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0A9F-C9DC-4C77-B0BD-CC9DE3F093BD}" type="datetimeFigureOut">
              <a:rPr lang="it-IT" smtClean="0"/>
              <a:pPr/>
              <a:t>10/12/2018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6B1B-CB8F-4101-A9EA-E5274D436B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0A9F-C9DC-4C77-B0BD-CC9DE3F093BD}" type="datetimeFigureOut">
              <a:rPr lang="it-IT" smtClean="0"/>
              <a:pPr/>
              <a:t>10/12/2018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6B1B-CB8F-4101-A9EA-E5274D436B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0A9F-C9DC-4C77-B0BD-CC9DE3F093BD}" type="datetimeFigureOut">
              <a:rPr lang="it-IT" smtClean="0"/>
              <a:pPr/>
              <a:t>10/12/2018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6B1B-CB8F-4101-A9EA-E5274D436B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0A9F-C9DC-4C77-B0BD-CC9DE3F093BD}" type="datetimeFigureOut">
              <a:rPr lang="it-IT" smtClean="0"/>
              <a:pPr/>
              <a:t>10/12/2018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6B1B-CB8F-4101-A9EA-E5274D436B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0A9F-C9DC-4C77-B0BD-CC9DE3F093BD}" type="datetimeFigureOut">
              <a:rPr lang="it-IT" smtClean="0"/>
              <a:pPr/>
              <a:t>10/12/2018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6B1B-CB8F-4101-A9EA-E5274D436B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0A9F-C9DC-4C77-B0BD-CC9DE3F093BD}" type="datetimeFigureOut">
              <a:rPr lang="it-IT" smtClean="0"/>
              <a:pPr/>
              <a:t>10/12/2018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6B1B-CB8F-4101-A9EA-E5274D436B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0A9F-C9DC-4C77-B0BD-CC9DE3F093BD}" type="datetimeFigureOut">
              <a:rPr lang="it-IT" smtClean="0"/>
              <a:pPr/>
              <a:t>10/12/2018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6B1B-CB8F-4101-A9EA-E5274D436B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0A9F-C9DC-4C77-B0BD-CC9DE3F093BD}" type="datetimeFigureOut">
              <a:rPr lang="it-IT" smtClean="0"/>
              <a:pPr/>
              <a:t>10/12/2018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6B1B-CB8F-4101-A9EA-E5274D436B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0A9F-C9DC-4C77-B0BD-CC9DE3F093BD}" type="datetimeFigureOut">
              <a:rPr lang="it-IT" smtClean="0"/>
              <a:pPr/>
              <a:t>10/12/2018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6B1B-CB8F-4101-A9EA-E5274D436B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0A9F-C9DC-4C77-B0BD-CC9DE3F093BD}" type="datetimeFigureOut">
              <a:rPr lang="it-IT" smtClean="0"/>
              <a:pPr/>
              <a:t>10/12/2018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6B1B-CB8F-4101-A9EA-E5274D436B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0A9F-C9DC-4C77-B0BD-CC9DE3F093BD}" type="datetimeFigureOut">
              <a:rPr lang="it-IT" smtClean="0"/>
              <a:pPr/>
              <a:t>10/12/2018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16B1B-CB8F-4101-A9EA-E5274D436B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60A9F-C9DC-4C77-B0BD-CC9DE3F093BD}" type="datetimeFigureOut">
              <a:rPr lang="it-IT" smtClean="0"/>
              <a:pPr/>
              <a:t>10/12/2018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16B1B-CB8F-4101-A9EA-E5274D436B0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tican.va/archive/hist_councils/ii_vatican_council/index_it.htm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285728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PASTORALE IN STATO PERMANENTE </a:t>
            </a:r>
            <a:r>
              <a:rPr lang="it-IT" sz="3200" b="1" dirty="0" err="1">
                <a:solidFill>
                  <a:srgbClr val="FF0000"/>
                </a:solidFill>
              </a:rPr>
              <a:t>DI</a:t>
            </a:r>
            <a:r>
              <a:rPr lang="it-IT" sz="3200" b="1" dirty="0">
                <a:solidFill>
                  <a:srgbClr val="FF0000"/>
                </a:solidFill>
              </a:rPr>
              <a:t> MISSIONE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1142984"/>
            <a:ext cx="92402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/>
              <a:t>Papa Francesco esprime una speranza</a:t>
            </a:r>
            <a:endParaRPr lang="it-IT" sz="3200" dirty="0"/>
          </a:p>
        </p:txBody>
      </p:sp>
      <p:sp>
        <p:nvSpPr>
          <p:cNvPr id="4" name="Rettangolo 3"/>
          <p:cNvSpPr/>
          <p:nvPr/>
        </p:nvSpPr>
        <p:spPr>
          <a:xfrm>
            <a:off x="0" y="2214554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«</a:t>
            </a:r>
            <a:r>
              <a:rPr lang="it-IT" sz="2800" i="1" dirty="0" smtClean="0"/>
              <a:t>Spero che tutte le comunità facciano in modo di porre in atto i mezzi necessari per avanzare nel cammino di una conversione pastorale e missionaria, che non può lasciare le cose come stanno. </a:t>
            </a:r>
            <a:endParaRPr lang="it-IT" sz="2800" dirty="0"/>
          </a:p>
        </p:txBody>
      </p:sp>
      <p:sp>
        <p:nvSpPr>
          <p:cNvPr id="5" name="Rettangolo 4"/>
          <p:cNvSpPr/>
          <p:nvPr/>
        </p:nvSpPr>
        <p:spPr>
          <a:xfrm>
            <a:off x="0" y="4286256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 dirty="0" smtClean="0"/>
              <a:t>Ora non ci serve una semplice amministrazione, ma uno stato permanente di </a:t>
            </a:r>
            <a:r>
              <a:rPr lang="it-IT" sz="2800" i="1" dirty="0" err="1" smtClean="0"/>
              <a:t>missione…</a:t>
            </a:r>
            <a:r>
              <a:rPr lang="it-IT" sz="2800" b="1" i="1" dirty="0" smtClean="0"/>
              <a:t> questo esige di abbandonare il comodo criterio pastorale del “si è fatto sempre così”».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428604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Attraverso tutte le sue attività, la parrocchia incoraggia e forma i suoi membri perché siano agenti dell’evangelizzazione. 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282883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È comunità di comunità, santuario dove gli assetati vanno a bere per continuare a camminare, e centro di costante invio missionario.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Le altre istituzioni ecclesiali, comunità di base e piccole comunità, movimenti e altre forme di associazione, sono una ricchezza della Chiesa che lo Spirito suscita per evangelizzare tutti gli ambienti e settori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2500306"/>
            <a:ext cx="9143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Ma è molto salutare che </a:t>
            </a:r>
            <a:endParaRPr lang="it-IT" sz="3200" dirty="0"/>
          </a:p>
        </p:txBody>
      </p:sp>
      <p:sp>
        <p:nvSpPr>
          <p:cNvPr id="4" name="Rettangolo 3"/>
          <p:cNvSpPr/>
          <p:nvPr/>
        </p:nvSpPr>
        <p:spPr>
          <a:xfrm>
            <a:off x="0" y="307181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non perdano il contatto con questa realtà tanto ricca della parrocchia del luogo, 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0" y="4071942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si integrino con piacere nella pastorale organica della Chiesa particolare,</a:t>
            </a:r>
            <a:endParaRPr lang="it-IT" sz="3200" dirty="0"/>
          </a:p>
        </p:txBody>
      </p:sp>
      <p:sp>
        <p:nvSpPr>
          <p:cNvPr id="6" name="Rettangolo 5"/>
          <p:cNvSpPr/>
          <p:nvPr/>
        </p:nvSpPr>
        <p:spPr>
          <a:xfrm>
            <a:off x="0" y="507207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si abbia coscienza la parrocchia è, in un certo senso, </a:t>
            </a:r>
            <a:r>
              <a:rPr lang="it-IT" sz="3200" i="1" dirty="0" smtClean="0"/>
              <a:t>la Chiesa stessa che vive in mezzo alle case dei suoi figli e delle sue figlie.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21429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/>
              <a:t>CARTA </a:t>
            </a:r>
            <a:r>
              <a:rPr lang="it-IT" sz="3600" b="1" dirty="0" err="1" smtClean="0"/>
              <a:t>D'IDENTITÀ</a:t>
            </a:r>
            <a:r>
              <a:rPr lang="it-IT" sz="3600" b="1" dirty="0" smtClean="0"/>
              <a:t> DELLA PARROCCHIA</a:t>
            </a:r>
            <a:endParaRPr lang="it-IT" sz="3600" dirty="0"/>
          </a:p>
        </p:txBody>
      </p:sp>
      <p:sp>
        <p:nvSpPr>
          <p:cNvPr id="3" name="Rettangolo 2"/>
          <p:cNvSpPr/>
          <p:nvPr/>
        </p:nvSpPr>
        <p:spPr>
          <a:xfrm>
            <a:off x="0" y="1000108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La parrocchia è un organismo ecclesiale eminentemente missionario:</a:t>
            </a:r>
            <a:endParaRPr lang="it-IT" sz="3600" dirty="0"/>
          </a:p>
        </p:txBody>
      </p:sp>
      <p:sp>
        <p:nvSpPr>
          <p:cNvPr id="4" name="Rettangolo 3"/>
          <p:cNvSpPr/>
          <p:nvPr/>
        </p:nvSpPr>
        <p:spPr>
          <a:xfrm>
            <a:off x="0" y="2500306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 le sue origini, </a:t>
            </a:r>
            <a:endParaRPr lang="it-IT" sz="3600" dirty="0"/>
          </a:p>
        </p:txBody>
      </p:sp>
      <p:sp>
        <p:nvSpPr>
          <p:cNvPr id="5" name="Rettangolo 4"/>
          <p:cNvSpPr/>
          <p:nvPr/>
        </p:nvSpPr>
        <p:spPr>
          <a:xfrm>
            <a:off x="0" y="335756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 la sua natura </a:t>
            </a:r>
            <a:endParaRPr lang="it-IT" sz="3600" dirty="0"/>
          </a:p>
        </p:txBody>
      </p:sp>
      <p:sp>
        <p:nvSpPr>
          <p:cNvPr id="6" name="Rettangolo 5"/>
          <p:cNvSpPr/>
          <p:nvPr/>
        </p:nvSpPr>
        <p:spPr>
          <a:xfrm>
            <a:off x="0" y="414338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 e i suoi compiti </a:t>
            </a:r>
            <a:endParaRPr lang="it-IT" sz="3600" dirty="0"/>
          </a:p>
        </p:txBody>
      </p:sp>
      <p:sp>
        <p:nvSpPr>
          <p:cNvPr id="7" name="Rettangolo 6"/>
          <p:cNvSpPr/>
          <p:nvPr/>
        </p:nvSpPr>
        <p:spPr>
          <a:xfrm>
            <a:off x="0" y="485776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rivelano la </a:t>
            </a:r>
            <a:r>
              <a:rPr lang="it-IT" sz="3600" i="1" dirty="0" smtClean="0"/>
              <a:t>missione stessa della Chiesa: nasce già inviata.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- La </a:t>
            </a:r>
            <a:r>
              <a:rPr lang="it-IT" sz="2800" dirty="0" smtClean="0"/>
              <a:t>dimensione missionaria - come del resto quella </a:t>
            </a:r>
            <a:r>
              <a:rPr lang="it-IT" sz="2800" dirty="0" err="1" smtClean="0"/>
              <a:t>comunionale</a:t>
            </a:r>
            <a:r>
              <a:rPr lang="it-IT" sz="2800" dirty="0" smtClean="0"/>
              <a:t> e quella ministeriale non è </a:t>
            </a:r>
            <a:r>
              <a:rPr lang="it-IT" sz="2800" dirty="0" smtClean="0"/>
              <a:t>solo </a:t>
            </a:r>
            <a:r>
              <a:rPr lang="it-IT" sz="2800" dirty="0" smtClean="0"/>
              <a:t>un aspetto complementare o aggiuntivo </a:t>
            </a:r>
            <a:r>
              <a:rPr lang="it-IT" sz="2800" i="1" dirty="0" smtClean="0"/>
              <a:t>all'agire dell'istituto parrocchiale</a:t>
            </a:r>
            <a:r>
              <a:rPr lang="it-IT" sz="3200" i="1" dirty="0" smtClean="0"/>
              <a:t>, </a:t>
            </a:r>
            <a:endParaRPr lang="it-IT" sz="3200" dirty="0"/>
          </a:p>
        </p:txBody>
      </p:sp>
      <p:sp>
        <p:nvSpPr>
          <p:cNvPr id="3" name="Rettangolo 2"/>
          <p:cNvSpPr/>
          <p:nvPr/>
        </p:nvSpPr>
        <p:spPr>
          <a:xfrm>
            <a:off x="0" y="185736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	ma </a:t>
            </a:r>
            <a:r>
              <a:rPr lang="it-IT" sz="2800" dirty="0" smtClean="0"/>
              <a:t>è un elemento costitutivo e determinante dell'essere stesso della realtà ecclesiale che è la </a:t>
            </a:r>
            <a:r>
              <a:rPr lang="it-IT" sz="2800" dirty="0" smtClean="0"/>
              <a:t>parrocchia:</a:t>
            </a:r>
            <a:endParaRPr lang="it-IT" sz="2800" dirty="0" smtClean="0"/>
          </a:p>
        </p:txBody>
      </p:sp>
      <p:sp>
        <p:nvSpPr>
          <p:cNvPr id="4" name="Rettangolo 3"/>
          <p:cNvSpPr/>
          <p:nvPr/>
        </p:nvSpPr>
        <p:spPr>
          <a:xfrm>
            <a:off x="0" y="2857496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una parrocchia che non è missionaria, dunque, non è pienamente Chiesa. </a:t>
            </a:r>
            <a:endParaRPr lang="it-IT" sz="2800" dirty="0"/>
          </a:p>
        </p:txBody>
      </p:sp>
      <p:sp>
        <p:nvSpPr>
          <p:cNvPr id="5" name="Rettangolo 4"/>
          <p:cNvSpPr/>
          <p:nvPr/>
        </p:nvSpPr>
        <p:spPr>
          <a:xfrm>
            <a:off x="0" y="385762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- La </a:t>
            </a:r>
            <a:r>
              <a:rPr lang="it-IT" sz="2800" dirty="0" smtClean="0"/>
              <a:t>parrocchia non è tanto una </a:t>
            </a:r>
            <a:r>
              <a:rPr lang="it-IT" sz="2800" i="1" dirty="0" smtClean="0"/>
              <a:t>istituzione intesa nel senso di realtà statica, </a:t>
            </a:r>
            <a:endParaRPr lang="it-IT" sz="2800" dirty="0"/>
          </a:p>
        </p:txBody>
      </p:sp>
      <p:sp>
        <p:nvSpPr>
          <p:cNvPr id="6" name="Rettangolo 5"/>
          <p:cNvSpPr/>
          <p:nvPr/>
        </p:nvSpPr>
        <p:spPr>
          <a:xfrm>
            <a:off x="0" y="4857760"/>
            <a:ext cx="91440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quanto una </a:t>
            </a:r>
            <a:r>
              <a:rPr lang="it-IT" sz="2800" i="1" dirty="0" smtClean="0"/>
              <a:t>spedizione intesa nel senso di realtà dinamica: i cristiani che ne fanno parte sono destinati a vivere da viandanti e non da sedentari.</a:t>
            </a:r>
          </a:p>
          <a:p>
            <a:endParaRPr lang="it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</a:rPr>
              <a:t>ORIGINI STORICHE DELLA PARROCCHIA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2860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La parrocchia è nata missionaria: essa fa parte del corpo della Chiesa come </a:t>
            </a:r>
            <a:r>
              <a:rPr lang="it-IT" sz="2800" b="1" i="1" dirty="0" smtClean="0"/>
              <a:t>cellula viva, vitale e feconda.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128586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- </a:t>
            </a:r>
            <a:r>
              <a:rPr lang="it-IT" sz="2800" u="sng" dirty="0" smtClean="0"/>
              <a:t>Nei </a:t>
            </a:r>
            <a:r>
              <a:rPr lang="it-IT" sz="2800" u="sng" dirty="0" smtClean="0"/>
              <a:t>primi secoli </a:t>
            </a:r>
            <a:r>
              <a:rPr lang="it-IT" sz="2800" dirty="0" smtClean="0"/>
              <a:t>la diffusione del Cristianesimo in Italia, come in altre aree occidentali dell’Impero Romano, è stata un fenomeno quasi esclusivamente urbano, </a:t>
            </a:r>
            <a:endParaRPr lang="it-IT" sz="2800" dirty="0"/>
          </a:p>
        </p:txBody>
      </p:sp>
      <p:sp>
        <p:nvSpPr>
          <p:cNvPr id="5" name="Rettangolo 4"/>
          <p:cNvSpPr/>
          <p:nvPr/>
        </p:nvSpPr>
        <p:spPr>
          <a:xfrm>
            <a:off x="0" y="257174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solo a partire del IV secolo si verificò quell’espansione della cristianizzazione nelle campagne, nei </a:t>
            </a:r>
            <a:r>
              <a:rPr lang="it-IT" sz="2800" i="1" dirty="0" err="1" smtClean="0"/>
              <a:t>pagi</a:t>
            </a:r>
            <a:r>
              <a:rPr lang="it-IT" sz="2800" i="1" dirty="0" smtClean="0"/>
              <a:t>.</a:t>
            </a:r>
          </a:p>
        </p:txBody>
      </p:sp>
      <p:sp>
        <p:nvSpPr>
          <p:cNvPr id="6" name="Rettangolo 5"/>
          <p:cNvSpPr/>
          <p:nvPr/>
        </p:nvSpPr>
        <p:spPr>
          <a:xfrm>
            <a:off x="0" y="3500438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- </a:t>
            </a:r>
            <a:r>
              <a:rPr lang="it-IT" sz="2800" u="sng" dirty="0" smtClean="0"/>
              <a:t>All'epoca </a:t>
            </a:r>
            <a:r>
              <a:rPr lang="it-IT" sz="2800" u="sng" dirty="0" smtClean="0"/>
              <a:t>costantiniana </a:t>
            </a:r>
            <a:r>
              <a:rPr lang="it-IT" sz="2800" dirty="0" smtClean="0"/>
              <a:t>già si presenta come la più piccola comunità ecclesiale presieduta da un presbitero delegato dal Vescovo, ancora però senza una ben chiara veste giuridica. </a:t>
            </a:r>
          </a:p>
        </p:txBody>
      </p:sp>
      <p:sp>
        <p:nvSpPr>
          <p:cNvPr id="7" name="Rettangolo 6"/>
          <p:cNvSpPr/>
          <p:nvPr/>
        </p:nvSpPr>
        <p:spPr>
          <a:xfrm>
            <a:off x="0" y="478632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L’incremento di queste prime strutture parrocchiali nasce </a:t>
            </a:r>
            <a:endParaRPr lang="it-IT" sz="2800" dirty="0"/>
          </a:p>
        </p:txBody>
      </p:sp>
      <p:sp>
        <p:nvSpPr>
          <p:cNvPr id="8" name="Rettangolo 7"/>
          <p:cNvSpPr/>
          <p:nvPr/>
        </p:nvSpPr>
        <p:spPr>
          <a:xfrm>
            <a:off x="0" y="528638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	dall’esigenza </a:t>
            </a:r>
            <a:r>
              <a:rPr lang="it-IT" sz="2800" dirty="0" smtClean="0"/>
              <a:t>organizzativa della Chiesa </a:t>
            </a:r>
            <a:endParaRPr lang="it-IT" sz="2800" dirty="0"/>
          </a:p>
        </p:txBody>
      </p:sp>
      <p:sp>
        <p:nvSpPr>
          <p:cNvPr id="9" name="Rettangolo 8"/>
          <p:cNvSpPr/>
          <p:nvPr/>
        </p:nvSpPr>
        <p:spPr>
          <a:xfrm>
            <a:off x="0" y="5903893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	dalla </a:t>
            </a:r>
            <a:r>
              <a:rPr lang="it-IT" sz="2800" dirty="0" smtClean="0"/>
              <a:t>necessità di assicurare ai convertiti la continuità dell'assistenza religiosa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21429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u="sng" dirty="0" smtClean="0"/>
              <a:t>Nell'Alto e Basso Medioevo </a:t>
            </a:r>
            <a:endParaRPr lang="it-IT" sz="2800" dirty="0"/>
          </a:p>
        </p:txBody>
      </p:sp>
      <p:sp>
        <p:nvSpPr>
          <p:cNvPr id="3" name="Rettangolo 2"/>
          <p:cNvSpPr/>
          <p:nvPr/>
        </p:nvSpPr>
        <p:spPr>
          <a:xfrm>
            <a:off x="0" y="785794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gli usi, i costumi e le tecniche amministrative fecero in seguito della parrocchia uno degli strumenti più efficaci della dinamica espansiva e dell'organizzazione decentrata della Chiesa. 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271462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L'asservimento al potere dei feudatari, e al diritto crescente ai vari «benefici» spesse volte, purtroppo, recarono </a:t>
            </a:r>
            <a:r>
              <a:rPr lang="it-IT" sz="2800" dirty="0" err="1" smtClean="0"/>
              <a:t>disfunsioni</a:t>
            </a:r>
            <a:r>
              <a:rPr lang="it-IT" sz="2800" dirty="0" smtClean="0"/>
              <a:t> di vario genere all'esercizio del sacro ministero dei presbiteri</a:t>
            </a:r>
            <a:endParaRPr lang="it-IT" sz="2800" dirty="0"/>
          </a:p>
        </p:txBody>
      </p:sp>
      <p:sp>
        <p:nvSpPr>
          <p:cNvPr id="5" name="Rettangolo 4"/>
          <p:cNvSpPr/>
          <p:nvPr/>
        </p:nvSpPr>
        <p:spPr>
          <a:xfrm>
            <a:off x="0" y="428625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u="sng" dirty="0" smtClean="0"/>
              <a:t>Fu il Concilio di Parigi </a:t>
            </a:r>
            <a:endParaRPr lang="it-IT" sz="2800" dirty="0"/>
          </a:p>
        </p:txBody>
      </p:sp>
      <p:sp>
        <p:nvSpPr>
          <p:cNvPr id="6" name="Rettangolo 5"/>
          <p:cNvSpPr/>
          <p:nvPr/>
        </p:nvSpPr>
        <p:spPr>
          <a:xfrm>
            <a:off x="0" y="4786322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che nell'anno 614 assicurò l'autonomia amministrativa della parrocchia, anche se sotto il controllo e la giurisdizione del Vescovo.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142852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u="sng" dirty="0" smtClean="0"/>
              <a:t>La riforma ecclesiastica carolingia </a:t>
            </a:r>
            <a:r>
              <a:rPr lang="it-IT" sz="2800" dirty="0" smtClean="0"/>
              <a:t> e </a:t>
            </a:r>
            <a:r>
              <a:rPr lang="it-IT" sz="2800" u="sng" dirty="0" smtClean="0"/>
              <a:t>quella gregoriana </a:t>
            </a:r>
            <a:r>
              <a:rPr lang="it-IT" sz="2800" dirty="0" smtClean="0"/>
              <a:t>e infine </a:t>
            </a:r>
            <a:r>
              <a:rPr lang="it-IT" sz="2800" u="sng" dirty="0" smtClean="0"/>
              <a:t>quella tridentina </a:t>
            </a:r>
            <a:r>
              <a:rPr lang="it-IT" sz="2800" dirty="0" smtClean="0"/>
              <a:t>hanno gradualmente contribuito a fare della parrocchia una realtà sempre più utile ed efficace al decentramento 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214311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/>
              <a:t>	</a:t>
            </a:r>
            <a:r>
              <a:rPr lang="it-IT" sz="2800" dirty="0" smtClean="0"/>
              <a:t>della evangelizzazione, </a:t>
            </a:r>
            <a:endParaRPr 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0" y="285749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	della catechesi, </a:t>
            </a:r>
            <a:endParaRPr lang="it-IT" sz="2800" dirty="0"/>
          </a:p>
        </p:txBody>
      </p:sp>
      <p:sp>
        <p:nvSpPr>
          <p:cNvPr id="5" name="Rettangolo 4"/>
          <p:cNvSpPr/>
          <p:nvPr/>
        </p:nvSpPr>
        <p:spPr>
          <a:xfrm>
            <a:off x="0" y="357187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	del culto </a:t>
            </a:r>
            <a:endParaRPr lang="it-IT" sz="2800" dirty="0"/>
          </a:p>
        </p:txBody>
      </p:sp>
      <p:sp>
        <p:nvSpPr>
          <p:cNvPr id="6" name="Rettangolo 5"/>
          <p:cNvSpPr/>
          <p:nvPr/>
        </p:nvSpPr>
        <p:spPr>
          <a:xfrm>
            <a:off x="0" y="421481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	della pastorale della Chiesa locale</a:t>
            </a:r>
            <a:endParaRPr lang="it-IT" sz="2800" dirty="0"/>
          </a:p>
        </p:txBody>
      </p:sp>
      <p:sp>
        <p:nvSpPr>
          <p:cNvPr id="7" name="Rettangolo 6"/>
          <p:cNvSpPr/>
          <p:nvPr/>
        </p:nvSpPr>
        <p:spPr>
          <a:xfrm>
            <a:off x="0" y="5072074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sino a quasi alle soglie del Concilio Ecumenico Vaticano II, epoca in cui la parrocchia ha acquistato una veste ancora più ecclesiologica, meno istituzionale e più pastorale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92867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Queste nuove forme di vita ecclesiale nacquero per una esigenza di tipo quasi «biologico», prima che organizzativo.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3214686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Fu il bisogno di una più popolare evangelizzazione che rese indispensabile questo nuovo modo di essere Chiesa nelle varie zone della Diocesi. La parrocchia, dunque, è nata con credenziali e connotati eminentemente missionari.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21429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È nella parrocchia in definitiva che il popolo di Dio 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85723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	ascolta la </a:t>
            </a:r>
            <a:r>
              <a:rPr lang="it-IT" sz="3600" i="1" dirty="0" smtClean="0"/>
              <a:t>Parola (Bibbia), </a:t>
            </a:r>
            <a:endParaRPr lang="it-IT" sz="3600" dirty="0"/>
          </a:p>
        </p:txBody>
      </p:sp>
      <p:sp>
        <p:nvSpPr>
          <p:cNvPr id="4" name="Rettangolo 3"/>
          <p:cNvSpPr/>
          <p:nvPr/>
        </p:nvSpPr>
        <p:spPr>
          <a:xfrm>
            <a:off x="0" y="157161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	si nutre di </a:t>
            </a:r>
            <a:r>
              <a:rPr lang="it-IT" sz="3600" i="1" dirty="0" smtClean="0"/>
              <a:t>Eucarestia (Sacramenti) </a:t>
            </a:r>
            <a:endParaRPr lang="it-IT" sz="3600" dirty="0"/>
          </a:p>
        </p:txBody>
      </p:sp>
      <p:sp>
        <p:nvSpPr>
          <p:cNvPr id="5" name="Rettangolo 4"/>
          <p:cNvSpPr/>
          <p:nvPr/>
        </p:nvSpPr>
        <p:spPr>
          <a:xfrm>
            <a:off x="0" y="228599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	ed esercita il servizio multiforme della 	</a:t>
            </a:r>
            <a:r>
              <a:rPr lang="it-IT" sz="3600" i="1" dirty="0" smtClean="0"/>
              <a:t>Carità (ministeri).</a:t>
            </a:r>
            <a:endParaRPr lang="it-IT" sz="3600" dirty="0"/>
          </a:p>
        </p:txBody>
      </p:sp>
      <p:sp>
        <p:nvSpPr>
          <p:cNvPr id="6" name="Rettangolo 5"/>
          <p:cNvSpPr/>
          <p:nvPr/>
        </p:nvSpPr>
        <p:spPr>
          <a:xfrm>
            <a:off x="0" y="3714752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La comunità parrocchiale, quindi, rende visibile ed operante la Chiesa particolare, la quale a sua volta riflette l'immagine della Chiesa universale (Cfr. </a:t>
            </a:r>
            <a:r>
              <a:rPr lang="it-IT" sz="3600" i="1" dirty="0" smtClean="0"/>
              <a:t>Ad </a:t>
            </a:r>
            <a:r>
              <a:rPr lang="it-IT" sz="3600" i="1" dirty="0" err="1" smtClean="0"/>
              <a:t>Gentes</a:t>
            </a:r>
            <a:r>
              <a:rPr lang="it-IT" sz="3600" i="1" dirty="0" smtClean="0"/>
              <a:t>, 20) di cui è epifania vera, ufficiale, perenne (Cfr. Ad </a:t>
            </a:r>
            <a:r>
              <a:rPr lang="it-IT" sz="3600" i="1" dirty="0" err="1" smtClean="0"/>
              <a:t>Gentes</a:t>
            </a:r>
            <a:r>
              <a:rPr lang="it-IT" sz="3600" i="1" dirty="0" smtClean="0"/>
              <a:t>, 37).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21429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Lo stesso termine </a:t>
            </a:r>
            <a:r>
              <a:rPr lang="it-IT" sz="3200" i="1" dirty="0" err="1" smtClean="0"/>
              <a:t>paroikia</a:t>
            </a:r>
            <a:r>
              <a:rPr lang="it-IT" sz="3200" i="1" dirty="0" smtClean="0"/>
              <a:t> (in latino </a:t>
            </a:r>
            <a:r>
              <a:rPr lang="it-IT" sz="3200" i="1" dirty="0" err="1" smtClean="0"/>
              <a:t>paroecia</a:t>
            </a:r>
            <a:r>
              <a:rPr lang="it-IT" sz="3200" i="1" dirty="0" smtClean="0"/>
              <a:t> o </a:t>
            </a:r>
            <a:r>
              <a:rPr lang="it-IT" sz="3200" i="1" dirty="0" err="1" smtClean="0"/>
              <a:t>parocia</a:t>
            </a:r>
            <a:r>
              <a:rPr lang="it-IT" sz="3200" i="1" dirty="0" smtClean="0"/>
              <a:t>) è significativo e indicativo di una realtà inviata in missione.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2071678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i="1" dirty="0" err="1" smtClean="0"/>
              <a:t>Paroikia</a:t>
            </a:r>
            <a:r>
              <a:rPr lang="it-IT" sz="3200" i="1" dirty="0" smtClean="0"/>
              <a:t> proviene da </a:t>
            </a:r>
            <a:r>
              <a:rPr lang="it-IT" sz="3200" i="1" dirty="0" err="1" smtClean="0"/>
              <a:t>paroikòs</a:t>
            </a:r>
            <a:r>
              <a:rPr lang="it-IT" sz="3200" i="1" dirty="0" smtClean="0"/>
              <a:t> che significa straniero, </a:t>
            </a:r>
            <a:r>
              <a:rPr lang="it-IT" sz="3200" i="1" dirty="0" err="1" smtClean="0"/>
              <a:t>non-cittadino</a:t>
            </a:r>
            <a:r>
              <a:rPr lang="it-IT" sz="3200" i="1" dirty="0" smtClean="0"/>
              <a:t>, forestiero che tuttavia vive in città con diritto di residenza. 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3929066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i="1" dirty="0" err="1" smtClean="0"/>
              <a:t>Paroikia</a:t>
            </a:r>
            <a:r>
              <a:rPr lang="it-IT" sz="3200" i="1" dirty="0" smtClean="0"/>
              <a:t> pertanto etimologicamente significa condizione di straniero e in altri termini una comunità straniera in un mondo pagano o meglio pellegrinante verso la terra promessa.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785794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u="sng" dirty="0" smtClean="0"/>
              <a:t>Da qui l’invito </a:t>
            </a:r>
            <a:r>
              <a:rPr lang="it-IT" sz="3600" dirty="0" smtClean="0"/>
              <a:t>«</a:t>
            </a:r>
            <a:r>
              <a:rPr lang="it-IT" sz="3600" i="1" dirty="0" smtClean="0"/>
              <a:t>ad essere audaci e creativi in questo compito di ripensare gli obiettivi, le strutture, lo stile e i metodi evangelizzatori delle proprie comunità. 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3714752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i="1" dirty="0" smtClean="0"/>
              <a:t>Una individuazione dei fini senza un’adeguata ricerca comunitaria dei mezzi per raggiungerli è condannata a tradursi in mera fantasia».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La Chiesa cattolica adottò </a:t>
            </a:r>
            <a:r>
              <a:rPr lang="it-IT" sz="2400" u="sng" dirty="0" smtClean="0"/>
              <a:t>nel Concilio di Trento </a:t>
            </a:r>
            <a:r>
              <a:rPr lang="it-IT" sz="2400" dirty="0" smtClean="0"/>
              <a:t>una normativa disciplinare specifica per i parroci</a:t>
            </a:r>
            <a:r>
              <a:rPr lang="it-IT" sz="2800" dirty="0" smtClean="0"/>
              <a:t>. 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857232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- Prima di assumere l’ufficio curato il nuovo parroco doveva sottoporsi ad un esame per dimostrare di possedere la preparazione culturale e teologica sufficiente per ottenere l’indispensabile approvazione alla cura d’anime</a:t>
            </a:r>
            <a:r>
              <a:rPr lang="it-IT" sz="2800" dirty="0" smtClean="0"/>
              <a:t>. 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2428868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- Inoltre, fu confermato che l’ufficio del parroco dovesse annoverarsi fra gli uffici “residenziali”.</a:t>
            </a:r>
            <a:endParaRPr lang="it-IT" sz="2400" dirty="0"/>
          </a:p>
        </p:txBody>
      </p:sp>
      <p:sp>
        <p:nvSpPr>
          <p:cNvPr id="5" name="Rettangolo 4"/>
          <p:cNvSpPr/>
          <p:nvPr/>
        </p:nvSpPr>
        <p:spPr>
          <a:xfrm>
            <a:off x="0" y="3286124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- I parroci dovevano redigere e conservare con cura scrupolosa alcuni registri, nei quali segnare con precisione questi comportamenti dei fedeli: i “cinque libri”, cioè i registri nei quali i parroci dovevano annotare i battesimi, le cresime, i morti, i matrimoni e gli “stati di famiglia”, aggiornati annualmente, con i nomi degli adulti e degli infanti di ogni nucleo familiare. </a:t>
            </a:r>
            <a:endParaRPr lang="it-IT" sz="2400" dirty="0"/>
          </a:p>
        </p:txBody>
      </p:sp>
      <p:sp>
        <p:nvSpPr>
          <p:cNvPr id="6" name="Rettangolo 5"/>
          <p:cNvSpPr/>
          <p:nvPr/>
        </p:nvSpPr>
        <p:spPr>
          <a:xfrm>
            <a:off x="0" y="571501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Fino all’Unità d’Italia, questi cinque libri hanno costituito il fondamento testimoniale pubblico dello stato civile dei singoli individui.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28572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Questo appello al rinnovamento missionario non si rivolge solo ai singoli individui, ma alla Chiesa intera. 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1714488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«</a:t>
            </a:r>
            <a:r>
              <a:rPr lang="it-IT" sz="3200" b="1" i="1" dirty="0" smtClean="0"/>
              <a:t>La Chiesa deve approfondire la coscienza di se stessa, meditare sul mistero che le è proprio» (san Paolo </a:t>
            </a:r>
            <a:r>
              <a:rPr lang="it-IT" sz="3200" b="1" i="1" dirty="0" err="1" smtClean="0"/>
              <a:t>VI</a:t>
            </a:r>
            <a:r>
              <a:rPr lang="it-IT" sz="3200" b="1" i="1" dirty="0" smtClean="0"/>
              <a:t>). </a:t>
            </a:r>
          </a:p>
          <a:p>
            <a:endParaRPr lang="it" i="1" dirty="0" smtClean="0"/>
          </a:p>
        </p:txBody>
      </p:sp>
      <p:sp>
        <p:nvSpPr>
          <p:cNvPr id="4" name="Rettangolo 3"/>
          <p:cNvSpPr/>
          <p:nvPr/>
        </p:nvSpPr>
        <p:spPr>
          <a:xfrm>
            <a:off x="0" y="3714752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i="1" dirty="0" smtClean="0"/>
              <a:t>Deriva da questa illuminata ed operante coscienza uno spontaneo desiderio di confrontare l’immagine ideale della Chiesa, quale Cristo vide, volle ed amò, come sua Sposa santa ed immacolata (</a:t>
            </a:r>
            <a:r>
              <a:rPr lang="it-IT" sz="3200" i="1" dirty="0" err="1" smtClean="0"/>
              <a:t>Ef</a:t>
            </a:r>
            <a:r>
              <a:rPr lang="it-IT" sz="3200" i="1" dirty="0" smtClean="0"/>
              <a:t> 5,27), e il volto reale, quale oggi la Chiesa presenta […]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500042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 smtClean="0">
                <a:solidFill>
                  <a:srgbClr val="0070C0"/>
                </a:solidFill>
              </a:rPr>
              <a:t>Il</a:t>
            </a:r>
            <a:r>
              <a:rPr lang="it-IT" sz="3200" b="1" dirty="0" smtClean="0"/>
              <a:t> </a:t>
            </a:r>
            <a:r>
              <a:rPr lang="it-IT" sz="3200" b="1" u="sng" dirty="0">
                <a:hlinkClick r:id="rId2"/>
              </a:rPr>
              <a:t>Concilio Vaticano </a:t>
            </a:r>
            <a:r>
              <a:rPr lang="it-IT" sz="3200" b="1" u="sng" dirty="0" err="1">
                <a:hlinkClick r:id="rId2"/>
              </a:rPr>
              <a:t>II</a:t>
            </a:r>
            <a:r>
              <a:rPr lang="it-IT" sz="3200" b="1" u="sng" dirty="0">
                <a:hlinkClick r:id="rId2"/>
              </a:rPr>
              <a:t> ha presentato la conversione ecclesiale come l’apertura a una permanente riforma di sé per fedeltà a Gesù Cristo: 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2413338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«</a:t>
            </a:r>
            <a:r>
              <a:rPr lang="it-IT" sz="3200" i="1" dirty="0" smtClean="0"/>
              <a:t>Ogni rinnovamento della Chiesa consiste essenzialmente in un’accresciuta fedeltà alla sua vocazione […] La Chiesa peregrinante verso la meta è chiamata da Cristo a questa continua riforma, di cui essa, in quanto istituzione umana e terrena, ha sempre bisogno» (Decreto sull’ecumenismo Unitati </a:t>
            </a:r>
            <a:r>
              <a:rPr lang="it-IT" sz="3200" i="1" dirty="0" err="1" smtClean="0"/>
              <a:t>redintegratio</a:t>
            </a:r>
            <a:r>
              <a:rPr lang="it-IT" sz="3200" i="1" dirty="0" smtClean="0"/>
              <a:t>, 6).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 smtClean="0"/>
              <a:t>Papa Francesco esprime un sogno: </a:t>
            </a:r>
            <a:r>
              <a:rPr lang="it-IT" sz="3200" b="1" i="1" dirty="0" smtClean="0"/>
              <a:t>un improrogabile rinnovamento ecclesiale: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1000108"/>
            <a:ext cx="91440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600" dirty="0" smtClean="0"/>
              <a:t>«</a:t>
            </a:r>
            <a:r>
              <a:rPr lang="it-IT" sz="2600" i="1" dirty="0" smtClean="0"/>
              <a:t>Sogno una scelta missionaria capace di trasformare ogni cosa, perché le consuetudini, gli stili, gli orari, il linguaggio e ogni struttura ecclesiale diventino un canale adeguato per l’evangelizzazione del mondo attuale, più che per l’</a:t>
            </a:r>
            <a:r>
              <a:rPr lang="it-IT" sz="2600" i="1" dirty="0" err="1" smtClean="0"/>
              <a:t>autopreservazione</a:t>
            </a:r>
            <a:r>
              <a:rPr lang="it-IT" sz="2600" i="1" dirty="0" smtClean="0"/>
              <a:t>. 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3000372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600" i="1" dirty="0" smtClean="0"/>
              <a:t>La riforma delle strutture, che esige la conversione pastorale, si può intendere solo in questo senso: fare in modo che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3786190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600" i="1" dirty="0"/>
              <a:t> </a:t>
            </a:r>
            <a:r>
              <a:rPr lang="it-IT" sz="2600" i="1" dirty="0" smtClean="0"/>
              <a:t>- esse diventino tutte più missionarie, </a:t>
            </a:r>
            <a:endParaRPr lang="it-IT" sz="2600" dirty="0"/>
          </a:p>
        </p:txBody>
      </p:sp>
      <p:sp>
        <p:nvSpPr>
          <p:cNvPr id="6" name="Rettangolo 5"/>
          <p:cNvSpPr/>
          <p:nvPr/>
        </p:nvSpPr>
        <p:spPr>
          <a:xfrm>
            <a:off x="0" y="421481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600" i="1" dirty="0" smtClean="0"/>
              <a:t> - la pastorale ordinaria in tutte le sue istanze sia più espansiva e aperta</a:t>
            </a:r>
            <a:r>
              <a:rPr lang="it-IT" sz="2800" i="1" dirty="0" smtClean="0"/>
              <a:t>, </a:t>
            </a:r>
            <a:endParaRPr lang="it-IT" sz="2800" dirty="0"/>
          </a:p>
        </p:txBody>
      </p:sp>
      <p:sp>
        <p:nvSpPr>
          <p:cNvPr id="7" name="Rettangolo 6"/>
          <p:cNvSpPr/>
          <p:nvPr/>
        </p:nvSpPr>
        <p:spPr>
          <a:xfrm>
            <a:off x="0" y="5134451"/>
            <a:ext cx="914400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 dirty="0" smtClean="0"/>
              <a:t> </a:t>
            </a:r>
            <a:r>
              <a:rPr lang="it-IT" sz="2600" i="1" dirty="0" smtClean="0"/>
              <a:t>- ponga gli agenti pastorali in costante atteggiamento di “uscita” e favorisca così la risposta positiva di tutti coloro ai quali Gesù offre la sua </a:t>
            </a:r>
            <a:r>
              <a:rPr lang="it-IT" sz="2600" i="1" dirty="0" err="1" smtClean="0"/>
              <a:t>amicizia…</a:t>
            </a:r>
            <a:r>
              <a:rPr lang="it-IT" sz="2600" i="1" dirty="0" smtClean="0"/>
              <a:t> per non cadere preda di una specie d’introversione ecclesiale»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i="1" dirty="0" smtClean="0"/>
              <a:t>Ogni Chiesa particolare, porzione della Chiesa Cattolica sotto la guida del suo Vescovo, è anch’essa chiamata alla conversione missionaria. </a:t>
            </a:r>
            <a:endParaRPr lang="it-IT" sz="2800" dirty="0"/>
          </a:p>
        </p:txBody>
      </p:sp>
      <p:sp>
        <p:nvSpPr>
          <p:cNvPr id="3" name="Rettangolo 2"/>
          <p:cNvSpPr/>
          <p:nvPr/>
        </p:nvSpPr>
        <p:spPr>
          <a:xfrm>
            <a:off x="0" y="1357298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La comunione missionaria nella Chiesa diocesana perseguendo l’ideale delle prime comunità cristiane, nelle quali i credenti avevano un cuore solo e un’anima sola</a:t>
            </a:r>
            <a:endParaRPr lang="it-IT" sz="2800" dirty="0"/>
          </a:p>
        </p:txBody>
      </p:sp>
      <p:sp>
        <p:nvSpPr>
          <p:cNvPr id="4" name="Rettangolo 3"/>
          <p:cNvSpPr/>
          <p:nvPr/>
        </p:nvSpPr>
        <p:spPr>
          <a:xfrm>
            <a:off x="0" y="271462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«</a:t>
            </a:r>
            <a:r>
              <a:rPr lang="it-IT" sz="2800" i="1" dirty="0" smtClean="0"/>
              <a:t>Ora la moltitudine dei credenti aveva un cuore e un'anima sola. 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364331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 dirty="0" smtClean="0"/>
              <a:t>E neppure uno diceva essere sua propria qualcosa di ciò che aveva, ma tutte quante le cose erano per loro comuni.</a:t>
            </a:r>
            <a:r>
              <a:rPr lang="it-IT" sz="2800" b="1" i="1" dirty="0" smtClean="0"/>
              <a:t> </a:t>
            </a:r>
          </a:p>
        </p:txBody>
      </p:sp>
      <p:sp>
        <p:nvSpPr>
          <p:cNvPr id="6" name="Rettangolo 5"/>
          <p:cNvSpPr/>
          <p:nvPr/>
        </p:nvSpPr>
        <p:spPr>
          <a:xfrm>
            <a:off x="0" y="4572008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 dirty="0" smtClean="0"/>
              <a:t>E con grande potenza gli apostoli rendevano testimonianza della risurrezione del Signore Gesù e una grande grazia era su tutti loro. </a:t>
            </a:r>
          </a:p>
        </p:txBody>
      </p:sp>
      <p:sp>
        <p:nvSpPr>
          <p:cNvPr id="7" name="Rettangolo 6"/>
          <p:cNvSpPr/>
          <p:nvPr/>
        </p:nvSpPr>
        <p:spPr>
          <a:xfrm>
            <a:off x="0" y="614364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 dirty="0" smtClean="0"/>
              <a:t>Nessuno infatti era bisognoso tra loro» (cfr At 4,32-34).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21429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i="1" dirty="0" smtClean="0"/>
              <a:t>“Devo anche pensare a una conversione del papato”.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92867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Papa Francesco manifesta questo dovere «</a:t>
            </a:r>
            <a:r>
              <a:rPr lang="it-IT" sz="3200" i="1" dirty="0" smtClean="0"/>
              <a:t>dal momento che sono chiamato a vivere quanto chiedo agli altri». 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2643182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Anche il papato e le strutture centrali della Chiesa universale hanno bisogno di ascoltare l’appello ad una conversione pastorale 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0" y="4572008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Un’eccessiva centralizzazione, anziché aiutare, complica la vita della Chiesa e la sua dinamica missionaria.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57148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Attualità della parrocchie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1500174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«</a:t>
            </a:r>
            <a:r>
              <a:rPr lang="it-IT" sz="3600" i="1" dirty="0" smtClean="0"/>
              <a:t>La parrocchia, sebbene certamente non sia l’unica istituzione evangelizzatrice, se è capace di riformarsi e adattarsi costantemente, continuerà ad essere “la Chiesa stessa che vive in mezzo alle case dei suoi figli e delle sue figli”» (Esortazione apostolica </a:t>
            </a:r>
            <a:r>
              <a:rPr lang="it-IT" sz="3600" i="1" dirty="0" err="1" smtClean="0"/>
              <a:t>postsinodale</a:t>
            </a:r>
            <a:r>
              <a:rPr lang="it-IT" sz="3600" i="1" dirty="0" smtClean="0"/>
              <a:t> </a:t>
            </a:r>
            <a:r>
              <a:rPr lang="it-IT" sz="3600" i="1" dirty="0" err="1" smtClean="0"/>
              <a:t>Christifideles</a:t>
            </a:r>
            <a:r>
              <a:rPr lang="it-IT" sz="3600" i="1" dirty="0" smtClean="0"/>
              <a:t> laici, 26). 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21429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La parrocchia è presenza ecclesiale nel territorio, ambito </a:t>
            </a:r>
            <a:endParaRPr lang="it-IT" sz="3600" dirty="0"/>
          </a:p>
        </p:txBody>
      </p:sp>
      <p:sp>
        <p:nvSpPr>
          <p:cNvPr id="3" name="Rettangolo 2"/>
          <p:cNvSpPr/>
          <p:nvPr/>
        </p:nvSpPr>
        <p:spPr>
          <a:xfrm>
            <a:off x="0" y="157161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 - dell’ascolto della Parola</a:t>
            </a:r>
            <a:endParaRPr lang="it-IT" sz="3600" dirty="0"/>
          </a:p>
        </p:txBody>
      </p:sp>
      <p:sp>
        <p:nvSpPr>
          <p:cNvPr id="4" name="Rettangolo 3"/>
          <p:cNvSpPr/>
          <p:nvPr/>
        </p:nvSpPr>
        <p:spPr>
          <a:xfrm>
            <a:off x="1" y="2285992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 - della crescita della vita cristiana</a:t>
            </a:r>
            <a:endParaRPr lang="it-IT" sz="3600" dirty="0"/>
          </a:p>
        </p:txBody>
      </p:sp>
      <p:sp>
        <p:nvSpPr>
          <p:cNvPr id="5" name="Rettangolo 4"/>
          <p:cNvSpPr/>
          <p:nvPr/>
        </p:nvSpPr>
        <p:spPr>
          <a:xfrm>
            <a:off x="0" y="2857496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 - del dialogo, </a:t>
            </a:r>
            <a:endParaRPr lang="it-IT" sz="3600" dirty="0"/>
          </a:p>
        </p:txBody>
      </p:sp>
      <p:sp>
        <p:nvSpPr>
          <p:cNvPr id="6" name="Rettangolo 5"/>
          <p:cNvSpPr/>
          <p:nvPr/>
        </p:nvSpPr>
        <p:spPr>
          <a:xfrm>
            <a:off x="0" y="3571876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 - dell’annuncio, </a:t>
            </a:r>
            <a:endParaRPr lang="it-IT" sz="3600" dirty="0"/>
          </a:p>
        </p:txBody>
      </p:sp>
      <p:sp>
        <p:nvSpPr>
          <p:cNvPr id="7" name="Rettangolo 6"/>
          <p:cNvSpPr/>
          <p:nvPr/>
        </p:nvSpPr>
        <p:spPr>
          <a:xfrm>
            <a:off x="0" y="4357694"/>
            <a:ext cx="46282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 smtClean="0"/>
              <a:t> - della carità generosa, </a:t>
            </a:r>
            <a:endParaRPr lang="it-IT" sz="3600" dirty="0"/>
          </a:p>
        </p:txBody>
      </p:sp>
      <p:sp>
        <p:nvSpPr>
          <p:cNvPr id="8" name="Rettangolo 7"/>
          <p:cNvSpPr/>
          <p:nvPr/>
        </p:nvSpPr>
        <p:spPr>
          <a:xfrm>
            <a:off x="0" y="514351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 smtClean="0"/>
              <a:t> - dell’adorazione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0" y="6000768"/>
            <a:ext cx="41410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 smtClean="0"/>
              <a:t> - della celebrazione. 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1555</Words>
  <Application>Microsoft Office PowerPoint</Application>
  <PresentationFormat>Presentazione su schermo (4:3)</PresentationFormat>
  <Paragraphs>89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caramarella</dc:creator>
  <cp:lastModifiedBy>giorgio</cp:lastModifiedBy>
  <cp:revision>20</cp:revision>
  <dcterms:created xsi:type="dcterms:W3CDTF">2018-12-05T16:15:43Z</dcterms:created>
  <dcterms:modified xsi:type="dcterms:W3CDTF">2018-12-10T10:12:31Z</dcterms:modified>
</cp:coreProperties>
</file>