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03" r:id="rId6"/>
    <p:sldId id="260" r:id="rId7"/>
    <p:sldId id="261" r:id="rId8"/>
    <p:sldId id="262" r:id="rId9"/>
    <p:sldId id="291" r:id="rId10"/>
    <p:sldId id="263" r:id="rId11"/>
    <p:sldId id="264" r:id="rId12"/>
    <p:sldId id="292" r:id="rId13"/>
    <p:sldId id="265" r:id="rId14"/>
    <p:sldId id="266" r:id="rId15"/>
    <p:sldId id="267" r:id="rId16"/>
    <p:sldId id="268" r:id="rId17"/>
    <p:sldId id="293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94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290" r:id="rId4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3075E-1F4E-499B-8EF9-D32057534BBD}" type="datetimeFigureOut">
              <a:rPr lang="it-IT" smtClean="0"/>
              <a:pPr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53A6-AA0F-4FD2-AABE-BFEED91EC05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84175"/>
          </a:xfrm>
        </p:spPr>
        <p:txBody>
          <a:bodyPr/>
          <a:lstStyle/>
          <a:p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Pietro e Paolo </a:t>
            </a:r>
            <a:b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</a:b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verso i pagani</a:t>
            </a:r>
            <a:endParaRPr lang="it-IT" b="1" dirty="0">
              <a:solidFill>
                <a:schemeClr val="accent2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95736" y="5949280"/>
            <a:ext cx="9612704" cy="5154343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1026" name="Picture 2" descr="Risultati immagini per Pietro e Pao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741" y="2330971"/>
            <a:ext cx="4248472" cy="393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</a:t>
            </a:r>
            <a:r>
              <a:rPr lang="it-IT" u="sng" dirty="0" smtClean="0"/>
              <a:t>poi</a:t>
            </a:r>
            <a:r>
              <a:rPr lang="it-IT" dirty="0" smtClean="0"/>
              <a:t> </a:t>
            </a:r>
            <a:r>
              <a:rPr lang="it-IT" dirty="0"/>
              <a:t>avviene </a:t>
            </a:r>
            <a:r>
              <a:rPr lang="it-IT" dirty="0" smtClean="0"/>
              <a:t>l’incontro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2060"/>
                </a:solidFill>
              </a:rPr>
              <a:t>… con </a:t>
            </a:r>
            <a:r>
              <a:rPr lang="it-IT" b="1" dirty="0">
                <a:solidFill>
                  <a:srgbClr val="002060"/>
                </a:solidFill>
              </a:rPr>
              <a:t>il mago dopo aver attraversato tutta </a:t>
            </a:r>
            <a:r>
              <a:rPr lang="it-IT" b="1" dirty="0" smtClean="0">
                <a:solidFill>
                  <a:srgbClr val="002060"/>
                </a:solidFill>
              </a:rPr>
              <a:t>l’isola, giunti fino </a:t>
            </a:r>
            <a:r>
              <a:rPr lang="it-IT" b="1" dirty="0">
                <a:solidFill>
                  <a:srgbClr val="002060"/>
                </a:solidFill>
              </a:rPr>
              <a:t>a </a:t>
            </a:r>
            <a:r>
              <a:rPr lang="it-IT" b="1" dirty="0" err="1">
                <a:solidFill>
                  <a:srgbClr val="002060"/>
                </a:solidFill>
              </a:rPr>
              <a:t>Pafo</a:t>
            </a:r>
            <a:r>
              <a:rPr lang="it-IT" b="1" dirty="0">
                <a:solidFill>
                  <a:srgbClr val="002060"/>
                </a:solidFill>
              </a:rPr>
              <a:t>. </a:t>
            </a:r>
            <a:endParaRPr lang="it-IT" b="1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2060"/>
                </a:solidFill>
              </a:rPr>
              <a:t>È </a:t>
            </a:r>
            <a:r>
              <a:rPr lang="it-IT" b="1" dirty="0">
                <a:solidFill>
                  <a:srgbClr val="002060"/>
                </a:solidFill>
              </a:rPr>
              <a:t>un parallelismo tra </a:t>
            </a:r>
            <a:r>
              <a:rPr lang="it-IT" b="1" u="sng" dirty="0">
                <a:solidFill>
                  <a:srgbClr val="002060"/>
                </a:solidFill>
              </a:rPr>
              <a:t>Pietro e il mago Simone </a:t>
            </a:r>
            <a:r>
              <a:rPr lang="it-IT" b="1" dirty="0">
                <a:solidFill>
                  <a:srgbClr val="002060"/>
                </a:solidFill>
              </a:rPr>
              <a:t>e </a:t>
            </a:r>
            <a:r>
              <a:rPr lang="it-IT" b="1" u="sng" dirty="0">
                <a:solidFill>
                  <a:srgbClr val="002060"/>
                </a:solidFill>
              </a:rPr>
              <a:t>Saulo e il mago </a:t>
            </a:r>
            <a:r>
              <a:rPr lang="it-IT" b="1" dirty="0" smtClean="0">
                <a:solidFill>
                  <a:srgbClr val="002060"/>
                </a:solidFill>
              </a:rPr>
              <a:t>(</a:t>
            </a:r>
            <a:r>
              <a:rPr lang="it-IT" b="1" dirty="0" err="1" smtClean="0">
                <a:solidFill>
                  <a:srgbClr val="002060"/>
                </a:solidFill>
              </a:rPr>
              <a:t>Elimas</a:t>
            </a:r>
            <a:r>
              <a:rPr lang="it-IT" b="1" dirty="0">
                <a:solidFill>
                  <a:srgbClr val="002060"/>
                </a:solidFill>
              </a:rPr>
              <a:t>) </a:t>
            </a:r>
            <a:r>
              <a:rPr lang="it-IT" b="1" u="sng" dirty="0">
                <a:solidFill>
                  <a:srgbClr val="002060"/>
                </a:solidFill>
              </a:rPr>
              <a:t>Bar </a:t>
            </a:r>
            <a:r>
              <a:rPr lang="it-IT" b="1" u="sng" dirty="0" err="1">
                <a:solidFill>
                  <a:srgbClr val="002060"/>
                </a:solidFill>
              </a:rPr>
              <a:t>Jesus</a:t>
            </a:r>
            <a:r>
              <a:rPr lang="it-IT" b="1" u="sng" dirty="0">
                <a:solidFill>
                  <a:srgbClr val="002060"/>
                </a:solidFill>
              </a:rPr>
              <a:t> 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2060"/>
                </a:solidFill>
              </a:rPr>
              <a:t>Arrivano a </a:t>
            </a:r>
            <a:r>
              <a:rPr lang="it-IT" b="1" dirty="0" err="1" smtClean="0">
                <a:solidFill>
                  <a:srgbClr val="002060"/>
                </a:solidFill>
              </a:rPr>
              <a:t>Pafo</a:t>
            </a:r>
            <a:r>
              <a:rPr lang="it-IT" b="1" dirty="0" smtClean="0">
                <a:solidFill>
                  <a:srgbClr val="002060"/>
                </a:solidFill>
              </a:rPr>
              <a:t>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</a:rPr>
              <a:t>… perché </a:t>
            </a:r>
            <a:r>
              <a:rPr lang="it-IT" b="1" dirty="0">
                <a:solidFill>
                  <a:srgbClr val="002060"/>
                </a:solidFill>
              </a:rPr>
              <a:t>fatti chiamare da Sergio </a:t>
            </a:r>
            <a:r>
              <a:rPr lang="it-IT" b="1" dirty="0" smtClean="0">
                <a:solidFill>
                  <a:srgbClr val="002060"/>
                </a:solidFill>
              </a:rPr>
              <a:t>Paolo, </a:t>
            </a:r>
            <a:r>
              <a:rPr lang="it-IT" b="1" dirty="0">
                <a:solidFill>
                  <a:srgbClr val="002060"/>
                </a:solidFill>
              </a:rPr>
              <a:t>proconsole che 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desiderava ascoltare la parola di Dio</a:t>
            </a:r>
            <a:r>
              <a:rPr lang="it-IT" b="1" dirty="0">
                <a:solidFill>
                  <a:srgbClr val="002060"/>
                </a:solidFill>
              </a:rPr>
              <a:t>. Ma il mago (=</a:t>
            </a:r>
            <a:r>
              <a:rPr lang="it-IT" b="1" dirty="0" err="1">
                <a:solidFill>
                  <a:srgbClr val="002060"/>
                </a:solidFill>
              </a:rPr>
              <a:t>Elimas</a:t>
            </a:r>
            <a:r>
              <a:rPr lang="it-IT" b="1" dirty="0">
                <a:solidFill>
                  <a:srgbClr val="002060"/>
                </a:solidFill>
              </a:rPr>
              <a:t>) vuole distogliere l’attenzione di Sergio Paolo </a:t>
            </a:r>
            <a:r>
              <a:rPr lang="it-IT" b="1" dirty="0" smtClean="0">
                <a:solidFill>
                  <a:srgbClr val="002060"/>
                </a:solidFill>
              </a:rPr>
              <a:t>dall’ascolto </a:t>
            </a:r>
            <a:r>
              <a:rPr lang="it-IT" b="1" dirty="0">
                <a:solidFill>
                  <a:srgbClr val="002060"/>
                </a:solidFill>
              </a:rPr>
              <a:t>di Saulo, ma </a:t>
            </a:r>
            <a:r>
              <a:rPr lang="it-IT" b="1" i="1" dirty="0">
                <a:solidFill>
                  <a:srgbClr val="C00000"/>
                </a:solidFill>
              </a:rPr>
              <a:t>Saulo, detto anche Paolo </a:t>
            </a:r>
            <a:r>
              <a:rPr lang="it-IT" b="1" dirty="0">
                <a:solidFill>
                  <a:srgbClr val="002060"/>
                </a:solidFill>
              </a:rPr>
              <a:t>(13,9) gli pronuncia una maledizione e per un po’ diventa cieco e </a:t>
            </a:r>
            <a:r>
              <a:rPr lang="it-IT" b="1" u="sng" dirty="0">
                <a:solidFill>
                  <a:srgbClr val="002060"/>
                </a:solidFill>
              </a:rPr>
              <a:t>il proconsole si converte</a:t>
            </a:r>
            <a:r>
              <a:rPr lang="it-IT" b="1" dirty="0">
                <a:solidFill>
                  <a:srgbClr val="002060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62345"/>
            <a:ext cx="8229600" cy="1143000"/>
          </a:xfrm>
        </p:spPr>
        <p:txBody>
          <a:bodyPr/>
          <a:lstStyle/>
          <a:p>
            <a:r>
              <a:rPr lang="it-IT" dirty="0" smtClean="0"/>
              <a:t>Saulo … Paolo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111525"/>
              </p:ext>
            </p:extLst>
          </p:nvPr>
        </p:nvGraphicFramePr>
        <p:xfrm>
          <a:off x="395536" y="2132856"/>
          <a:ext cx="822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8021237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C’era l’uso da parte degli ‘orientali’ di attribuire un nome in più secondo  gli usi greco romani.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 qui in poi </a:t>
                      </a:r>
                      <a:r>
                        <a:rPr lang="it-IT" sz="360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Paolo</a:t>
                      </a:r>
                      <a:r>
                        <a:rPr lang="it-IT" sz="3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  <a:p>
                      <a:pPr algn="ctr"/>
                      <a:endParaRPr lang="it-IT" sz="36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69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435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Spostamento ad Antiochia di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Pisidia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ed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evangelizzazione in </a:t>
            </a:r>
            <a:r>
              <a:rPr lang="it-IT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sinagoga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it-I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discorso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(simile a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quelli di Pietro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consta di 2 parti: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sintesi 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 storia del popolo biblico fino a </a:t>
            </a: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Giovanni 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Battista </a:t>
            </a:r>
            <a:endParaRPr lang="it-IT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2)e </a:t>
            </a:r>
            <a:r>
              <a:rPr lang="it-I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 morte risurrezione di </a:t>
            </a:r>
            <a:r>
              <a:rPr lang="it-IT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Cristo, presentato </a:t>
            </a:r>
            <a:r>
              <a:rPr lang="it-I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il Messia atteso. </a:t>
            </a:r>
            <a:endParaRPr lang="it-IT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termine un monito severo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(Ab 1,4)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è un monito a credere.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risposta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viene invitato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parlare di ciò anche nel </a:t>
            </a:r>
            <a:r>
              <a:rPr lang="it-IT" b="1" i="1" dirty="0">
                <a:solidFill>
                  <a:srgbClr val="C0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sabato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successivo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quindi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successo ed effettivamente il </a:t>
            </a:r>
            <a:r>
              <a:rPr lang="it-IT" b="1" dirty="0">
                <a:solidFill>
                  <a:srgbClr val="C0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Sabato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dopo </a:t>
            </a:r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quasi tutta la città si raduno per ascoltare la parola del Signore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giudei, al vedere tutta quella gente, furono presi da forte gelosia e 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parole ingiuriose contrastavano le affermazioni di Paolo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 questo punto la </a:t>
            </a:r>
            <a:r>
              <a:rPr lang="it-IT" dirty="0" smtClean="0">
                <a:solidFill>
                  <a:srgbClr val="00B0F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svolta!!!</a:t>
            </a:r>
            <a:endParaRPr lang="it-IT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visto il rifiuto da parte dei giudei, i due affermano: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 necessario che fosse proclamata prima di tutto a voi la parola di Dio, ma poiché la respingete e non vi giudicate degni della vita eterna, ecco: 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 ci rivolgiamo ai pagani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… </a:t>
            </a:r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49,6 </a:t>
            </a:r>
            <a:r>
              <a:rPr lang="it-IT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 ti ho posto per essere luce delle genti, perché tu porti la salvezza sino all’estremità della terra</a:t>
            </a:r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…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nell’udire </a:t>
            </a:r>
            <a:r>
              <a:rPr lang="it-I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ciò, i Pagani si rallegravano e glorificavano la parola del Signore, e tutti quelli che erano destinati alla vita eterna credettero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Successo </a:t>
            </a:r>
            <a:r>
              <a:rPr lang="it-IT" dirty="0" smtClean="0"/>
              <a:t>evangelico-missionario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t-IT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per </a:t>
            </a:r>
            <a:r>
              <a:rPr lang="it-IT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tutta la regione</a:t>
            </a:r>
            <a:r>
              <a:rPr lang="it-IT" dirty="0"/>
              <a:t>, ma i Giudei sobillarono le pie donne della nobiltà e i notabili della città e 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suscitarono una persecuzione contro Paolo e Barnaba e li cacciarono dal loro territorio</a:t>
            </a:r>
            <a:r>
              <a:rPr lang="it-IT" i="1" dirty="0"/>
              <a:t>. 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906156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39876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Due reazioni:</a:t>
                      </a:r>
                    </a:p>
                    <a:p>
                      <a:pPr algn="ctr"/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657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r>
                        <a:rPr lang="it-IT" sz="2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scossa contro di loro la polvere dei piedi,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andarono a </a:t>
                      </a:r>
                      <a:r>
                        <a:rPr lang="it-IT" sz="28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Iconio</a:t>
                      </a:r>
                      <a:endParaRPr lang="it-IT" sz="2800" b="1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450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r>
                        <a:rPr lang="it-IT" sz="2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discepoli erano pieni di gioia e di Spirito Santo</a:t>
                      </a: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it-IT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(Giovanni Marco li aveva già lasciati prima di arrivare ad Antiochia </a:t>
                      </a:r>
                      <a:r>
                        <a:rPr lang="it-IT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13,13</a:t>
                      </a:r>
                      <a:r>
                        <a:rPr lang="it-IT" sz="2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 </a:t>
                      </a:r>
                    </a:p>
                    <a:p>
                      <a:pPr algn="ctr"/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151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735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it-IT" dirty="0" smtClean="0"/>
              <a:t>Quindi …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255526"/>
              </p:ext>
            </p:extLst>
          </p:nvPr>
        </p:nvGraphicFramePr>
        <p:xfrm>
          <a:off x="395536" y="2276872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33651127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44759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La negatività del rifiuto dei giudei si trasformata in occasione per la conversione dei Pagani.</a:t>
                      </a:r>
                    </a:p>
                    <a:p>
                      <a:pPr algn="ctr"/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 smtClean="0">
                          <a:solidFill>
                            <a:srgbClr val="C00000"/>
                          </a:solidFill>
                        </a:rPr>
                        <a:t>La persecuzione non ha scoraggiato i due, anzi li ha colmati </a:t>
                      </a:r>
                      <a:r>
                        <a:rPr lang="it-IT" sz="2800" i="1" dirty="0" smtClean="0">
                          <a:solidFill>
                            <a:srgbClr val="C00000"/>
                          </a:solidFill>
                        </a:rPr>
                        <a:t>di gioia e di Spirito Santo</a:t>
                      </a:r>
                      <a:r>
                        <a:rPr lang="it-IT" sz="2800" dirty="0" smtClean="0">
                          <a:solidFill>
                            <a:srgbClr val="C00000"/>
                          </a:solidFill>
                        </a:rPr>
                        <a:t>. </a:t>
                      </a:r>
                    </a:p>
                    <a:p>
                      <a:pPr algn="ctr"/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0013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Successo </a:t>
            </a:r>
            <a:r>
              <a:rPr lang="it-IT" dirty="0"/>
              <a:t>della loro predicazione in </a:t>
            </a:r>
            <a:r>
              <a:rPr lang="it-IT" dirty="0">
                <a:solidFill>
                  <a:srgbClr val="C00000"/>
                </a:solidFill>
              </a:rPr>
              <a:t>sinagoga</a:t>
            </a:r>
            <a:r>
              <a:rPr lang="it-IT" dirty="0"/>
              <a:t> a </a:t>
            </a:r>
            <a:r>
              <a:rPr lang="it-IT" dirty="0" smtClean="0">
                <a:latin typeface="Arial Black" panose="020B0A04020102020204" pitchFamily="34" charset="0"/>
              </a:rPr>
              <a:t>Iconio</a:t>
            </a:r>
            <a:r>
              <a:rPr lang="it-IT" dirty="0" smtClean="0"/>
              <a:t> </a:t>
            </a:r>
            <a:r>
              <a:rPr lang="it-IT" sz="3100" dirty="0"/>
              <a:t>14,1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/>
              <a:t>… perché </a:t>
            </a:r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grande numero di giudei e di greci divennero credenti</a:t>
            </a:r>
            <a:r>
              <a:rPr lang="it-IT" dirty="0"/>
              <a:t>. </a:t>
            </a:r>
            <a:r>
              <a:rPr lang="it-IT" b="1" dirty="0"/>
              <a:t>Ma i giudei che non accolsero, cominciarono a perseguitare i due che, nonostante rimasero qualche tempo e il Signore concedesse loro di operare </a:t>
            </a:r>
            <a:r>
              <a:rPr lang="it-IT" b="1" i="1" dirty="0"/>
              <a:t>segni e prodigi</a:t>
            </a:r>
            <a:r>
              <a:rPr lang="it-IT" b="1" dirty="0"/>
              <a:t>,</a:t>
            </a:r>
            <a:r>
              <a:rPr lang="it-IT" dirty="0"/>
              <a:t> </a:t>
            </a:r>
            <a:r>
              <a:rPr lang="it-IT" b="1" u="sng" dirty="0">
                <a:solidFill>
                  <a:srgbClr val="7030A0"/>
                </a:solidFill>
              </a:rPr>
              <a:t>dovettero scappare</a:t>
            </a:r>
            <a:r>
              <a:rPr lang="it-IT" b="1" dirty="0">
                <a:solidFill>
                  <a:srgbClr val="7030A0"/>
                </a:solidFill>
              </a:rPr>
              <a:t> </a:t>
            </a:r>
            <a:r>
              <a:rPr lang="it-IT" dirty="0"/>
              <a:t>per non subire la lapidazione che era stata decisa </a:t>
            </a:r>
            <a:r>
              <a:rPr lang="it-IT" dirty="0" smtClean="0"/>
              <a:t>nei </a:t>
            </a:r>
            <a:r>
              <a:rPr lang="it-IT" dirty="0"/>
              <a:t>loro riguardi. E la fuga li porta </a:t>
            </a:r>
            <a:r>
              <a:rPr lang="it-IT" dirty="0" smtClean="0"/>
              <a:t>nella </a:t>
            </a:r>
            <a:r>
              <a:rPr lang="it-IT" dirty="0"/>
              <a:t>r</a:t>
            </a:r>
            <a:r>
              <a:rPr lang="it-IT" dirty="0" smtClean="0"/>
              <a:t>egione </a:t>
            </a:r>
            <a:r>
              <a:rPr lang="it-IT" dirty="0"/>
              <a:t>della Licaonia, città di </a:t>
            </a:r>
            <a:r>
              <a:rPr lang="it-IT" dirty="0" err="1"/>
              <a:t>Listra</a:t>
            </a:r>
            <a:r>
              <a:rPr lang="it-IT" dirty="0"/>
              <a:t> e </a:t>
            </a:r>
            <a:r>
              <a:rPr lang="it-IT" dirty="0" err="1"/>
              <a:t>Derbe</a:t>
            </a:r>
            <a:r>
              <a:rPr lang="it-IT" dirty="0"/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Riprendiamo da 12,24-25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Intanto 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parola di Dio cresceva </a:t>
            </a:r>
            <a:endParaRPr lang="it-IT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diffondeva. </a:t>
            </a:r>
            <a:endParaRPr lang="it-IT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it-IT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Barnaba</a:t>
            </a:r>
            <a:r>
              <a:rPr lang="it-IT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Saulo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poi, compiuto il loro servizio a Gerusalemme, tornarono prendendo con </a:t>
            </a:r>
            <a:r>
              <a:rPr lang="it-IT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 Giovanni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detto Marco. </a:t>
            </a:r>
          </a:p>
          <a:p>
            <a:pPr algn="ctr">
              <a:buNone/>
            </a:pPr>
            <a:endParaRPr lang="it-IT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 </a:t>
            </a:r>
            <a:r>
              <a:rPr lang="it-IT" b="1" dirty="0" err="1"/>
              <a:t>Listra</a:t>
            </a:r>
            <a:r>
              <a:rPr lang="it-IT" b="1" dirty="0"/>
              <a:t> </a:t>
            </a:r>
            <a:r>
              <a:rPr lang="it-IT" sz="2800" dirty="0"/>
              <a:t>(colonia romana</a:t>
            </a:r>
            <a:r>
              <a:rPr lang="it-IT" sz="2800" dirty="0" smtClean="0"/>
              <a:t>)…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/>
              <a:t>Guarigione </a:t>
            </a:r>
            <a:r>
              <a:rPr lang="it-IT" b="1" dirty="0"/>
              <a:t>di un uomo che </a:t>
            </a:r>
            <a:endParaRPr lang="it-IT" b="1" dirty="0" smtClean="0"/>
          </a:p>
          <a:p>
            <a:pPr algn="ctr">
              <a:buNone/>
            </a:pPr>
            <a:r>
              <a:rPr lang="it-IT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aveva </a:t>
            </a:r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 di essere salvato</a:t>
            </a:r>
            <a:r>
              <a:rPr lang="it-IT" b="1" i="1" dirty="0">
                <a:solidFill>
                  <a:srgbClr val="0070C0"/>
                </a:solidFill>
              </a:rPr>
              <a:t>. </a:t>
            </a:r>
            <a:endParaRPr lang="it-IT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b="1" dirty="0" smtClean="0"/>
              <a:t>Come </a:t>
            </a:r>
            <a:r>
              <a:rPr lang="it-IT" b="1" dirty="0"/>
              <a:t>Pietro aveva guarito uno storpio dalla nascita e si trovava in ambito giudei, così ora </a:t>
            </a:r>
            <a:r>
              <a:rPr lang="it-IT" b="1" dirty="0">
                <a:solidFill>
                  <a:srgbClr val="002060"/>
                </a:solidFill>
              </a:rPr>
              <a:t>Paolo guarisce uno storpio dalla nascita e si trova in ambito pagano</a:t>
            </a:r>
            <a:r>
              <a:rPr lang="it-IT" b="1" dirty="0"/>
              <a:t>. </a:t>
            </a: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Li </a:t>
            </a:r>
            <a:r>
              <a:rPr lang="it-IT" b="1" dirty="0"/>
              <a:t>scambiano per divinità </a:t>
            </a:r>
            <a:r>
              <a:rPr lang="it-IT" b="1" dirty="0" smtClean="0"/>
              <a:t>Paolo, </a:t>
            </a:r>
            <a:r>
              <a:rPr lang="it-IT" b="1" dirty="0"/>
              <a:t>Hermes (il Dio patrono degli oratori) e </a:t>
            </a:r>
            <a:r>
              <a:rPr lang="it-IT" b="1" dirty="0" smtClean="0"/>
              <a:t>Barnaba, </a:t>
            </a:r>
            <a:r>
              <a:rPr lang="it-IT" b="1" dirty="0"/>
              <a:t>Zeus. </a:t>
            </a:r>
            <a:endParaRPr lang="it-IT" b="1" dirty="0" smtClean="0"/>
          </a:p>
          <a:p>
            <a:pPr algn="ctr">
              <a:buNone/>
            </a:pPr>
            <a:r>
              <a:rPr lang="it-IT" dirty="0" smtClean="0"/>
              <a:t>(</a:t>
            </a:r>
            <a:r>
              <a:rPr lang="it-IT" dirty="0" err="1" smtClean="0"/>
              <a:t>dèi</a:t>
            </a:r>
            <a:r>
              <a:rPr lang="it-IT" dirty="0" smtClean="0"/>
              <a:t> </a:t>
            </a:r>
            <a:r>
              <a:rPr lang="it-IT" dirty="0"/>
              <a:t>dell’Olimpo ‘licaonio</a:t>
            </a:r>
            <a:r>
              <a:rPr lang="it-IT" dirty="0" smtClean="0"/>
              <a:t>’). 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Quindi tutta una </a:t>
            </a:r>
            <a:r>
              <a:rPr lang="it-IT" b="1" dirty="0" smtClean="0"/>
              <a:t>cerimonia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… di tori </a:t>
            </a:r>
            <a:r>
              <a:rPr lang="it-IT" b="1" dirty="0"/>
              <a:t>e corone per offrire </a:t>
            </a:r>
            <a:r>
              <a:rPr lang="it-IT" b="1" dirty="0" smtClean="0"/>
              <a:t>sacrifici alla maniera pagana. Paolo </a:t>
            </a:r>
            <a:r>
              <a:rPr lang="it-IT" b="1" dirty="0"/>
              <a:t>e </a:t>
            </a:r>
            <a:r>
              <a:rPr lang="it-IT" b="1" dirty="0" smtClean="0"/>
              <a:t>Barnaba </a:t>
            </a:r>
            <a:r>
              <a:rPr lang="it-IT" b="1" dirty="0"/>
              <a:t>si strappano le vesti e vogliono dissuaderli e li invitano a </a:t>
            </a:r>
            <a:r>
              <a:rPr lang="it-IT" b="1" dirty="0">
                <a:solidFill>
                  <a:srgbClr val="002060"/>
                </a:solidFill>
              </a:rPr>
              <a:t>convertirsi da queste vanità al 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Dio vivente</a:t>
            </a:r>
            <a:r>
              <a:rPr lang="it-IT" b="1" i="1" dirty="0"/>
              <a:t>. </a:t>
            </a:r>
            <a:r>
              <a:rPr lang="it-IT" b="1" dirty="0"/>
              <a:t>A questo punto, sempre persecuzioni … da Antiochia e da Iconio giungono giudei </a:t>
            </a:r>
            <a:r>
              <a:rPr lang="it-IT" b="1" dirty="0">
                <a:solidFill>
                  <a:srgbClr val="FF0000"/>
                </a:solidFill>
              </a:rPr>
              <a:t>lapidano Paolo e lui, facendo credere di essere morto, aspetta che </a:t>
            </a:r>
            <a:r>
              <a:rPr lang="it-IT" b="1" dirty="0" smtClean="0">
                <a:solidFill>
                  <a:srgbClr val="FF0000"/>
                </a:solidFill>
              </a:rPr>
              <a:t>vadano </a:t>
            </a:r>
            <a:r>
              <a:rPr lang="it-IT" b="1" dirty="0">
                <a:solidFill>
                  <a:srgbClr val="FF0000"/>
                </a:solidFill>
              </a:rPr>
              <a:t>via e il giorno dopo </a:t>
            </a:r>
            <a:r>
              <a:rPr lang="it-IT" b="1" dirty="0">
                <a:solidFill>
                  <a:srgbClr val="C00000"/>
                </a:solidFill>
              </a:rPr>
              <a:t>parte con Barnaba per </a:t>
            </a:r>
            <a:r>
              <a:rPr lang="it-IT" b="1" dirty="0" err="1">
                <a:solidFill>
                  <a:srgbClr val="C00000"/>
                </a:solidFill>
              </a:rPr>
              <a:t>Derbe</a:t>
            </a:r>
            <a:r>
              <a:rPr lang="it-IT" b="1" dirty="0"/>
              <a:t>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  <a:latin typeface="Arial Black" panose="020B0A04020102020204" pitchFamily="34" charset="0"/>
              </a:rPr>
              <a:t>A </a:t>
            </a:r>
            <a:r>
              <a:rPr lang="it-IT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Derbe</a:t>
            </a:r>
            <a:r>
              <a:rPr lang="it-IT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it-IT" b="1" dirty="0" smtClean="0"/>
              <a:t>… anche </a:t>
            </a:r>
            <a:r>
              <a:rPr lang="it-IT" b="1" dirty="0"/>
              <a:t>annunciano </a:t>
            </a:r>
            <a:r>
              <a:rPr lang="it-IT" b="1" dirty="0" smtClean="0"/>
              <a:t>il Vangelo e </a:t>
            </a:r>
            <a:r>
              <a:rPr lang="it-IT" b="1" dirty="0"/>
              <a:t>avvengono </a:t>
            </a:r>
            <a:r>
              <a:rPr lang="it-IT" b="1" dirty="0">
                <a:latin typeface="Arial Black" panose="020B0A04020102020204" pitchFamily="34" charset="0"/>
              </a:rPr>
              <a:t>conversioni </a:t>
            </a:r>
            <a:endParaRPr lang="it-IT" b="1" dirty="0" smtClean="0"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2060"/>
                </a:solidFill>
              </a:rPr>
              <a:t>(</a:t>
            </a:r>
            <a:r>
              <a:rPr lang="it-IT" b="1" dirty="0">
                <a:solidFill>
                  <a:srgbClr val="002060"/>
                </a:solidFill>
              </a:rPr>
              <a:t>non è specificato se in sinagoga o altrove e non è detto se giudei o Pagani, ma solo che fecero </a:t>
            </a:r>
            <a:r>
              <a:rPr lang="it-IT" b="1" i="1" u="sng" dirty="0">
                <a:solidFill>
                  <a:srgbClr val="002060"/>
                </a:solidFill>
              </a:rPr>
              <a:t>un numero considerevole di discepoli</a:t>
            </a:r>
            <a:r>
              <a:rPr lang="it-IT" b="1" dirty="0">
                <a:solidFill>
                  <a:srgbClr val="002060"/>
                </a:solidFill>
              </a:rPr>
              <a:t>).</a:t>
            </a:r>
          </a:p>
          <a:p>
            <a:pPr algn="ctr">
              <a:lnSpc>
                <a:spcPct val="150000"/>
              </a:lnSpc>
              <a:buNone/>
            </a:pPr>
            <a:endParaRPr lang="it-IT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Tornano a </a:t>
            </a:r>
            <a:r>
              <a:rPr lang="it-IT" dirty="0" err="1"/>
              <a:t>Listra</a:t>
            </a:r>
            <a:r>
              <a:rPr lang="it-IT" dirty="0"/>
              <a:t>, a Iconio e a </a:t>
            </a:r>
            <a:r>
              <a:rPr lang="it-IT" dirty="0" smtClean="0"/>
              <a:t>Antiochia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… e </a:t>
            </a:r>
            <a:r>
              <a:rPr lang="it-IT" dirty="0"/>
              <a:t>confermano le comunità e lasciano loro degli </a:t>
            </a:r>
            <a:r>
              <a:rPr lang="it-IT" b="1" i="1" dirty="0">
                <a:solidFill>
                  <a:srgbClr val="002060"/>
                </a:solidFill>
              </a:rPr>
              <a:t>anziani</a:t>
            </a:r>
            <a:r>
              <a:rPr lang="it-IT" i="1" dirty="0"/>
              <a:t> </a:t>
            </a:r>
            <a:r>
              <a:rPr lang="it-IT" dirty="0"/>
              <a:t>che, </a:t>
            </a:r>
            <a:r>
              <a:rPr lang="it-IT" u="sng" dirty="0"/>
              <a:t>dopo aver digiunato è pregato</a:t>
            </a:r>
            <a:r>
              <a:rPr lang="it-IT" dirty="0"/>
              <a:t>, </a:t>
            </a:r>
            <a:r>
              <a:rPr lang="it-IT" i="1" dirty="0"/>
              <a:t>affidarono al Signore</a:t>
            </a:r>
            <a:r>
              <a:rPr lang="it-IT" dirty="0"/>
              <a:t>. 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Vanno </a:t>
            </a:r>
            <a:r>
              <a:rPr lang="it-IT" dirty="0"/>
              <a:t>poi verso la Panfilia, proclamano la </a:t>
            </a:r>
          </a:p>
          <a:p>
            <a:pPr marL="0" indent="0" algn="ctr">
              <a:buNone/>
            </a:pPr>
            <a:r>
              <a:rPr lang="it-IT" dirty="0"/>
              <a:t>Parola a </a:t>
            </a:r>
            <a:r>
              <a:rPr lang="it-IT" dirty="0" err="1"/>
              <a:t>Perge</a:t>
            </a:r>
            <a:r>
              <a:rPr lang="it-IT" dirty="0"/>
              <a:t> e tornano dove sono partiti: 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ad </a:t>
            </a:r>
            <a:r>
              <a:rPr lang="it-IT" b="1" dirty="0">
                <a:solidFill>
                  <a:srgbClr val="002060"/>
                </a:solidFill>
              </a:rPr>
              <a:t>Antiochia di Siria</a:t>
            </a:r>
            <a:r>
              <a:rPr lang="it-IT" dirty="0"/>
              <a:t>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165994"/>
              </p:ext>
            </p:extLst>
          </p:nvPr>
        </p:nvGraphicFramePr>
        <p:xfrm>
          <a:off x="457200" y="2348880"/>
          <a:ext cx="822960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9350954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32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Appena arrivati, riunirono la Chiesa e riferirono tutto quello che Dio aveva fatto per mezzo loro e </a:t>
                      </a:r>
                      <a:r>
                        <a:rPr lang="it-IT" sz="3200" i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come </a:t>
                      </a:r>
                      <a:r>
                        <a:rPr lang="it-IT" sz="3200" b="1" i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avesse aperto ai pagani la porta della fede</a:t>
                      </a:r>
                      <a:r>
                        <a:rPr lang="it-IT" sz="320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it-IT" sz="3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76164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primo viaggio si </a:t>
            </a:r>
            <a:r>
              <a:rPr lang="it-IT" dirty="0" smtClean="0"/>
              <a:t>conclude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… </a:t>
            </a:r>
            <a:r>
              <a:rPr lang="it-IT" b="1" dirty="0"/>
              <a:t>con la ‘conversione’ di Paolo e Barnaba </a:t>
            </a:r>
            <a:r>
              <a:rPr lang="it-IT" b="1" dirty="0" smtClean="0"/>
              <a:t>… ai Pagani!</a:t>
            </a:r>
          </a:p>
          <a:p>
            <a:pPr algn="ctr">
              <a:buNone/>
            </a:pPr>
            <a:r>
              <a:rPr lang="it-IT" b="1" dirty="0" smtClean="0"/>
              <a:t> </a:t>
            </a:r>
            <a:r>
              <a:rPr lang="it-IT" b="1" dirty="0"/>
              <a:t>Il loro intento è stato quello di rivolgersi ai giudei che almeno in parte non hanno rifiutato, </a:t>
            </a:r>
            <a:r>
              <a:rPr lang="it-IT" b="1" dirty="0">
                <a:solidFill>
                  <a:srgbClr val="C00000"/>
                </a:solidFill>
              </a:rPr>
              <a:t>ma l’accanita persecuzione da parte dei giudei che non hanno accolto il Vangelo, ha fatto si che i due si rivolgessero ai pagani </a:t>
            </a:r>
            <a:r>
              <a:rPr lang="it-IT" b="1" dirty="0"/>
              <a:t>che hanno accolto l’annuncio del Vangelo!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4909" y="188640"/>
            <a:ext cx="8229600" cy="1143000"/>
          </a:xfrm>
        </p:spPr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598385"/>
              </p:ext>
            </p:extLst>
          </p:nvPr>
        </p:nvGraphicFramePr>
        <p:xfrm>
          <a:off x="484909" y="2132856"/>
          <a:ext cx="8229600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916931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Come la persecuzione scatenata a Gerusalemme fece scappare i discepoli verso la </a:t>
                      </a:r>
                      <a:r>
                        <a:rPr lang="it-IT" sz="2400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Samaria</a:t>
                      </a:r>
                      <a:r>
                        <a:rPr lang="it-IT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 e i samaritani alla loro predicazione si sono convertiti, così ora Paolo e Barnaba: il rifiuto dei giudei è stato </a:t>
                      </a:r>
                      <a:r>
                        <a:rPr lang="it-IT" sz="24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occasione per la conversione dei pagani</a:t>
                      </a:r>
                      <a:r>
                        <a:rPr lang="it-IT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it-IT" dirty="0" smtClean="0"/>
                        <a:t> 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71316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sz="8800" b="1" dirty="0" smtClean="0"/>
          </a:p>
          <a:p>
            <a:pPr marL="0" indent="0" algn="ctr">
              <a:buNone/>
            </a:pPr>
            <a:r>
              <a:rPr lang="it-IT" sz="88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Capitolo </a:t>
            </a:r>
            <a:r>
              <a:rPr lang="it-IT" sz="8800" b="1" dirty="0">
                <a:solidFill>
                  <a:srgbClr val="C00000"/>
                </a:solidFill>
                <a:latin typeface="Arial Black" panose="020B0A04020102020204" pitchFamily="34" charset="0"/>
              </a:rPr>
              <a:t>15 </a:t>
            </a:r>
            <a:endParaRPr lang="it-IT" sz="8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8763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rgbClr val="C00000"/>
                </a:solidFill>
              </a:rPr>
              <a:t>Antiochia di </a:t>
            </a:r>
            <a:r>
              <a:rPr lang="it-IT" sz="4800" b="1" dirty="0" smtClean="0">
                <a:solidFill>
                  <a:srgbClr val="C00000"/>
                </a:solidFill>
              </a:rPr>
              <a:t>Siria</a:t>
            </a:r>
            <a:endParaRPr lang="it-IT" sz="4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it-IT" b="1" dirty="0" smtClean="0"/>
              <a:t>Arrivano dalla Giudea alcuni che dicono: </a:t>
            </a:r>
            <a:r>
              <a:rPr lang="it-IT" b="1" i="1" dirty="0" smtClean="0">
                <a:solidFill>
                  <a:srgbClr val="0070C0"/>
                </a:solidFill>
              </a:rPr>
              <a:t>Se non vi fate circoncidere secondo l’usanza di Mosè, non potete essere salvati.</a:t>
            </a:r>
            <a:r>
              <a:rPr lang="it-IT" b="1" i="1" dirty="0" smtClean="0"/>
              <a:t> </a:t>
            </a:r>
          </a:p>
          <a:p>
            <a:pPr marL="0" indent="0" algn="ctr">
              <a:buNone/>
            </a:pPr>
            <a:r>
              <a:rPr lang="it-IT" b="1" dirty="0" smtClean="0"/>
              <a:t>Quindi animata discussione tra costoro e Paolo e Barnaba che dissentono.</a:t>
            </a:r>
          </a:p>
          <a:p>
            <a:pPr marL="0" indent="0" algn="ctr">
              <a:buNone/>
            </a:pPr>
            <a:r>
              <a:rPr lang="it-IT" b="1" dirty="0" smtClean="0"/>
              <a:t> Allora viene presa la decisione di andare a Gerusalemme. </a:t>
            </a:r>
          </a:p>
          <a:p>
            <a:pPr marL="0" indent="0" algn="ctr">
              <a:buNone/>
            </a:pPr>
            <a:r>
              <a:rPr lang="it-IT" b="1" dirty="0" smtClean="0"/>
              <a:t>Nel percorso –passando per la Fenicia e la Samaria- riferiscono della conversione dei pagani (</a:t>
            </a:r>
            <a:r>
              <a:rPr lang="it-IT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ethnos</a:t>
            </a:r>
            <a:r>
              <a:rPr lang="it-IT" b="1" dirty="0" smtClean="0"/>
              <a:t>) e della </a:t>
            </a:r>
            <a:r>
              <a:rPr lang="it-IT" b="1" dirty="0" smtClean="0">
                <a:solidFill>
                  <a:srgbClr val="0070C0"/>
                </a:solidFill>
              </a:rPr>
              <a:t>grande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rgbClr val="0070C0"/>
                </a:solidFill>
              </a:rPr>
              <a:t>gioia</a:t>
            </a:r>
            <a:r>
              <a:rPr lang="it-IT" b="1" dirty="0" smtClean="0"/>
              <a:t> che aveva pervaso i </a:t>
            </a:r>
            <a:r>
              <a:rPr lang="it-IT" b="1" i="1" dirty="0" smtClean="0"/>
              <a:t>fratelli</a:t>
            </a:r>
            <a:r>
              <a:rPr lang="it-IT" b="1" dirty="0" smtClean="0"/>
              <a:t>. Lo stesso riferiscono quando arrivano a Gerusalemme e </a:t>
            </a:r>
            <a:r>
              <a:rPr lang="it-IT" b="1" i="1" dirty="0" smtClean="0"/>
              <a:t>sono ricevuti dalla Chiesa, dagli apostoli e dagli anziani</a:t>
            </a:r>
            <a:r>
              <a:rPr lang="it-IT" b="1" dirty="0" smtClean="0"/>
              <a:t>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INTERVENTI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algn="ctr"/>
            <a:r>
              <a:rPr lang="it-IT" dirty="0" smtClean="0"/>
              <a:t>FARISEI</a:t>
            </a:r>
          </a:p>
          <a:p>
            <a:pPr marL="0" indent="0" algn="ctr">
              <a:buNone/>
            </a:pPr>
            <a:r>
              <a:rPr lang="it-IT" b="1" dirty="0" smtClean="0">
                <a:latin typeface="Arial Black" panose="020B0A04020102020204" pitchFamily="34" charset="0"/>
              </a:rPr>
              <a:t>Chi interviene per primo sono i </a:t>
            </a:r>
            <a:r>
              <a:rPr lang="it-IT" b="1" i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farisei che erano diventati credenti</a:t>
            </a:r>
            <a:r>
              <a:rPr lang="it-IT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it-IT" b="1" dirty="0" smtClean="0">
                <a:latin typeface="Arial Black" panose="020B0A04020102020204" pitchFamily="34" charset="0"/>
              </a:rPr>
              <a:t>esprimendo l’opinione che i pagani convertiti debbano essere </a:t>
            </a:r>
            <a:r>
              <a:rPr lang="it-IT" b="1" u="sng" dirty="0" smtClean="0">
                <a:latin typeface="Arial Black" panose="020B0A04020102020204" pitchFamily="34" charset="0"/>
              </a:rPr>
              <a:t>circoncisi</a:t>
            </a:r>
            <a:r>
              <a:rPr lang="it-IT" b="1" dirty="0" smtClean="0">
                <a:latin typeface="Arial Black" panose="020B0A04020102020204" pitchFamily="34" charset="0"/>
              </a:rPr>
              <a:t> e osservare la Legge di Mosè.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4 viaggi missionari</a:t>
            </a:r>
            <a:endParaRPr lang="it-IT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87629"/>
              </p:ext>
            </p:extLst>
          </p:nvPr>
        </p:nvGraphicFramePr>
        <p:xfrm>
          <a:off x="457200" y="1600200"/>
          <a:ext cx="8229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88729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13,3-14,26 primo viaggio </a:t>
                      </a:r>
                    </a:p>
                    <a:p>
                      <a:pPr algn="ctr"/>
                      <a:endParaRPr lang="it-I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03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/>
                        <a:t>15,36-18,17 secondo viaggio</a:t>
                      </a:r>
                    </a:p>
                    <a:p>
                      <a:pPr algn="ctr"/>
                      <a:endParaRPr lang="it-I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551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/>
                        <a:t>18,18-23,35 terzo viaggio</a:t>
                      </a:r>
                    </a:p>
                    <a:p>
                      <a:pPr algn="ctr"/>
                      <a:endParaRPr lang="it-I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481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0070C0"/>
                          </a:solidFill>
                        </a:rPr>
                        <a:t>27,1-28,16 quarto viaggio</a:t>
                      </a:r>
                    </a:p>
                    <a:p>
                      <a:pPr algn="ctr"/>
                      <a:endParaRPr lang="it-I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1931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772816"/>
            <a:ext cx="8733656" cy="452596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PIETRO</a:t>
            </a:r>
          </a:p>
          <a:p>
            <a:pPr marL="0" indent="0" algn="ctr">
              <a:buNone/>
            </a:pPr>
            <a:endParaRPr lang="it-I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Esprime l’opinione secondo cui non è necessaria la circoncisione intanto perché </a:t>
            </a:r>
            <a:r>
              <a:rPr lang="it-IT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 da molto tempo ... per bocca mia le nazioni ascoltano la parola del Vangelo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poi perché ha già sperimentato che anche sui pagani è sceso il dono dello Spirito Santo e che Dio non fa nessuna discriminazione. </a:t>
            </a:r>
          </a:p>
          <a:p>
            <a:pPr marL="0" indent="0" algn="ctr">
              <a:buNone/>
            </a:pPr>
            <a:r>
              <a:rPr lang="it-IT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Quindi è inutile costringere a portare un giogo che non serve a nulla perché vanificato dalla grazia del Signore Gesù per la quale </a:t>
            </a:r>
            <a:r>
              <a:rPr lang="it-IT" b="1" i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siamo salvati noi, così come loro</a:t>
            </a:r>
            <a:r>
              <a:rPr lang="it-IT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.  </a:t>
            </a:r>
            <a:r>
              <a:rPr lang="it-IT" b="1" i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PAOLO e BARNABA 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>
                <a:solidFill>
                  <a:srgbClr val="002060"/>
                </a:solidFill>
              </a:rPr>
              <a:t>fanno presenti </a:t>
            </a:r>
            <a:r>
              <a:rPr lang="it-IT" b="1" i="1" dirty="0" smtClean="0">
                <a:solidFill>
                  <a:srgbClr val="002060"/>
                </a:solidFill>
              </a:rPr>
              <a:t>quali grandi segni e prodigi Dio aveva compiuto tra le </a:t>
            </a:r>
            <a:r>
              <a:rPr lang="it-IT" b="1" i="1" u="sng" dirty="0" smtClean="0">
                <a:solidFill>
                  <a:srgbClr val="002060"/>
                </a:solidFill>
              </a:rPr>
              <a:t>nazioni</a:t>
            </a:r>
            <a:r>
              <a:rPr lang="it-IT" b="1" i="1" dirty="0" smtClean="0">
                <a:solidFill>
                  <a:srgbClr val="002060"/>
                </a:solidFill>
              </a:rPr>
              <a:t> per mezzo loro</a:t>
            </a:r>
            <a:r>
              <a:rPr lang="it-IT" dirty="0" smtClean="0"/>
              <a:t>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GIACOMO</a:t>
            </a:r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Riprendendo Pietro e citando la Sacra Scrittura </a:t>
            </a:r>
            <a:r>
              <a:rPr lang="it-IT" sz="2800" dirty="0" smtClean="0"/>
              <a:t>(Am 9,11-12) </a:t>
            </a:r>
            <a:r>
              <a:rPr lang="it-IT" b="1" dirty="0" smtClean="0"/>
              <a:t>afferma </a:t>
            </a:r>
          </a:p>
          <a:p>
            <a:pPr marL="0" indent="0" algn="ctr">
              <a:buNone/>
            </a:pPr>
            <a:r>
              <a:rPr lang="it-IT" b="1" i="1" dirty="0" smtClean="0"/>
              <a:t>che non si debbano importunare quelli che dalle </a:t>
            </a:r>
            <a:r>
              <a:rPr lang="it-IT" b="1" i="1" u="sng" dirty="0" smtClean="0"/>
              <a:t>nazioni</a:t>
            </a:r>
            <a:r>
              <a:rPr lang="it-IT" b="1" i="1" dirty="0" smtClean="0"/>
              <a:t> si convertono a Dio, ma solo che si ordini loro di astenersi dalla contaminazione con gli idoli, dalle unioni illegittime, dagli animali soffocati e dal sangue</a:t>
            </a:r>
            <a:r>
              <a:rPr lang="it-IT" b="1" dirty="0" smtClean="0"/>
              <a:t>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SI DECIDE di SCRIVERE una LETTERA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… </a:t>
            </a:r>
            <a:r>
              <a:rPr lang="it-IT" b="1" dirty="0" smtClean="0">
                <a:solidFill>
                  <a:srgbClr val="002060"/>
                </a:solidFill>
              </a:rPr>
              <a:t>per inviarla </a:t>
            </a:r>
            <a:r>
              <a:rPr lang="it-IT" b="1" i="1" dirty="0" smtClean="0">
                <a:solidFill>
                  <a:srgbClr val="002060"/>
                </a:solidFill>
              </a:rPr>
              <a:t>ai fratelli di Antiochia, di Siria e di </a:t>
            </a:r>
            <a:r>
              <a:rPr lang="it-IT" b="1" i="1" dirty="0" err="1" smtClean="0">
                <a:solidFill>
                  <a:srgbClr val="002060"/>
                </a:solidFill>
              </a:rPr>
              <a:t>Cilicia</a:t>
            </a:r>
            <a:r>
              <a:rPr lang="it-IT" b="1" i="1" dirty="0" smtClean="0">
                <a:solidFill>
                  <a:srgbClr val="002060"/>
                </a:solidFill>
              </a:rPr>
              <a:t> che provengono dai pagani </a:t>
            </a:r>
            <a:r>
              <a:rPr lang="it-IT" b="1" dirty="0" smtClean="0">
                <a:solidFill>
                  <a:srgbClr val="002060"/>
                </a:solidFill>
              </a:rPr>
              <a:t>in cui è ribadita </a:t>
            </a:r>
            <a:r>
              <a:rPr lang="it-IT" b="1" u="sng" dirty="0" smtClean="0">
                <a:solidFill>
                  <a:srgbClr val="002060"/>
                </a:solidFill>
              </a:rPr>
              <a:t>l’inutilità del sottoporsi alla circoncisione</a:t>
            </a:r>
            <a:r>
              <a:rPr lang="it-IT" b="1" dirty="0" smtClean="0">
                <a:solidFill>
                  <a:srgbClr val="002060"/>
                </a:solidFill>
              </a:rPr>
              <a:t> e l’invito all’osservanza di </a:t>
            </a:r>
            <a:r>
              <a:rPr lang="it-IT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astenersi dalla contaminazione con gli idoli, dalle unioni illegittime, dagli animali soffocati e dal sangue</a:t>
            </a:r>
            <a:r>
              <a:rPr lang="it-IT" b="1" dirty="0" smtClean="0">
                <a:solidFill>
                  <a:srgbClr val="002060"/>
                </a:solidFill>
              </a:rPr>
              <a:t>. </a:t>
            </a:r>
          </a:p>
          <a:p>
            <a:pPr algn="ctr"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Oltre a PAOLO e BARNABA vengono inviati anche GIUDA e </a:t>
            </a:r>
            <a:r>
              <a:rPr lang="it-IT" dirty="0" smtClean="0"/>
              <a:t>SILA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713847"/>
              </p:ext>
            </p:extLst>
          </p:nvPr>
        </p:nvGraphicFramePr>
        <p:xfrm>
          <a:off x="457200" y="2420888"/>
          <a:ext cx="82296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805675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Quindi ‘scendono’ tutti e 4 ad Antiochia, </a:t>
                      </a:r>
                    </a:p>
                    <a:p>
                      <a:pPr algn="ct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leggono la lettera e </a:t>
                      </a:r>
                      <a:r>
                        <a:rPr lang="it-IT" sz="28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 rallegrarono per l’incoraggiamento che infondeva</a:t>
                      </a: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</a:t>
                      </a:r>
                    </a:p>
                    <a:p>
                      <a:pPr algn="ct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99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Quindi</a:t>
                      </a:r>
                      <a:r>
                        <a:rPr lang="it-IT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…</a:t>
                      </a: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Missione andata bene perché ad Antiochia è ritornata la serenità.</a:t>
                      </a:r>
                    </a:p>
                    <a:p>
                      <a:pPr algn="ctr"/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5201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CONCRETAMENTE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È stata importante la precisazione fatta da Giacomo, di evidenziare cioè </a:t>
            </a:r>
            <a:r>
              <a:rPr lang="it-IT" b="1" dirty="0" smtClean="0">
                <a:solidFill>
                  <a:srgbClr val="002060"/>
                </a:solidFill>
              </a:rPr>
              <a:t>quelle ritualità che permettono ai giudeo-cristiani di frequentare i pagani convertiti senza contrarre l’impurità rituale</a:t>
            </a:r>
            <a:r>
              <a:rPr lang="it-IT" b="1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971250"/>
              </p:ext>
            </p:extLst>
          </p:nvPr>
        </p:nvGraphicFramePr>
        <p:xfrm>
          <a:off x="457200" y="764704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1)</a:t>
                      </a:r>
                      <a:r>
                        <a:rPr lang="it-IT" sz="2400" b="1" i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astenersi dalla contaminazione con gli idoli</a:t>
                      </a:r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, cioè dalle carni degli animali sacrificati nei riti pagani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2)</a:t>
                      </a:r>
                      <a:r>
                        <a:rPr lang="it-IT" sz="2400" b="1" i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dalle unioni illegittime</a:t>
                      </a:r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, (gr. </a:t>
                      </a:r>
                      <a:r>
                        <a:rPr lang="it-IT" sz="2400" b="1" i="1" kern="1200" dirty="0" err="1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porneia</a:t>
                      </a:r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) cioè tutte le unioni sessuali irregolari elencate in </a:t>
                      </a:r>
                      <a:r>
                        <a:rPr lang="it-IT" sz="2400" b="1" kern="1200" dirty="0" err="1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Lv</a:t>
                      </a:r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18</a:t>
                      </a:r>
                    </a:p>
                    <a:p>
                      <a:endParaRPr lang="it-IT" sz="24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3)</a:t>
                      </a:r>
                      <a:r>
                        <a:rPr lang="it-IT" sz="2400" b="1" i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dagli animali soffocati</a:t>
                      </a:r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, ritualità pagana (cruenta), non confacente allo sgozzamento rituale</a:t>
                      </a:r>
                    </a:p>
                    <a:p>
                      <a:endParaRPr lang="it-IT" sz="24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4)</a:t>
                      </a:r>
                      <a:r>
                        <a:rPr lang="it-IT" sz="2400" b="1" i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e dal sangue</a:t>
                      </a:r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, principio della vita e la vita appartiene solo a Dio</a:t>
                      </a:r>
                    </a:p>
                    <a:p>
                      <a:endParaRPr lang="it-IT" sz="2400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endParaRPr lang="it-IT" sz="24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C00000"/>
                </a:solidFill>
              </a:rPr>
              <a:t>Si tratta della convocazione più importante che sia mai avvenuta!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it-IT" b="1" dirty="0" smtClean="0"/>
              <a:t>(a volte è stato chiamato Concilio, ma non è da confondere con i Concili successivi). Di fatto si è dato il via ad una ‘nuova’ Religione! E da ora in poi questo nuovo ‘cammino’ va fino ai confini della terra. (lo stesso racconto è riportato in Gal 2).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Gli </a:t>
            </a:r>
            <a:r>
              <a:rPr lang="it-IT" b="1" dirty="0" smtClean="0"/>
              <a:t>argomenti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it-IT" b="1" dirty="0" smtClean="0"/>
              <a:t>… sono per lo più esperienziali, specie quelli di Pietro, Paolo e Barnaba.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L’intervento di Giacomo è più convincente e fondato sulla Sacra Scrittura. </a:t>
            </a:r>
          </a:p>
          <a:p>
            <a:pPr algn="ctr">
              <a:buNone/>
            </a:pPr>
            <a:r>
              <a:rPr lang="it-IT" b="1" dirty="0" smtClean="0"/>
              <a:t>Del resto i profeti avevano annunciato l’arrivo dei pagani alla fede e la Legge di Mosè aveva considerato l’accoglienza dei pagani che si fossero astenuti dalle ‘contaminazioni’. Quest’ultime motivazioni scritturistiche sono state più persuasive rispetto a quelle dei farisei che proponevano di adeguarsi alla Legge di Mosè che prescriveva la circoncisione.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Riflettendo 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dirty="0" smtClean="0"/>
              <a:t>… Gesù era giudeo e circonciso, ma il </a:t>
            </a:r>
            <a:r>
              <a:rPr lang="it-IT" b="1" dirty="0" smtClean="0">
                <a:solidFill>
                  <a:srgbClr val="C00000"/>
                </a:solidFill>
              </a:rPr>
              <a:t>cristianesimo</a:t>
            </a:r>
            <a:r>
              <a:rPr lang="it-IT" dirty="0" smtClean="0"/>
              <a:t> si è allontanato dal giudaismo della ‘circoncisione’ soprattutto si è allontanato dal giudaismo che, in virtù della distruzione del Tempio, si è ancorato di più alla Legge</a:t>
            </a:r>
            <a:r>
              <a:rPr lang="it-IT" dirty="0"/>
              <a:t> </a:t>
            </a:r>
            <a:r>
              <a:rPr lang="it-IT" dirty="0" smtClean="0"/>
              <a:t>…</a:t>
            </a:r>
          </a:p>
          <a:p>
            <a:pPr marL="0" indent="0">
              <a:buNone/>
            </a:pPr>
            <a:r>
              <a:rPr lang="it-IT" dirty="0" smtClean="0"/>
              <a:t> 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lgerian" panose="04020705040A02060702" pitchFamily="82" charset="0"/>
              </a:rPr>
              <a:t>Primo viaggio </a:t>
            </a:r>
            <a:r>
              <a:rPr lang="it-IT" sz="2800" dirty="0" smtClean="0"/>
              <a:t>13,3-14,26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5400" b="1" dirty="0" smtClean="0"/>
          </a:p>
          <a:p>
            <a:pPr algn="ctr">
              <a:buNone/>
            </a:pPr>
            <a:r>
              <a:rPr lang="it-IT" sz="5400" b="1" dirty="0" smtClean="0"/>
              <a:t>Missione </a:t>
            </a:r>
            <a:r>
              <a:rPr lang="it-IT" sz="5400" b="1" dirty="0"/>
              <a:t>a </a:t>
            </a:r>
            <a:r>
              <a:rPr lang="it-IT" sz="5400" b="1" dirty="0">
                <a:solidFill>
                  <a:srgbClr val="0070C0"/>
                </a:solidFill>
              </a:rPr>
              <a:t>Cipro </a:t>
            </a:r>
            <a:r>
              <a:rPr lang="it-IT" sz="5400" b="1" dirty="0"/>
              <a:t>e </a:t>
            </a:r>
            <a:endParaRPr lang="it-IT" sz="5400" b="1" dirty="0" smtClean="0"/>
          </a:p>
          <a:p>
            <a:pPr algn="ctr">
              <a:buNone/>
            </a:pPr>
            <a:r>
              <a:rPr lang="it-IT" sz="5400" b="1" dirty="0" smtClean="0"/>
              <a:t>nel sud est dell’</a:t>
            </a:r>
            <a:r>
              <a:rPr lang="it-IT" sz="5400" b="1" dirty="0" smtClean="0">
                <a:solidFill>
                  <a:srgbClr val="C00000"/>
                </a:solidFill>
              </a:rPr>
              <a:t>Asia </a:t>
            </a:r>
            <a:r>
              <a:rPr lang="it-IT" sz="5400" b="1" dirty="0">
                <a:solidFill>
                  <a:srgbClr val="C00000"/>
                </a:solidFill>
              </a:rPr>
              <a:t>Minore </a:t>
            </a:r>
          </a:p>
          <a:p>
            <a:pPr algn="ctr">
              <a:buNone/>
            </a:pPr>
            <a:r>
              <a:rPr lang="it-IT" dirty="0" smtClean="0"/>
              <a:t>(attuale Turchia)</a:t>
            </a:r>
            <a:endParaRPr lang="it-IT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7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E tu?</a:t>
            </a:r>
            <a:endParaRPr lang="it-IT" sz="7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8838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Papa Francesco </a:t>
            </a:r>
            <a:r>
              <a:rPr lang="it-IT" dirty="0" smtClean="0"/>
              <a:t>… </a:t>
            </a:r>
            <a:r>
              <a:rPr lang="it-IT" sz="2000" dirty="0" smtClean="0"/>
              <a:t>(28.10.2018)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«… Non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 difficile intuire che cosa avrebbe chiesto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Bartimeo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è evidente che un cieco voglia avere o riavere la vista. Ma Gesù non è sbrigativo, dà tempo all’ascolto. Ecco il primo passo per aiutare il cammino della fede: 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ascoltare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È l’apostolato dell’orecchio: </a:t>
            </a:r>
            <a:r>
              <a:rPr lang="it-IT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ascoltare, prima di parlare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70187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Gli apostoli hanno ‘ascoltato’ le proposte e soprattutto lo Spirito del Signore che li indirizzava verso la ‘non circoncisione’ dei pagani convertiti …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6854596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… tu?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it-IT" b="1" dirty="0" smtClean="0"/>
              <a:t>Ti metti in ascolto delle esigenze degli altri e soprattutto della Parola di Dio che indirizza le scelte giuste da intraprendere?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1651703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sz="6000" dirty="0" smtClean="0">
                <a:latin typeface="Arial Black" panose="020B0A04020102020204" pitchFamily="34" charset="0"/>
              </a:rPr>
              <a:t>Ti metti in ascolto … dei giovani?</a:t>
            </a:r>
            <a:endParaRPr lang="it-IT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4912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Papa Francesco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«…Chiediamo 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anche noi la grazia di un cuore docile all’ascolto. Vorrei dire ai giovani, a nome di tutti noi adulti: scusateci se spesso non vi abbiamo dato ascolto; se, anziché aprirvi il cuore, vi abbiamo riempito le </a:t>
            </a: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orecchie. </a:t>
            </a: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Chiesa di Gesù desideriamo 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metterci in vostro ascolto con </a:t>
            </a: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amore certi 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2</a:t>
            </a: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cose: che la vostra vita è preziosa per Dio, perché Dio è giovane e ama i giovani; e che la vostra vita è preziosa anche per noi, anzi necessaria per andare </a:t>
            </a: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avanti».</a:t>
            </a:r>
            <a:endParaRPr lang="it-IT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929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Circa la ‘festa’ del 31 sera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b="1" dirty="0" smtClean="0"/>
              <a:t>Halloween …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70C0"/>
                </a:solidFill>
              </a:rPr>
              <a:t>Cosa puoi proporre … senza fare le crociate … per presentare ai giovani il valore della vita con la quale non si può scherzare??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9669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 Paolo annunciamo loro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/>
              <a:t> </a:t>
            </a:r>
            <a:r>
              <a:rPr lang="it-IT" dirty="0" smtClean="0"/>
              <a:t>… </a:t>
            </a:r>
            <a:r>
              <a:rPr lang="it-IT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 </a:t>
            </a:r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annunciamo che la promessa fatta ai padri si è realizzata, </a:t>
            </a:r>
            <a:r>
              <a:rPr lang="it-IT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perché </a:t>
            </a:r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Dio l’ha compiuta per noi, loro figli, 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risuscitando Gesù</a:t>
            </a:r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come anche sta scritto nel salmo secondo:</a:t>
            </a:r>
            <a:b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Mio figlio sei tu, io oggi ti ho generato</a:t>
            </a:r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Sì</a:t>
            </a:r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Dio lo ha risuscitato dai morti, in modo che non abbia mai più a tornare alla corruzione, come ha </a:t>
            </a:r>
            <a:r>
              <a:rPr lang="it-IT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dichiarato: </a:t>
            </a:r>
            <a:r>
              <a:rPr lang="it-IT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Darò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 voi le cose sante di Davide, quelle degne di fede</a:t>
            </a:r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41684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15,36-18,17 secondo viaggio</a:t>
            </a:r>
            <a:endParaRPr lang="it-IT" dirty="0" smtClean="0"/>
          </a:p>
          <a:p>
            <a:r>
              <a:rPr lang="it-IT" dirty="0" smtClean="0"/>
              <a:t>Paolo e </a:t>
            </a:r>
            <a:r>
              <a:rPr lang="it-IT" dirty="0" err="1" smtClean="0"/>
              <a:t>Barnaba</a:t>
            </a:r>
            <a:r>
              <a:rPr lang="it-IT" dirty="0" smtClean="0"/>
              <a:t> si dividono: </a:t>
            </a:r>
            <a:r>
              <a:rPr lang="it-IT" dirty="0" err="1" smtClean="0"/>
              <a:t>Barnaba</a:t>
            </a:r>
            <a:r>
              <a:rPr lang="it-IT" dirty="0" smtClean="0"/>
              <a:t> prosegue con Giovanni Marco per Cipro, Paolo </a:t>
            </a:r>
            <a:r>
              <a:rPr lang="it-IT" i="1" dirty="0" smtClean="0"/>
              <a:t>scelse Sila e partì ... e, attraversando la Siria e la </a:t>
            </a:r>
            <a:r>
              <a:rPr lang="it-IT" i="1" dirty="0" err="1" smtClean="0"/>
              <a:t>Cilicia</a:t>
            </a:r>
            <a:r>
              <a:rPr lang="it-IT" i="1" dirty="0" smtClean="0"/>
              <a:t>, confermava le Chiese</a:t>
            </a:r>
            <a:r>
              <a:rPr lang="it-IT" dirty="0" smtClean="0"/>
              <a:t>.  </a:t>
            </a:r>
            <a:endParaRPr lang="it-IT" smtClean="0"/>
          </a:p>
          <a:p>
            <a:pPr>
              <a:buNone/>
            </a:pPr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4" name="Picture 6" descr="Risultati immagini per primo viaggio san paol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416824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99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574121"/>
              </p:ext>
            </p:extLst>
          </p:nvPr>
        </p:nvGraphicFramePr>
        <p:xfrm>
          <a:off x="457200" y="1600200"/>
          <a:ext cx="82296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100811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Organizzazione della Chiesa </a:t>
                      </a:r>
                    </a:p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 Antiochia di Siria </a:t>
                      </a:r>
                      <a:r>
                        <a:rPr lang="it-IT" sz="2000" b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13,1-3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27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Gerusalemme ha i Dodici, Antiochia ha </a:t>
                      </a:r>
                      <a:r>
                        <a:rPr lang="it-IT" sz="2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profeti e maestri, </a:t>
                      </a:r>
                      <a:r>
                        <a:rPr lang="it-IT" sz="2800" b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 questi Paolo e Barnaba anzi prima è nominato Barnaba, poi Saulo</a:t>
                      </a: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Poi l’ordine cambierà a partire da 13,13 in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800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Paolo e Barnaba</a:t>
                      </a: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2813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L’ambientale fa presente che </a:t>
            </a:r>
            <a:r>
              <a:rPr lang="it-IT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stavano celebrando il culto del Signore e digiunando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È in questo contesto di preghiera e di digiuno che vengono </a:t>
            </a:r>
            <a:r>
              <a:rPr lang="it-IT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imposte le mani </a:t>
            </a: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Barnaba 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a Saulo. </a:t>
            </a:r>
            <a:endParaRPr lang="it-IT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 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incarico ufficiale di cui vengono </a:t>
            </a: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investiti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(ed </a:t>
            </a:r>
            <a:r>
              <a:rPr lang="it-IT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 collocato dai più intorno all’anno </a:t>
            </a:r>
            <a:r>
              <a:rPr lang="it-IT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49). </a:t>
            </a:r>
            <a:endParaRPr lang="it-IT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it-IT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Cipro </a:t>
            </a:r>
            <a:r>
              <a:rPr lang="it-IT" sz="2000" dirty="0" smtClean="0"/>
              <a:t>13,4-12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>
              <a:latin typeface="Arial Black" panose="020B0A04020102020204" pitchFamily="34" charset="0"/>
            </a:endParaRPr>
          </a:p>
          <a:p>
            <a:pPr algn="ctr">
              <a:buNone/>
            </a:pPr>
            <a:r>
              <a:rPr lang="it-IT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Barnaba</a:t>
            </a:r>
            <a:r>
              <a:rPr lang="it-IT" dirty="0">
                <a:solidFill>
                  <a:srgbClr val="002060"/>
                </a:solidFill>
                <a:latin typeface="Arial Black" panose="020B0A04020102020204" pitchFamily="34" charset="0"/>
              </a:rPr>
              <a:t>, Saulo e Giovanni Marco</a:t>
            </a:r>
            <a:r>
              <a:rPr lang="it-IT" dirty="0">
                <a:latin typeface="Arial Black" panose="020B0A04020102020204" pitchFamily="34" charset="0"/>
              </a:rPr>
              <a:t>. </a:t>
            </a:r>
            <a:endParaRPr lang="it-IT" dirty="0" smtClean="0">
              <a:latin typeface="Arial Black" panose="020B0A04020102020204" pitchFamily="34" charset="0"/>
            </a:endParaRPr>
          </a:p>
          <a:p>
            <a:pPr algn="ctr">
              <a:buNone/>
            </a:pPr>
            <a:endParaRPr lang="it-IT" dirty="0" smtClean="0">
              <a:latin typeface="Arial Black" panose="020B0A04020102020204" pitchFamily="34" charset="0"/>
            </a:endParaRPr>
          </a:p>
          <a:p>
            <a:pPr algn="ctr">
              <a:buNone/>
            </a:pPr>
            <a:r>
              <a:rPr lang="it-IT" dirty="0" smtClean="0">
                <a:latin typeface="Arial Black" panose="020B0A04020102020204" pitchFamily="34" charset="0"/>
              </a:rPr>
              <a:t>È </a:t>
            </a:r>
            <a:r>
              <a:rPr lang="it-IT" dirty="0">
                <a:latin typeface="Arial Black" panose="020B0A04020102020204" pitchFamily="34" charset="0"/>
              </a:rPr>
              <a:t>la terra natale di Barnaba </a:t>
            </a:r>
            <a:r>
              <a:rPr lang="it-IT" sz="2000" dirty="0">
                <a:latin typeface="Arial Black" panose="020B0A04020102020204" pitchFamily="34" charset="0"/>
              </a:rPr>
              <a:t>(4,36) </a:t>
            </a:r>
            <a:endParaRPr lang="it-IT" sz="2000" dirty="0" smtClean="0">
              <a:latin typeface="Arial Black" panose="020B0A04020102020204" pitchFamily="34" charset="0"/>
            </a:endParaRPr>
          </a:p>
          <a:p>
            <a:pPr algn="ctr">
              <a:buNone/>
            </a:pPr>
            <a:r>
              <a:rPr lang="it-IT" dirty="0" smtClean="0">
                <a:latin typeface="Arial Black" panose="020B0A04020102020204" pitchFamily="34" charset="0"/>
              </a:rPr>
              <a:t>ed </a:t>
            </a:r>
            <a:r>
              <a:rPr lang="it-IT" dirty="0">
                <a:latin typeface="Arial Black" panose="020B0A04020102020204" pitchFamily="34" charset="0"/>
              </a:rPr>
              <a:t>evangelizzano </a:t>
            </a:r>
            <a:r>
              <a:rPr lang="it-IT" dirty="0" smtClean="0">
                <a:latin typeface="Arial Black" panose="020B0A04020102020204" pitchFamily="34" charset="0"/>
              </a:rPr>
              <a:t>nella </a:t>
            </a:r>
            <a:r>
              <a:rPr lang="it-IT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sinagoga</a:t>
            </a:r>
            <a:r>
              <a:rPr lang="it-IT" dirty="0" smtClean="0">
                <a:latin typeface="Arial Black" panose="020B0A04020102020204" pitchFamily="34" charset="0"/>
              </a:rPr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Paolo </a:t>
            </a:r>
            <a:r>
              <a:rPr lang="it-IT" dirty="0"/>
              <a:t>prima si rivolge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dirty="0" smtClean="0"/>
              <a:t>… </a:t>
            </a:r>
            <a:r>
              <a:rPr lang="it-IT" b="1" dirty="0" smtClean="0">
                <a:solidFill>
                  <a:srgbClr val="C00000"/>
                </a:solidFill>
              </a:rPr>
              <a:t>sempre </a:t>
            </a:r>
            <a:r>
              <a:rPr lang="it-IT" b="1" dirty="0">
                <a:solidFill>
                  <a:srgbClr val="C00000"/>
                </a:solidFill>
              </a:rPr>
              <a:t>ai giudei e nelle sinagoghe </a:t>
            </a:r>
            <a:endParaRPr lang="it-IT" b="1" dirty="0" smtClean="0">
              <a:solidFill>
                <a:srgbClr val="C0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t-IT" dirty="0" smtClean="0"/>
              <a:t>Questi i </a:t>
            </a:r>
            <a:r>
              <a:rPr lang="it-IT" dirty="0" err="1" smtClean="0"/>
              <a:t>vv</a:t>
            </a:r>
            <a:r>
              <a:rPr lang="it-IT" dirty="0" smtClean="0"/>
              <a:t>. in cui la predicazione avviene nelle </a:t>
            </a:r>
            <a:r>
              <a:rPr lang="it-IT" b="1" dirty="0" smtClean="0">
                <a:solidFill>
                  <a:srgbClr val="C00000"/>
                </a:solidFill>
              </a:rPr>
              <a:t>sinagoghe</a:t>
            </a:r>
            <a:r>
              <a:rPr lang="it-IT" dirty="0" smtClean="0"/>
              <a:t>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dirty="0" smtClean="0"/>
              <a:t>13,14</a:t>
            </a:r>
            <a:r>
              <a:rPr lang="it-IT" dirty="0"/>
              <a:t>; 14,1; 16,13; 17,10.17; 18,4.19; 19,8; </a:t>
            </a:r>
            <a:r>
              <a:rPr lang="it-IT" dirty="0" smtClean="0"/>
              <a:t>28,17.23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417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2128</Words>
  <Application>Microsoft Office PowerPoint</Application>
  <PresentationFormat>Presentazione su schermo (4:3)</PresentationFormat>
  <Paragraphs>157</Paragraphs>
  <Slides>48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48</vt:i4>
      </vt:variant>
    </vt:vector>
  </HeadingPairs>
  <TitlesOfParts>
    <vt:vector size="54" baseType="lpstr">
      <vt:lpstr>Algerian</vt:lpstr>
      <vt:lpstr>Arial</vt:lpstr>
      <vt:lpstr>Arial Black</vt:lpstr>
      <vt:lpstr>Calibri</vt:lpstr>
      <vt:lpstr>Times New Roman</vt:lpstr>
      <vt:lpstr>Tema di Office</vt:lpstr>
      <vt:lpstr>Pietro e Paolo  verso i pagani</vt:lpstr>
      <vt:lpstr>Riprendiamo da 12,24-25 </vt:lpstr>
      <vt:lpstr>4 viaggi missionari</vt:lpstr>
      <vt:lpstr>Primo viaggio 13,3-14,26</vt:lpstr>
      <vt:lpstr>Presentazione standard di PowerPoint</vt:lpstr>
      <vt:lpstr>Presentazione standard di PowerPoint</vt:lpstr>
      <vt:lpstr>Presentazione standard di PowerPoint</vt:lpstr>
      <vt:lpstr>Cipro 13,4-12</vt:lpstr>
      <vt:lpstr>Paolo prima si rivolge …</vt:lpstr>
      <vt:lpstr>… poi avviene l’incontro …</vt:lpstr>
      <vt:lpstr>Arrivano a Pafo …</vt:lpstr>
      <vt:lpstr>Saulo … Paolo</vt:lpstr>
      <vt:lpstr>Spostamento ad Antiochia di Pisidia </vt:lpstr>
      <vt:lpstr>In risposta …</vt:lpstr>
      <vt:lpstr>A questo punto la svolta!!!</vt:lpstr>
      <vt:lpstr>Successo evangelico-missionario …</vt:lpstr>
      <vt:lpstr>Presentazione standard di PowerPoint</vt:lpstr>
      <vt:lpstr>Quindi …</vt:lpstr>
      <vt:lpstr>Successo della loro predicazione in sinagoga a Iconio 14,1</vt:lpstr>
      <vt:lpstr>A Listra (colonia romana)…</vt:lpstr>
      <vt:lpstr>Quindi tutta una cerimonia …</vt:lpstr>
      <vt:lpstr>A Derbe …</vt:lpstr>
      <vt:lpstr>Tornano a Listra, a Iconio e a Antiochia </vt:lpstr>
      <vt:lpstr>Presentazione standard di PowerPoint</vt:lpstr>
      <vt:lpstr>Il primo viaggio si conclude …</vt:lpstr>
      <vt:lpstr>Presentazione standard di PowerPoint</vt:lpstr>
      <vt:lpstr>Presentazione standard di PowerPoint</vt:lpstr>
      <vt:lpstr>Antiochia di Siria</vt:lpstr>
      <vt:lpstr>INTERVENTI:</vt:lpstr>
      <vt:lpstr>Presentazione standard di PowerPoint</vt:lpstr>
      <vt:lpstr>Presentazione standard di PowerPoint</vt:lpstr>
      <vt:lpstr>Presentazione standard di PowerPoint</vt:lpstr>
      <vt:lpstr>SI DECIDE di SCRIVERE una LETTERA</vt:lpstr>
      <vt:lpstr>Oltre a PAOLO e BARNABA vengono inviati anche GIUDA e SILA</vt:lpstr>
      <vt:lpstr>CONCRETAMENTE</vt:lpstr>
      <vt:lpstr>Presentazione standard di PowerPoint</vt:lpstr>
      <vt:lpstr>Si tratta della convocazione più importante che sia mai avvenuta!</vt:lpstr>
      <vt:lpstr>Gli argomenti …</vt:lpstr>
      <vt:lpstr>Riflettendo ...</vt:lpstr>
      <vt:lpstr>Presentazione standard di PowerPoint</vt:lpstr>
      <vt:lpstr>Papa Francesco … (28.10.2018)</vt:lpstr>
      <vt:lpstr>Presentazione standard di PowerPoint</vt:lpstr>
      <vt:lpstr>… tu? </vt:lpstr>
      <vt:lpstr>Presentazione standard di PowerPoint</vt:lpstr>
      <vt:lpstr>Papa Francesco …</vt:lpstr>
      <vt:lpstr>Circa la ‘festa’ del 31 sera …</vt:lpstr>
      <vt:lpstr>Con Paolo annunciamo loro …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Pietro e Paolo verso i pagani</dc:title>
  <dc:creator>Giusy</dc:creator>
  <cp:lastModifiedBy>Utente Windows</cp:lastModifiedBy>
  <cp:revision>19</cp:revision>
  <dcterms:created xsi:type="dcterms:W3CDTF">2018-10-28T19:00:23Z</dcterms:created>
  <dcterms:modified xsi:type="dcterms:W3CDTF">2018-10-29T15:36:29Z</dcterms:modified>
</cp:coreProperties>
</file>