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304" r:id="rId12"/>
    <p:sldId id="305" r:id="rId13"/>
    <p:sldId id="306" r:id="rId14"/>
    <p:sldId id="307" r:id="rId15"/>
    <p:sldId id="308" r:id="rId16"/>
    <p:sldId id="266" r:id="rId17"/>
    <p:sldId id="267" r:id="rId18"/>
    <p:sldId id="268" r:id="rId19"/>
    <p:sldId id="269" r:id="rId20"/>
    <p:sldId id="270" r:id="rId21"/>
    <p:sldId id="309" r:id="rId22"/>
    <p:sldId id="271" r:id="rId23"/>
    <p:sldId id="272" r:id="rId24"/>
    <p:sldId id="273" r:id="rId25"/>
    <p:sldId id="274" r:id="rId26"/>
    <p:sldId id="275" r:id="rId27"/>
    <p:sldId id="277" r:id="rId28"/>
    <p:sldId id="278" r:id="rId29"/>
    <p:sldId id="279" r:id="rId30"/>
    <p:sldId id="280" r:id="rId31"/>
    <p:sldId id="281" r:id="rId32"/>
    <p:sldId id="276" r:id="rId33"/>
    <p:sldId id="284" r:id="rId34"/>
    <p:sldId id="282" r:id="rId35"/>
    <p:sldId id="283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538" autoAdjust="0"/>
  </p:normalViewPr>
  <p:slideViewPr>
    <p:cSldViewPr>
      <p:cViewPr varScale="1">
        <p:scale>
          <a:sx n="67" d="100"/>
          <a:sy n="67" d="100"/>
        </p:scale>
        <p:origin x="75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F21A-F24D-4271-BC79-A41002CCE5B5}" type="datetimeFigureOut">
              <a:rPr lang="it-IT" smtClean="0"/>
              <a:pPr/>
              <a:t>22/10/2018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0A98D-32AE-44CE-B693-4131F0C213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F21A-F24D-4271-BC79-A41002CCE5B5}" type="datetimeFigureOut">
              <a:rPr lang="it-IT" smtClean="0"/>
              <a:pPr/>
              <a:t>22/10/2018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0A98D-32AE-44CE-B693-4131F0C213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F21A-F24D-4271-BC79-A41002CCE5B5}" type="datetimeFigureOut">
              <a:rPr lang="it-IT" smtClean="0"/>
              <a:pPr/>
              <a:t>22/10/2018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0A98D-32AE-44CE-B693-4131F0C213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F21A-F24D-4271-BC79-A41002CCE5B5}" type="datetimeFigureOut">
              <a:rPr lang="it-IT" smtClean="0"/>
              <a:pPr/>
              <a:t>22/10/2018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0A98D-32AE-44CE-B693-4131F0C213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F21A-F24D-4271-BC79-A41002CCE5B5}" type="datetimeFigureOut">
              <a:rPr lang="it-IT" smtClean="0"/>
              <a:pPr/>
              <a:t>22/10/2018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0A98D-32AE-44CE-B693-4131F0C213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F21A-F24D-4271-BC79-A41002CCE5B5}" type="datetimeFigureOut">
              <a:rPr lang="it-IT" smtClean="0"/>
              <a:pPr/>
              <a:t>22/10/2018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0A98D-32AE-44CE-B693-4131F0C213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F21A-F24D-4271-BC79-A41002CCE5B5}" type="datetimeFigureOut">
              <a:rPr lang="it-IT" smtClean="0"/>
              <a:pPr/>
              <a:t>22/10/2018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0A98D-32AE-44CE-B693-4131F0C213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F21A-F24D-4271-BC79-A41002CCE5B5}" type="datetimeFigureOut">
              <a:rPr lang="it-IT" smtClean="0"/>
              <a:pPr/>
              <a:t>22/10/2018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0A98D-32AE-44CE-B693-4131F0C213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F21A-F24D-4271-BC79-A41002CCE5B5}" type="datetimeFigureOut">
              <a:rPr lang="it-IT" smtClean="0"/>
              <a:pPr/>
              <a:t>22/10/2018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0A98D-32AE-44CE-B693-4131F0C213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F21A-F24D-4271-BC79-A41002CCE5B5}" type="datetimeFigureOut">
              <a:rPr lang="it-IT" smtClean="0"/>
              <a:pPr/>
              <a:t>22/10/2018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0A98D-32AE-44CE-B693-4131F0C213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F21A-F24D-4271-BC79-A41002CCE5B5}" type="datetimeFigureOut">
              <a:rPr lang="it-IT" smtClean="0"/>
              <a:pPr/>
              <a:t>22/10/2018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0A98D-32AE-44CE-B693-4131F0C213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5F21A-F24D-4271-BC79-A41002CCE5B5}" type="datetimeFigureOut">
              <a:rPr lang="it-IT" smtClean="0"/>
              <a:pPr/>
              <a:t>22/10/2018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0A98D-32AE-44CE-B693-4131F0C213C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1368152"/>
          </a:xfrm>
        </p:spPr>
        <p:txBody>
          <a:bodyPr/>
          <a:lstStyle/>
          <a:p>
            <a:r>
              <a:rPr lang="it-IT" i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Pietro e i pagani</a:t>
            </a:r>
            <a:endParaRPr lang="it-IT" i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1988840"/>
            <a:ext cx="4536504" cy="432047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it-IT" sz="7200" b="1" dirty="0" smtClean="0">
              <a:solidFill>
                <a:srgbClr val="00B050"/>
              </a:solidFill>
              <a:latin typeface="Algerian" panose="04020705040A02060702" pitchFamily="82" charset="0"/>
            </a:endParaRPr>
          </a:p>
          <a:p>
            <a:pPr algn="ctr">
              <a:buNone/>
            </a:pPr>
            <a:r>
              <a:rPr lang="it-IT" sz="7200" b="1" dirty="0" smtClean="0">
                <a:solidFill>
                  <a:srgbClr val="00B050"/>
                </a:solidFill>
                <a:latin typeface="Algerian" panose="04020705040A02060702" pitchFamily="82" charset="0"/>
              </a:rPr>
              <a:t>Samaria</a:t>
            </a:r>
            <a:endParaRPr lang="it-IT" sz="7200" b="1" dirty="0">
              <a:solidFill>
                <a:srgbClr val="00B050"/>
              </a:solidFill>
              <a:latin typeface="Algerian" panose="04020705040A02060702" pitchFamily="82" charset="0"/>
            </a:endParaRP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050" name="Picture 2" descr="https://upload.wikimedia.org/wikipedia/commons/e/eb/Shomron_map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16632"/>
            <a:ext cx="6264696" cy="655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8215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Samaritani …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2280703"/>
              </p:ext>
            </p:extLst>
          </p:nvPr>
        </p:nvGraphicFramePr>
        <p:xfrm>
          <a:off x="457200" y="2564904"/>
          <a:ext cx="82296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1774994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200" b="1" dirty="0" smtClean="0"/>
                        <a:t>Samaria capitale regno del Nord</a:t>
                      </a:r>
                      <a:endParaRPr lang="it-IT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59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200" b="1" dirty="0" smtClean="0"/>
                        <a:t>Sconfitta nel 721 da </a:t>
                      </a:r>
                      <a:r>
                        <a:rPr lang="it-IT" sz="3200" b="1" dirty="0" err="1" smtClean="0"/>
                        <a:t>Sargon</a:t>
                      </a:r>
                      <a:r>
                        <a:rPr lang="it-IT" sz="3200" b="1" dirty="0" smtClean="0"/>
                        <a:t> II</a:t>
                      </a:r>
                      <a:endParaRPr lang="it-IT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3499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200" b="1" dirty="0" smtClean="0"/>
                        <a:t>Abitanti deportati in Assiria</a:t>
                      </a:r>
                      <a:endParaRPr lang="it-IT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00334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9809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9270144"/>
              </p:ext>
            </p:extLst>
          </p:nvPr>
        </p:nvGraphicFramePr>
        <p:xfrm>
          <a:off x="457200" y="1600200"/>
          <a:ext cx="8229600" cy="252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2744431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4000" dirty="0" smtClean="0">
                          <a:latin typeface="Arial Black" panose="020B0A04020102020204" pitchFamily="34" charset="0"/>
                        </a:rPr>
                        <a:t>Tra Samaritani e Giudei si sono</a:t>
                      </a:r>
                      <a:r>
                        <a:rPr lang="it-IT" sz="4000" baseline="0" dirty="0" smtClean="0">
                          <a:latin typeface="Arial Black" panose="020B0A04020102020204" pitchFamily="34" charset="0"/>
                        </a:rPr>
                        <a:t> inaspriti i rapporti fino a non considerarsi più ‘fratelli</a:t>
                      </a:r>
                      <a:r>
                        <a:rPr lang="it-IT" baseline="0" dirty="0" smtClean="0"/>
                        <a:t>’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85533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11978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Eppure lì …</a:t>
            </a:r>
            <a:endParaRPr lang="it-IT" dirty="0"/>
          </a:p>
        </p:txBody>
      </p:sp>
      <p:pic>
        <p:nvPicPr>
          <p:cNvPr id="3074" name="Picture 2" descr="https://upload.wikimedia.org/wikipedia/commons/thumb/4/43/Gaza_WestBank_panorama.jpg/800px-Gaza_WestBank_panorama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79940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it-IT" dirty="0" smtClean="0"/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sz="3600" b="1" dirty="0" smtClean="0">
                <a:solidFill>
                  <a:srgbClr val="00B050"/>
                </a:solidFill>
              </a:rPr>
              <a:t>Le prime conversioni!</a:t>
            </a:r>
            <a:endParaRPr lang="it-IT" sz="3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3310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Simone il mago</a:t>
            </a:r>
            <a:endParaRPr lang="it-IT" dirty="0">
              <a:solidFill>
                <a:schemeClr val="accent6">
                  <a:lumMod val="60000"/>
                  <a:lumOff val="4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Prima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 Filippo arrivi, Simone ha già strabiliato la gente con le sue magie. </a:t>
            </a:r>
            <a:endParaRPr lang="it-IT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magia 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nell’AT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è assolutamente proibita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Lv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19,31; 20,6-27;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18,10-11),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mentre nell’ambiente greco era diffuso. </a:t>
            </a:r>
            <a:endParaRPr lang="it-IT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it-IT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Luca </a:t>
            </a:r>
            <a:r>
              <a:rPr lang="it-IT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più volte presenta il problema della magia </a:t>
            </a:r>
            <a:endParaRPr lang="it-IT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Forse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perché molto 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diffusa,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 anche per aiutare i credenti a distinguerla dalla vera attività taumaturgica portata avanti dagli apostoli.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150000"/>
              </a:lnSpc>
              <a:buNone/>
            </a:pPr>
            <a:r>
              <a:rPr lang="it-IT" b="1" dirty="0">
                <a:solidFill>
                  <a:srgbClr val="C00000"/>
                </a:solidFill>
              </a:rPr>
              <a:t>Simone</a:t>
            </a:r>
            <a:r>
              <a:rPr lang="it-IT" b="1" dirty="0"/>
              <a:t> distingue infatti parlando di “potenza di Dio grande” </a:t>
            </a:r>
            <a:r>
              <a:rPr lang="it-IT" sz="2800" dirty="0"/>
              <a:t>(e </a:t>
            </a:r>
            <a:r>
              <a:rPr lang="it-IT" sz="2800" dirty="0" err="1"/>
              <a:t>dinamis</a:t>
            </a:r>
            <a:r>
              <a:rPr lang="it-IT" sz="2800" dirty="0"/>
              <a:t> e </a:t>
            </a:r>
            <a:r>
              <a:rPr lang="it-IT" sz="2800" dirty="0" err="1"/>
              <a:t>kaloumene</a:t>
            </a:r>
            <a:r>
              <a:rPr lang="it-IT" sz="2800" dirty="0"/>
              <a:t> </a:t>
            </a:r>
            <a:r>
              <a:rPr lang="it-IT" sz="2800" dirty="0" err="1"/>
              <a:t>megale</a:t>
            </a:r>
            <a:r>
              <a:rPr lang="it-IT" sz="2800" dirty="0"/>
              <a:t>)</a:t>
            </a:r>
            <a:r>
              <a:rPr lang="it-IT" dirty="0"/>
              <a:t> </a:t>
            </a:r>
            <a:r>
              <a:rPr lang="it-IT" b="1" dirty="0"/>
              <a:t>per diversificarla dagli artifici dei maghi. E la sua importanza comincia a venir meno </a:t>
            </a:r>
            <a:r>
              <a:rPr lang="it-IT" b="1" dirty="0" smtClean="0"/>
              <a:t>all’apprestarsi </a:t>
            </a:r>
            <a:r>
              <a:rPr lang="it-IT" b="1" dirty="0"/>
              <a:t>di </a:t>
            </a:r>
            <a:r>
              <a:rPr lang="it-IT" b="1" dirty="0">
                <a:solidFill>
                  <a:srgbClr val="C00000"/>
                </a:solidFill>
              </a:rPr>
              <a:t>Filippo</a:t>
            </a:r>
            <a:r>
              <a:rPr lang="it-IT" b="1" dirty="0"/>
              <a:t> a compiere prodigi e predicare.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Ma la </a:t>
            </a:r>
            <a:r>
              <a:rPr lang="it-IT" dirty="0" smtClean="0"/>
              <a:t>fede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it-IT" b="1" dirty="0" smtClean="0"/>
          </a:p>
          <a:p>
            <a:pPr algn="ctr">
              <a:buNone/>
            </a:pPr>
            <a:r>
              <a:rPr lang="it-IT" b="1" dirty="0" smtClean="0"/>
              <a:t>… nasce </a:t>
            </a:r>
            <a:r>
              <a:rPr lang="it-IT" b="1" dirty="0"/>
              <a:t>innanzitutto dalla predicazione e infatti all</a:t>
            </a:r>
            <a:r>
              <a:rPr lang="it-IT" b="1" dirty="0" smtClean="0"/>
              <a:t>’“</a:t>
            </a:r>
            <a:r>
              <a:rPr lang="it-IT" b="1" i="1" dirty="0">
                <a:solidFill>
                  <a:srgbClr val="002060"/>
                </a:solidFill>
              </a:rPr>
              <a:t>annuncio del Regno di Dio e del nome di Gesù Cristo, uomini e donne si facevano battezzare</a:t>
            </a:r>
            <a:r>
              <a:rPr lang="it-IT" b="1" dirty="0"/>
              <a:t>”.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Ora è Simone a </a:t>
            </a:r>
            <a:r>
              <a:rPr lang="it-IT" dirty="0" smtClean="0"/>
              <a:t>strabiliare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dirty="0" smtClean="0"/>
              <a:t>… davanti </a:t>
            </a:r>
            <a:r>
              <a:rPr lang="it-IT" dirty="0"/>
              <a:t>al potere di Filippo e lo affianca. </a:t>
            </a:r>
            <a:endParaRPr lang="it-IT" dirty="0" smtClean="0"/>
          </a:p>
          <a:p>
            <a:pPr algn="ctr">
              <a:buNone/>
            </a:pPr>
            <a:r>
              <a:rPr lang="it-IT" dirty="0" smtClean="0"/>
              <a:t>Poi </a:t>
            </a:r>
            <a:r>
              <a:rPr lang="it-IT" dirty="0"/>
              <a:t>arrivano da Gerusalemme Pietro e Giovanni e impongono le mani di coloro che si sono fatti battezzare da Filippo e scende su di loro lo Spirito Santo. </a:t>
            </a:r>
            <a:endParaRPr lang="it-IT" dirty="0" smtClean="0"/>
          </a:p>
          <a:p>
            <a:pPr algn="ctr">
              <a:buNone/>
            </a:pPr>
            <a:r>
              <a:rPr lang="it-IT" sz="4000" b="1" dirty="0" smtClean="0">
                <a:solidFill>
                  <a:srgbClr val="C00000"/>
                </a:solidFill>
              </a:rPr>
              <a:t>Quindi </a:t>
            </a:r>
            <a:r>
              <a:rPr lang="it-IT" sz="4000" b="1" dirty="0">
                <a:solidFill>
                  <a:srgbClr val="C00000"/>
                </a:solidFill>
              </a:rPr>
              <a:t>i Samaritani sono i primi convertiti al Vangelo</a:t>
            </a:r>
            <a:r>
              <a:rPr lang="it-IT" dirty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5400" b="1" dirty="0" smtClean="0">
                <a:solidFill>
                  <a:srgbClr val="FF0000"/>
                </a:solidFill>
              </a:rPr>
              <a:t>Dopo la Pentecoste </a:t>
            </a:r>
            <a:endParaRPr lang="it-IT" sz="54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it-IT" sz="5400" b="1" dirty="0" smtClean="0">
                <a:solidFill>
                  <a:srgbClr val="FF0000"/>
                </a:solidFill>
              </a:rPr>
              <a:t>e </a:t>
            </a:r>
            <a:r>
              <a:rPr lang="it-IT" sz="5400" b="1" dirty="0" smtClean="0">
                <a:solidFill>
                  <a:srgbClr val="FF0000"/>
                </a:solidFill>
              </a:rPr>
              <a:t>la vita </a:t>
            </a:r>
            <a:endParaRPr lang="it-IT" sz="54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it-IT" sz="5400" b="1" dirty="0" smtClean="0">
                <a:solidFill>
                  <a:srgbClr val="FF0000"/>
                </a:solidFill>
              </a:rPr>
              <a:t>della </a:t>
            </a:r>
            <a:r>
              <a:rPr lang="it-IT" sz="5400" b="1" dirty="0" smtClean="0">
                <a:solidFill>
                  <a:srgbClr val="FF0000"/>
                </a:solidFill>
              </a:rPr>
              <a:t>prima comunità </a:t>
            </a:r>
            <a:r>
              <a:rPr lang="it-IT" sz="5400" b="1" dirty="0" smtClean="0">
                <a:solidFill>
                  <a:srgbClr val="FF0000"/>
                </a:solidFill>
              </a:rPr>
              <a:t>…</a:t>
            </a:r>
            <a:endParaRPr lang="it-IT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>
                <a:solidFill>
                  <a:srgbClr val="C00000"/>
                </a:solidFill>
              </a:rPr>
              <a:t>Simone vuole </a:t>
            </a:r>
            <a:r>
              <a:rPr lang="it-IT" dirty="0" smtClean="0">
                <a:solidFill>
                  <a:srgbClr val="C00000"/>
                </a:solidFill>
              </a:rPr>
              <a:t>comprare</a:t>
            </a:r>
            <a:br>
              <a:rPr lang="it-IT" dirty="0" smtClean="0">
                <a:solidFill>
                  <a:srgbClr val="C00000"/>
                </a:solidFill>
              </a:rPr>
            </a:br>
            <a:r>
              <a:rPr lang="it-IT" dirty="0" smtClean="0">
                <a:solidFill>
                  <a:srgbClr val="C00000"/>
                </a:solidFill>
              </a:rPr>
              <a:t> </a:t>
            </a:r>
            <a:r>
              <a:rPr lang="it-IT" dirty="0">
                <a:solidFill>
                  <a:srgbClr val="C00000"/>
                </a:solidFill>
              </a:rPr>
              <a:t>lo </a:t>
            </a:r>
            <a:r>
              <a:rPr lang="it-IT" dirty="0" smtClean="0">
                <a:solidFill>
                  <a:srgbClr val="C00000"/>
                </a:solidFill>
              </a:rPr>
              <a:t>Spirito Santo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sz="4000" b="1" dirty="0" smtClean="0"/>
              <a:t>Questo </a:t>
            </a:r>
            <a:r>
              <a:rPr lang="it-IT" sz="4000" b="1" dirty="0"/>
              <a:t>è un ulteriore problema, la simonia. Simone si è convertito sinceramente, ma ancora è attaccato al sensazionale. Chiede quindi che gli venga accolto il pentimento </a:t>
            </a:r>
            <a:r>
              <a:rPr lang="it-IT" sz="4000" b="1" dirty="0" smtClean="0"/>
              <a:t>e </a:t>
            </a:r>
            <a:r>
              <a:rPr lang="it-IT" sz="4000" b="1" dirty="0"/>
              <a:t>resa senza effetti la punizione pronunciata da Pietro. 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it-IT" sz="4000" b="1" dirty="0" smtClean="0"/>
          </a:p>
          <a:p>
            <a:pPr marL="0" indent="0" algn="ctr">
              <a:buNone/>
            </a:pPr>
            <a:endParaRPr lang="it-IT" sz="4000" b="1" dirty="0"/>
          </a:p>
          <a:p>
            <a:pPr marL="0" indent="0" algn="ctr">
              <a:buNone/>
            </a:pPr>
            <a:r>
              <a:rPr lang="it-IT" sz="4000" b="1" dirty="0" smtClean="0"/>
              <a:t>Altro episodio …</a:t>
            </a:r>
            <a:endParaRPr lang="it-IT" sz="4000" b="1" dirty="0"/>
          </a:p>
        </p:txBody>
      </p:sp>
    </p:spTree>
    <p:extLst>
      <p:ext uri="{BB962C8B-B14F-4D97-AF65-F5344CB8AC3E}">
        <p14:creationId xmlns:p14="http://schemas.microsoft.com/office/powerpoint/2010/main" val="9196068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Filippo e l’eunuco della regina di Etiopia</a:t>
            </a:r>
            <a:endParaRPr lang="it-IT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it-IT" dirty="0"/>
              <a:t>Se i Samaritani erano considerati </a:t>
            </a:r>
            <a:endParaRPr lang="it-IT" dirty="0" smtClean="0"/>
          </a:p>
          <a:p>
            <a:pPr algn="ctr">
              <a:buNone/>
            </a:pPr>
            <a:r>
              <a:rPr lang="it-IT" dirty="0" smtClean="0"/>
              <a:t>giudei-paganizzanti</a:t>
            </a:r>
            <a:r>
              <a:rPr lang="it-IT" dirty="0"/>
              <a:t>, </a:t>
            </a:r>
            <a:endParaRPr lang="it-IT" dirty="0" smtClean="0"/>
          </a:p>
          <a:p>
            <a:pPr algn="ctr">
              <a:buNone/>
            </a:pPr>
            <a:r>
              <a:rPr lang="it-IT" dirty="0" smtClean="0"/>
              <a:t>l’eunuco </a:t>
            </a:r>
            <a:r>
              <a:rPr lang="it-IT" dirty="0"/>
              <a:t>è un </a:t>
            </a:r>
            <a:r>
              <a:rPr lang="it-IT" dirty="0" smtClean="0"/>
              <a:t>pagano-giudaizzante</a:t>
            </a:r>
            <a:r>
              <a:rPr lang="it-IT" dirty="0"/>
              <a:t>. </a:t>
            </a:r>
            <a:endParaRPr lang="it-IT" dirty="0" smtClean="0"/>
          </a:p>
          <a:p>
            <a:pPr algn="ctr">
              <a:buNone/>
            </a:pPr>
            <a:r>
              <a:rPr lang="it-IT" dirty="0" smtClean="0"/>
              <a:t>Qui </a:t>
            </a:r>
            <a:r>
              <a:rPr lang="it-IT" dirty="0"/>
              <a:t>in questo caso non c’è miracolo, solo </a:t>
            </a:r>
            <a:r>
              <a:rPr lang="it-IT" dirty="0" smtClean="0"/>
              <a:t>evangelizzazione, </a:t>
            </a:r>
            <a:r>
              <a:rPr lang="it-IT" dirty="0"/>
              <a:t>conversione e Battesimo. </a:t>
            </a:r>
            <a:endParaRPr lang="it-IT" dirty="0" smtClean="0"/>
          </a:p>
          <a:p>
            <a:pPr algn="ctr">
              <a:buNone/>
            </a:pPr>
            <a:r>
              <a:rPr lang="it-IT" dirty="0" smtClean="0"/>
              <a:t>L’</a:t>
            </a:r>
            <a:r>
              <a:rPr lang="it-IT" b="1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eunuco</a:t>
            </a:r>
            <a:r>
              <a:rPr lang="it-IT" dirty="0" smtClean="0"/>
              <a:t> </a:t>
            </a:r>
            <a:r>
              <a:rPr lang="it-IT" dirty="0"/>
              <a:t>secondo </a:t>
            </a:r>
            <a:r>
              <a:rPr lang="it-IT" dirty="0" err="1"/>
              <a:t>Dt</a:t>
            </a:r>
            <a:r>
              <a:rPr lang="it-IT" dirty="0"/>
              <a:t> 23,2 era escluso dalla comunità del Signore (“</a:t>
            </a:r>
            <a:r>
              <a:rPr lang="it-IT" i="1" dirty="0">
                <a:solidFill>
                  <a:srgbClr val="002060"/>
                </a:solidFill>
              </a:rPr>
              <a:t>chi ha il membro contuso o mutilato</a:t>
            </a:r>
            <a:r>
              <a:rPr lang="it-IT" dirty="0"/>
              <a:t>”) andava a Gerusalemme “per adorare</a:t>
            </a:r>
            <a:r>
              <a:rPr lang="it-IT" dirty="0" smtClean="0"/>
              <a:t>”; </a:t>
            </a:r>
            <a:r>
              <a:rPr lang="it-IT" dirty="0"/>
              <a:t>forse faceva semplicemente il pellegrinaggio o forse più che giudeo era uno che simpatizzava per l’ebraismo.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La scena si svolge a “Gaza</a:t>
            </a:r>
            <a:r>
              <a:rPr lang="it-IT" b="1" dirty="0" smtClean="0">
                <a:solidFill>
                  <a:schemeClr val="accent5">
                    <a:lumMod val="75000"/>
                  </a:schemeClr>
                </a:solidFill>
              </a:rPr>
              <a:t>” …</a:t>
            </a:r>
            <a:endParaRPr lang="it-IT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it-IT" dirty="0" smtClean="0"/>
              <a:t>… per </a:t>
            </a:r>
            <a:r>
              <a:rPr lang="it-IT" dirty="0"/>
              <a:t>la strada deserta. Poi arrivano all’acqua. </a:t>
            </a:r>
            <a:r>
              <a:rPr lang="it-IT" dirty="0" smtClean="0"/>
              <a:t>L’eunuco </a:t>
            </a:r>
            <a:r>
              <a:rPr lang="it-IT" dirty="0"/>
              <a:t>viene dall’Africa. All’inizio è un angelo a indirizzare Filippo poi è lo </a:t>
            </a:r>
            <a:r>
              <a:rPr lang="it-IT" dirty="0" smtClean="0"/>
              <a:t>Spirito Santo. </a:t>
            </a:r>
          </a:p>
          <a:p>
            <a:pPr algn="ctr">
              <a:buNone/>
            </a:pPr>
            <a:r>
              <a:rPr lang="it-IT" dirty="0" smtClean="0"/>
              <a:t>Il </a:t>
            </a:r>
            <a:r>
              <a:rPr lang="it-IT" dirty="0"/>
              <a:t>motivo </a:t>
            </a:r>
            <a:r>
              <a:rPr lang="it-IT" dirty="0" smtClean="0"/>
              <a:t>dell’evangelizzazione </a:t>
            </a:r>
            <a:r>
              <a:rPr lang="it-IT" dirty="0"/>
              <a:t>è il quarto </a:t>
            </a:r>
            <a:r>
              <a:rPr lang="it-IT" b="1" i="1" dirty="0">
                <a:solidFill>
                  <a:schemeClr val="accent5">
                    <a:lumMod val="75000"/>
                  </a:schemeClr>
                </a:solidFill>
              </a:rPr>
              <a:t>Canto del Servo del Signore</a:t>
            </a:r>
            <a:r>
              <a:rPr lang="it-IT" dirty="0"/>
              <a:t> (LXX). </a:t>
            </a:r>
            <a:r>
              <a:rPr lang="it-IT" dirty="0" smtClean="0"/>
              <a:t>L’eunuco </a:t>
            </a:r>
            <a:r>
              <a:rPr lang="it-IT" dirty="0"/>
              <a:t>è indiscutibilmente uno in ricerca perché è lui stesso a dire … </a:t>
            </a:r>
            <a:r>
              <a:rPr lang="it-IT" b="1" i="1" dirty="0">
                <a:solidFill>
                  <a:schemeClr val="accent5">
                    <a:lumMod val="75000"/>
                  </a:schemeClr>
                </a:solidFill>
              </a:rPr>
              <a:t>di chi il profeta dice questo</a:t>
            </a:r>
            <a:r>
              <a:rPr lang="it-IT" dirty="0"/>
              <a:t>? Per cui il Battesimo. </a:t>
            </a:r>
            <a:endParaRPr lang="it-IT" dirty="0" smtClean="0"/>
          </a:p>
          <a:p>
            <a:pPr algn="ctr">
              <a:buNone/>
            </a:pPr>
            <a:r>
              <a:rPr lang="it-IT" dirty="0" smtClean="0"/>
              <a:t>Poi </a:t>
            </a:r>
            <a:r>
              <a:rPr lang="it-IT" dirty="0"/>
              <a:t>Filippo si trova </a:t>
            </a:r>
            <a:r>
              <a:rPr lang="it-IT" dirty="0" smtClean="0"/>
              <a:t>ad </a:t>
            </a:r>
            <a:r>
              <a:rPr lang="it-IT" dirty="0"/>
              <a:t>Azoto (30 km a nord di Gaza) dove continua a predicare per arrivare fin a Cesarea Marittima. 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Vocazione di </a:t>
            </a:r>
            <a:r>
              <a:rPr lang="it-IT" b="1" dirty="0" smtClean="0">
                <a:solidFill>
                  <a:schemeClr val="accent5">
                    <a:lumMod val="75000"/>
                  </a:schemeClr>
                </a:solidFill>
              </a:rPr>
              <a:t>Saulo</a:t>
            </a:r>
            <a:endParaRPr lang="it-IT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 algn="ctr">
              <a:buNone/>
            </a:pPr>
            <a:endParaRPr lang="it-IT" b="1" u="sng" dirty="0" smtClean="0"/>
          </a:p>
          <a:p>
            <a:pPr marL="0" indent="0" algn="ctr">
              <a:buNone/>
            </a:pPr>
            <a:r>
              <a:rPr lang="it-IT" b="1" u="sng" dirty="0" smtClean="0"/>
              <a:t>9</a:t>
            </a:r>
            <a:r>
              <a:rPr lang="it-IT" b="1" dirty="0" smtClean="0"/>
              <a:t>,1-19</a:t>
            </a:r>
            <a:r>
              <a:rPr lang="it-IT" b="1" dirty="0"/>
              <a:t>; </a:t>
            </a:r>
            <a:r>
              <a:rPr lang="it-IT" b="1" u="sng" dirty="0"/>
              <a:t>22</a:t>
            </a:r>
            <a:r>
              <a:rPr lang="it-IT" b="1" dirty="0"/>
              <a:t>,5-16; </a:t>
            </a:r>
            <a:r>
              <a:rPr lang="it-IT" b="1" u="sng" dirty="0"/>
              <a:t>26</a:t>
            </a:r>
            <a:r>
              <a:rPr lang="it-IT" b="1" dirty="0"/>
              <a:t>,9-18 (Gal </a:t>
            </a:r>
            <a:r>
              <a:rPr lang="it-IT" b="1" u="sng" dirty="0"/>
              <a:t>1</a:t>
            </a:r>
            <a:r>
              <a:rPr lang="it-IT" b="1" dirty="0"/>
              <a:t>,12-17).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3600" b="1" dirty="0" smtClean="0"/>
              <a:t>Degli </a:t>
            </a:r>
            <a:r>
              <a:rPr lang="it-IT" sz="3600" b="1" i="1" dirty="0" smtClean="0">
                <a:solidFill>
                  <a:schemeClr val="accent5">
                    <a:lumMod val="75000"/>
                  </a:schemeClr>
                </a:solidFill>
              </a:rPr>
              <a:t>Atti</a:t>
            </a:r>
            <a:r>
              <a:rPr lang="it-IT" sz="3600" b="1" dirty="0" smtClean="0"/>
              <a:t>, la </a:t>
            </a:r>
            <a:r>
              <a:rPr lang="it-IT" sz="3600" b="1" dirty="0"/>
              <a:t>prima è stilata più nello stile della cronaca, le seconde due rientrano nell’ambito del discorso che Paolo sta </a:t>
            </a:r>
            <a:r>
              <a:rPr lang="it-IT" sz="3600" b="1" dirty="0" smtClean="0"/>
              <a:t>tenendo in sua difesa.</a:t>
            </a:r>
            <a:endParaRPr lang="it-IT" sz="3600" b="1" dirty="0"/>
          </a:p>
          <a:p>
            <a:pPr>
              <a:buNone/>
            </a:pPr>
            <a:endParaRPr lang="it-IT" sz="3600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28637" y="-11112"/>
            <a:ext cx="8229600" cy="1143000"/>
          </a:xfrm>
        </p:spPr>
        <p:txBody>
          <a:bodyPr/>
          <a:lstStyle/>
          <a:p>
            <a:endParaRPr lang="it-IT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5465264"/>
              </p:ext>
            </p:extLst>
          </p:nvPr>
        </p:nvGraphicFramePr>
        <p:xfrm>
          <a:off x="528637" y="2924944"/>
          <a:ext cx="8229600" cy="590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b="1" dirty="0">
                          <a:latin typeface="Times New Roman"/>
                          <a:ea typeface="Calibri"/>
                          <a:cs typeface="Arial"/>
                        </a:rPr>
                        <a:t>9,1-19</a:t>
                      </a:r>
                      <a:endParaRPr lang="it-IT" sz="3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b="1" dirty="0">
                          <a:latin typeface="Times New Roman"/>
                          <a:ea typeface="Calibri"/>
                          <a:cs typeface="Arial"/>
                        </a:rPr>
                        <a:t>22,4-16</a:t>
                      </a:r>
                      <a:endParaRPr lang="it-IT" sz="3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b="1" dirty="0">
                          <a:latin typeface="Times New Roman"/>
                          <a:ea typeface="Calibri"/>
                          <a:cs typeface="Arial"/>
                        </a:rPr>
                        <a:t>26,11-18</a:t>
                      </a:r>
                      <a:endParaRPr lang="it-IT" sz="3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2264970"/>
              </p:ext>
            </p:extLst>
          </p:nvPr>
        </p:nvGraphicFramePr>
        <p:xfrm>
          <a:off x="0" y="188641"/>
          <a:ext cx="9144000" cy="65527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527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Saulo</a:t>
                      </a:r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spirando ancora minacce e stragi contro i discepoli del Signore, si presentò al sommo sacerdote</a:t>
                      </a:r>
                      <a:endParaRPr lang="it-IT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baseline="300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e gli chiese lettere per le sinagoghe di </a:t>
                      </a:r>
                      <a:r>
                        <a:rPr lang="it-IT" sz="16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Damasco</a:t>
                      </a:r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al fine di essere autorizzato a condurre in catene a Gerusalemme tutti quelli che avesse trovato, uomini e donne, appartenenti a questa Via.</a:t>
                      </a:r>
                      <a:endParaRPr lang="it-IT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baseline="300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E avvenne che, mentre era in viaggio e stava per avvicinarsi a Damasco, all'improvviso lo avvolse una luce dal cielo</a:t>
                      </a:r>
                      <a:endParaRPr lang="it-IT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baseline="300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e, </a:t>
                      </a:r>
                      <a:r>
                        <a:rPr lang="it-IT" sz="1600" b="1" i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cadendo a terra</a:t>
                      </a:r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udì una voce che gli diceva: "</a:t>
                      </a:r>
                      <a:r>
                        <a:rPr lang="it-IT" sz="1600" b="1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Saulo</a:t>
                      </a:r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it-IT" sz="1600" b="1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Saulo</a:t>
                      </a:r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perché mi perséguiti</a:t>
                      </a:r>
                      <a:r>
                        <a:rPr lang="it-IT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?".</a:t>
                      </a:r>
                      <a:endParaRPr lang="it-IT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Io perseguitai a morte questa Via, incatenando e mettendo in carcere uomini e donne,</a:t>
                      </a:r>
                      <a:endParaRPr lang="it-IT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baseline="300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come può darmi testimonianza anche il sommo sacerdote e tutto il collegio degli anziani. Da loro avevo anche ricevuto lettere per i fratelli e mi recai a </a:t>
                      </a:r>
                      <a:r>
                        <a:rPr lang="it-IT" sz="16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Damasco</a:t>
                      </a:r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per condurre prigionieri a Gerusalemme anche quelli che stanno là, perché fossero puniti.</a:t>
                      </a:r>
                      <a:endParaRPr lang="it-IT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baseline="300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Mentre ero in viaggio e mi stavo avvicinando a Damasco, verso mezzogiorno, all'improvviso una grande luce dal cielo sfolgorò attorno a me;</a:t>
                      </a:r>
                      <a:endParaRPr lang="it-IT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baseline="300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it-IT" sz="1600" b="1" i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caddi</a:t>
                      </a:r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a terra e sentii una voce che mi diceva: "</a:t>
                      </a:r>
                      <a:r>
                        <a:rPr lang="it-IT" sz="1600" b="1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Saulo</a:t>
                      </a:r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it-IT" sz="1600" b="1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Saulo</a:t>
                      </a:r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perché mi perséguiti</a:t>
                      </a:r>
                      <a:r>
                        <a:rPr lang="it-IT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?".</a:t>
                      </a:r>
                      <a:endParaRPr lang="it-IT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baseline="300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</a:t>
                      </a:r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In tutte le sinagoghe cercavo spesso di costringerli con le torture a bestemmiare e, nel colmo del mio furore contro di loro, davo loro la caccia perfino nelle </a:t>
                      </a:r>
                      <a:r>
                        <a:rPr lang="it-IT" sz="1600" b="1" i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città straniere</a:t>
                      </a:r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</a:t>
                      </a:r>
                      <a:r>
                        <a:rPr lang="it-IT" sz="1600" b="1" baseline="300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</a:t>
                      </a:r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In tali circostanze, mentre stavo andando a </a:t>
                      </a:r>
                      <a:r>
                        <a:rPr lang="it-IT" sz="16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Damasco</a:t>
                      </a:r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con il potere e l'autorizzazione dei capi dei sacerdoti,</a:t>
                      </a:r>
                      <a:endParaRPr lang="it-IT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baseline="300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</a:t>
                      </a:r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verso mezzogiorno vidi sulla strada, o re, una luce dal cielo, più splendente del sole, che avvolse me e i miei compagni di viaggio.</a:t>
                      </a:r>
                      <a:endParaRPr lang="it-IT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baseline="300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</a:t>
                      </a:r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Tutti </a:t>
                      </a:r>
                      <a:r>
                        <a:rPr lang="it-IT" sz="1600" b="1" i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cademmo</a:t>
                      </a:r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a terra e io udii una voce che mi diceva in lingua ebraica: "</a:t>
                      </a:r>
                      <a:r>
                        <a:rPr lang="it-IT" sz="1600" b="1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Saulo</a:t>
                      </a:r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it-IT" sz="1600" b="1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Saulo</a:t>
                      </a:r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perché mi perséguiti? </a:t>
                      </a:r>
                      <a:r>
                        <a:rPr lang="it-IT" sz="1600" b="1" u="sng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È duro per te rivoltarti contro il pungolo</a:t>
                      </a:r>
                      <a:r>
                        <a:rPr lang="it-IT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".</a:t>
                      </a:r>
                      <a:endParaRPr lang="it-IT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360398"/>
              </p:ext>
            </p:extLst>
          </p:nvPr>
        </p:nvGraphicFramePr>
        <p:xfrm>
          <a:off x="0" y="1"/>
          <a:ext cx="9180513" cy="6453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98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43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533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baseline="30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r>
                        <a:rPr lang="it-IT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it-IT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Rispose: "Chi sei, o Signore?". Ed egli: "Io sono Gesù, che tu perséguiti!</a:t>
                      </a:r>
                      <a:endParaRPr lang="it-IT" sz="18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baseline="300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r>
                        <a:rPr lang="it-IT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Ma tu </a:t>
                      </a:r>
                      <a:r>
                        <a:rPr lang="it-IT" sz="1800" b="1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àlzati</a:t>
                      </a:r>
                      <a:r>
                        <a:rPr lang="it-IT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ed entra nella città e ti sarà detto ciò che devi fare".</a:t>
                      </a:r>
                      <a:endParaRPr lang="it-IT" sz="18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baseline="300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r>
                        <a:rPr lang="it-IT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it-IT" sz="1800" b="1" i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Gli uomini che facevano il cammino con lui si erano fermati ammutoliti, sentendo la voce, ma non vedendo nessuno</a:t>
                      </a:r>
                      <a:r>
                        <a:rPr lang="it-IT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it-IT" sz="18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baseline="300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r>
                        <a:rPr lang="it-IT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it-IT" sz="1800" b="1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Saulo</a:t>
                      </a:r>
                      <a:r>
                        <a:rPr lang="it-IT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allora si alzò da terra ma, aperti gli occhi, non vedeva nulla. Così, guidandolo per mano, lo condussero a Damasco.</a:t>
                      </a:r>
                      <a:endParaRPr lang="it-IT" sz="18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baseline="300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r>
                        <a:rPr lang="it-IT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Per tre giorni rimase cieco e non prese né cibo né bevanda</a:t>
                      </a:r>
                      <a:r>
                        <a:rPr lang="it-IT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it-IT" sz="18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baseline="30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r>
                        <a:rPr lang="it-IT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it-IT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Io risposi: "Chi sei, o Signore?". Mi disse: "Io sono Gesù il Nazareno, che tu perséguiti".</a:t>
                      </a:r>
                      <a:endParaRPr lang="it-IT" sz="18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baseline="300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r>
                        <a:rPr lang="it-IT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it-IT" sz="1800" b="1" i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Quelli che erano con me videro la luce, ma non udirono la voce di colui che mi parlava</a:t>
                      </a:r>
                      <a:r>
                        <a:rPr lang="it-IT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it-IT" sz="18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baseline="300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  <a:r>
                        <a:rPr lang="it-IT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Io dissi allora: "Che devo fare, Signore?". E il Signore mi disse: </a:t>
                      </a:r>
                      <a:endParaRPr lang="it-IT" sz="18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8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8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"</a:t>
                      </a:r>
                      <a:r>
                        <a:rPr lang="it-IT" sz="1800" b="1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Àlzati</a:t>
                      </a:r>
                      <a:r>
                        <a:rPr lang="it-IT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e prosegui verso Damasco; là ti verrà detto tutto quello che è stabilito che tu faccia".</a:t>
                      </a:r>
                      <a:endParaRPr lang="it-IT" sz="18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baseline="300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</a:t>
                      </a:r>
                      <a:r>
                        <a:rPr lang="it-IT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E poiché non ci vedevo più, a causa del fulgore di quella luce, guidato per mano dai miei compagni giunsi a Damasco</a:t>
                      </a:r>
                      <a:r>
                        <a:rPr lang="it-IT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it-IT" sz="18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baseline="30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</a:t>
                      </a:r>
                      <a:r>
                        <a:rPr lang="it-IT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it-IT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 io dissi: "Chi sei, o Signore?". E il Signore rispose: "Io sono Gesù, che tu perséguiti</a:t>
                      </a:r>
                      <a:r>
                        <a:rPr lang="it-IT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8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8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8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8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8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8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8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baseline="30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</a:t>
                      </a:r>
                      <a:r>
                        <a:rPr lang="it-IT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it-IT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Ma ora </a:t>
                      </a:r>
                      <a:r>
                        <a:rPr lang="it-IT" sz="1800" b="1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àlzati</a:t>
                      </a:r>
                      <a:r>
                        <a:rPr lang="it-IT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e sta' in piedi; io ti sono apparso infatti per costituirti ministro e testimone di quelle cose che hai visto di me e di quelle per cui ti apparirò</a:t>
                      </a:r>
                      <a:r>
                        <a:rPr lang="it-IT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it-IT" sz="18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1334362"/>
              </p:ext>
            </p:extLst>
          </p:nvPr>
        </p:nvGraphicFramePr>
        <p:xfrm>
          <a:off x="0" y="0"/>
          <a:ext cx="9144002" cy="6021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5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23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5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212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baseline="30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  <a:r>
                        <a:rPr lang="it-IT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it-IT" sz="14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C'era a Damasco un discepolo di nome </a:t>
                      </a:r>
                      <a:r>
                        <a:rPr lang="it-IT" sz="1400" b="1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Anania</a:t>
                      </a:r>
                      <a:r>
                        <a:rPr lang="it-IT" sz="14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Il Signore in una visione gli disse: "</a:t>
                      </a:r>
                      <a:r>
                        <a:rPr lang="it-IT" sz="1400" b="1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Anania</a:t>
                      </a:r>
                      <a:r>
                        <a:rPr lang="it-IT" sz="14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!". Rispose: "Eccomi, Signore!".</a:t>
                      </a:r>
                      <a:endParaRPr lang="it-IT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baseline="300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</a:t>
                      </a:r>
                      <a:r>
                        <a:rPr lang="it-IT" sz="14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E il Signore a lui: "Su, va' nella strada chiamata Diritta e cerca nella casa di Giuda un tale che ha nome </a:t>
                      </a:r>
                      <a:r>
                        <a:rPr lang="it-IT" sz="1400" b="1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Saulo</a:t>
                      </a:r>
                      <a:r>
                        <a:rPr lang="it-IT" sz="14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di Tarso; ecco, sta pregando</a:t>
                      </a:r>
                      <a:endParaRPr lang="it-IT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baseline="300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</a:t>
                      </a:r>
                      <a:r>
                        <a:rPr lang="it-IT" sz="14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e ha visto in visione un uomo, di nome </a:t>
                      </a:r>
                      <a:r>
                        <a:rPr lang="it-IT" sz="1400" b="1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Anania</a:t>
                      </a:r>
                      <a:r>
                        <a:rPr lang="it-IT" sz="14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venire a imporgli le mani perché recuperasse la vista".</a:t>
                      </a:r>
                      <a:endParaRPr lang="it-IT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baseline="300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</a:t>
                      </a:r>
                      <a:r>
                        <a:rPr lang="it-IT" sz="14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Rispose </a:t>
                      </a:r>
                      <a:r>
                        <a:rPr lang="it-IT" sz="1400" b="1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Anania</a:t>
                      </a:r>
                      <a:r>
                        <a:rPr lang="it-IT" sz="14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 "Signore, riguardo a quest'uomo ho udito da molti quanto male ha fatto ai tuoi fedeli a Gerusalemme.</a:t>
                      </a:r>
                      <a:endParaRPr lang="it-IT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baseline="300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</a:t>
                      </a:r>
                      <a:r>
                        <a:rPr lang="it-IT" sz="14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Inoltre, qui egli ha l'autorizzazione dei capi dei sacerdoti di arrestare tutti quelli che invocano il tuo nome".  </a:t>
                      </a:r>
                      <a:r>
                        <a:rPr lang="it-IT" sz="1400" b="1" baseline="300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</a:t>
                      </a:r>
                      <a:r>
                        <a:rPr lang="it-IT" sz="14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Ma il Signore gli disse: "Va', perché EGLI È LO STRUMENTO CHE HO SCELTO PER ME, AFFINCHÉ PORTI IL MIO NOME DINANZI ALLE NAZIONI, AI RE E AI FIGLI </a:t>
                      </a:r>
                      <a:r>
                        <a:rPr lang="it-IT" sz="1400" b="1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D'ISRAELE</a:t>
                      </a:r>
                      <a:r>
                        <a:rPr lang="it-IT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;</a:t>
                      </a:r>
                      <a:endParaRPr lang="it-IT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baseline="30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</a:t>
                      </a:r>
                      <a:r>
                        <a:rPr lang="it-IT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it-IT" sz="14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Un certo </a:t>
                      </a:r>
                      <a:r>
                        <a:rPr lang="it-IT" sz="1400" b="1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Anania</a:t>
                      </a:r>
                      <a:r>
                        <a:rPr lang="it-IT" sz="14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devoto osservante della Legge e stimato da tutti i Giudei là residenti,</a:t>
                      </a:r>
                      <a:endParaRPr lang="it-IT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baseline="300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</a:t>
                      </a:r>
                      <a:r>
                        <a:rPr lang="it-IT" sz="14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venne da me, </a:t>
                      </a:r>
                      <a:r>
                        <a:rPr lang="it-IT" sz="1400" b="1" i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mi si accostò e disse</a:t>
                      </a:r>
                      <a:r>
                        <a:rPr lang="it-IT" sz="14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 "</a:t>
                      </a:r>
                      <a:r>
                        <a:rPr lang="it-IT" sz="1400" b="1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Saulo</a:t>
                      </a:r>
                      <a:r>
                        <a:rPr lang="it-IT" sz="14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fratello, torna a vedere!". </a:t>
                      </a:r>
                      <a:r>
                        <a:rPr lang="it-IT" sz="1400" b="1" i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 in quell'istante lo vidi</a:t>
                      </a:r>
                      <a:r>
                        <a:rPr lang="it-IT" sz="14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</a:t>
                      </a:r>
                      <a:r>
                        <a:rPr lang="it-IT" sz="1400" b="1" baseline="300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</a:t>
                      </a:r>
                      <a:r>
                        <a:rPr lang="it-IT" sz="14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Egli soggiunse: "Il Dio dei nostri padri ti ha predestinato a conoscere la sua volontà, a vedere il Giusto e ad ascoltare una parola dalla sua stessa bocca,  </a:t>
                      </a:r>
                      <a:endParaRPr lang="it-IT" sz="14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b="1" baseline="300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b="1" baseline="300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b="1" baseline="300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b="1" baseline="300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b="1" baseline="300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b="1" baseline="300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b="1" baseline="300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b="1" baseline="300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b="1" baseline="300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baseline="30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</a:t>
                      </a:r>
                      <a:r>
                        <a:rPr lang="it-IT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it-IT" sz="14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PERCHÉ GLI SARAI TESTIMONE DAVANTI A TUTTI GLI UOMINI DELLE COSE CHE HAI VISTO E UDITO. </a:t>
                      </a:r>
                      <a:r>
                        <a:rPr lang="it-IT" sz="1400" b="1" baseline="300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</a:t>
                      </a:r>
                      <a:r>
                        <a:rPr lang="it-IT" sz="14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E ora, perché aspetti? </a:t>
                      </a:r>
                      <a:r>
                        <a:rPr lang="it-IT" sz="1400" b="1" u="sng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Àlzati</a:t>
                      </a:r>
                      <a:r>
                        <a:rPr lang="it-IT" sz="1400" b="1" u="sng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fatti battezzare e purificare dai tuoi peccati, invocando il suo nome</a:t>
                      </a:r>
                      <a:r>
                        <a:rPr lang="it-IT" sz="14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".</a:t>
                      </a:r>
                      <a:endParaRPr lang="it-IT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b="1" baseline="300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b="1" baseline="300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b="1" baseline="300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b="1" baseline="300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b="1" baseline="300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b="1" baseline="300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b="1" baseline="300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b="1" baseline="300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b="1" baseline="300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b="1" baseline="300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b="1" baseline="300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b="1" baseline="300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b="1" baseline="300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b="1" baseline="300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b="1" baseline="300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b="1" baseline="300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b="1" baseline="300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b="1" baseline="300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baseline="30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1117</a:t>
                      </a:r>
                      <a:r>
                        <a:rPr lang="it-IT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it-IT" sz="14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TI LIBERERÒ DAL POPOLO E DALLE NAZIONI, A CUI TI MANDO</a:t>
                      </a:r>
                      <a:endParaRPr lang="it-IT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baseline="300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</a:t>
                      </a:r>
                      <a:r>
                        <a:rPr lang="it-IT" sz="14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PER APRIRE I LORO OCCHI, PERCHÉ SI CONVERTANO DALLE TENEBRE ALLA LUCE E DAL POTERE </a:t>
                      </a:r>
                      <a:r>
                        <a:rPr lang="it-IT" sz="1400" b="1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DI</a:t>
                      </a:r>
                      <a:r>
                        <a:rPr lang="it-IT" sz="14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SATANA A DIO, e ottengano il perdono dei peccati e l'eredità</a:t>
                      </a:r>
                      <a:r>
                        <a:rPr lang="it-IT" sz="1400" b="1" i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</a:t>
                      </a:r>
                      <a:r>
                        <a:rPr lang="it-IT" sz="14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in mezzo a coloro che sono stati santificati per la fede in me".</a:t>
                      </a:r>
                      <a:endParaRPr lang="it-IT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Cap. 3 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it-IT" sz="4800" dirty="0" smtClean="0"/>
          </a:p>
          <a:p>
            <a:pPr algn="ctr">
              <a:buNone/>
            </a:pPr>
            <a:r>
              <a:rPr lang="it-IT" sz="4800" dirty="0" smtClean="0">
                <a:solidFill>
                  <a:srgbClr val="00B050"/>
                </a:solidFill>
              </a:rPr>
              <a:t>Guarigione </a:t>
            </a:r>
            <a:r>
              <a:rPr lang="it-IT" sz="4800" dirty="0" smtClean="0">
                <a:solidFill>
                  <a:srgbClr val="00B050"/>
                </a:solidFill>
              </a:rPr>
              <a:t>dello storpio </a:t>
            </a:r>
          </a:p>
          <a:p>
            <a:pPr algn="ctr">
              <a:buNone/>
            </a:pPr>
            <a:r>
              <a:rPr lang="it-IT" sz="48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Discorso di Pietro </a:t>
            </a:r>
            <a:endParaRPr lang="it-IT" sz="48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6866875"/>
              </p:ext>
            </p:extLst>
          </p:nvPr>
        </p:nvGraphicFramePr>
        <p:xfrm>
          <a:off x="0" y="138256"/>
          <a:ext cx="9144001" cy="6552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7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5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13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527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baseline="3000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Arial"/>
                        </a:rPr>
                        <a:t>16</a:t>
                      </a:r>
                      <a:r>
                        <a:rPr lang="it-IT" sz="1800" b="1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Arial"/>
                        </a:rPr>
                        <a:t> e io gli mostrerò quanto dovrà soffrire per il mio nome".</a:t>
                      </a:r>
                      <a:endParaRPr lang="it-IT" sz="1600" dirty="0" smtClean="0">
                        <a:solidFill>
                          <a:srgbClr val="002060"/>
                        </a:solidFill>
                        <a:latin typeface="+mn-lt"/>
                        <a:ea typeface="Calibri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baseline="3000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Arial"/>
                        </a:rPr>
                        <a:t>17</a:t>
                      </a:r>
                      <a:r>
                        <a:rPr lang="it-IT" sz="1800" b="1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Arial"/>
                        </a:rPr>
                        <a:t> Allora </a:t>
                      </a:r>
                      <a:r>
                        <a:rPr lang="it-IT" sz="1800" b="1" dirty="0" err="1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Arial"/>
                        </a:rPr>
                        <a:t>Anania</a:t>
                      </a:r>
                      <a:r>
                        <a:rPr lang="it-IT" sz="1800" b="1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Arial"/>
                        </a:rPr>
                        <a:t> andò, entrò nella casa, </a:t>
                      </a:r>
                      <a:r>
                        <a:rPr lang="it-IT" sz="1800" b="1" i="1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Arial"/>
                        </a:rPr>
                        <a:t>gli impose le mani e disse</a:t>
                      </a:r>
                      <a:r>
                        <a:rPr lang="it-IT" sz="1800" b="1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Arial"/>
                        </a:rPr>
                        <a:t>: "</a:t>
                      </a:r>
                      <a:r>
                        <a:rPr lang="it-IT" sz="1800" b="1" dirty="0" err="1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Arial"/>
                        </a:rPr>
                        <a:t>Saulo</a:t>
                      </a:r>
                      <a:r>
                        <a:rPr lang="it-IT" sz="1800" b="1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Arial"/>
                        </a:rPr>
                        <a:t>, fratello, mi ha mandato a te il Signore, quel Gesù che ti è apparso sulla strada che percorrevi, perché tu riacquisti la vista e sia colmato di Spirito Santo".</a:t>
                      </a:r>
                      <a:endParaRPr lang="it-IT" sz="1600" dirty="0" smtClean="0">
                        <a:solidFill>
                          <a:srgbClr val="002060"/>
                        </a:solidFill>
                        <a:latin typeface="+mn-lt"/>
                        <a:ea typeface="Calibri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baseline="3000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Arial"/>
                        </a:rPr>
                        <a:t>18</a:t>
                      </a:r>
                      <a:r>
                        <a:rPr lang="it-IT" sz="1800" b="1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it-IT" sz="1800" b="1" i="1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Arial"/>
                        </a:rPr>
                        <a:t>E subito gli caddero dagli occhi come delle squame e recuperò la vista</a:t>
                      </a:r>
                      <a:r>
                        <a:rPr lang="it-IT" sz="1800" b="1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Arial"/>
                        </a:rPr>
                        <a:t>. </a:t>
                      </a:r>
                      <a:r>
                        <a:rPr lang="it-IT" sz="1800" b="1" u="sng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Arial"/>
                        </a:rPr>
                        <a:t>Si alzò e venne battezzato</a:t>
                      </a:r>
                      <a:r>
                        <a:rPr lang="it-IT" sz="1800" b="1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Arial"/>
                        </a:rPr>
                        <a:t>,  </a:t>
                      </a:r>
                      <a:r>
                        <a:rPr lang="it-IT" sz="1800" b="1" baseline="3000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Arial"/>
                        </a:rPr>
                        <a:t>19</a:t>
                      </a:r>
                      <a:r>
                        <a:rPr lang="it-IT" sz="1800" b="1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it-IT" sz="1800" b="1" i="1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Arial"/>
                        </a:rPr>
                        <a:t>poi prese cibo e le forze gli ritornarono. Rimase alcuni giorni insieme ai discepoli che erano a Damasco</a:t>
                      </a:r>
                      <a:endParaRPr lang="it-IT" sz="1600" dirty="0" smtClean="0">
                        <a:solidFill>
                          <a:srgbClr val="002060"/>
                        </a:solidFill>
                        <a:latin typeface="+mn-lt"/>
                        <a:ea typeface="Calibri"/>
                        <a:cs typeface="Arial"/>
                      </a:endParaRPr>
                    </a:p>
                    <a:p>
                      <a:endParaRPr lang="it-IT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Ancora </a:t>
            </a:r>
            <a:r>
              <a:rPr lang="it-IT" dirty="0" err="1" smtClean="0">
                <a:solidFill>
                  <a:srgbClr val="002060"/>
                </a:solidFill>
                <a:latin typeface="Arial Black" panose="020B0A04020102020204" pitchFamily="34" charset="0"/>
              </a:rPr>
              <a:t>Saulo</a:t>
            </a:r>
            <a:r>
              <a:rPr lang="it-IT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/ Paolo </a:t>
            </a:r>
            <a:endParaRPr lang="it-IT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3196683"/>
              </p:ext>
            </p:extLst>
          </p:nvPr>
        </p:nvGraphicFramePr>
        <p:xfrm>
          <a:off x="457200" y="1600200"/>
          <a:ext cx="82296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40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Saulo</a:t>
                      </a:r>
                      <a:r>
                        <a:rPr lang="it-IT" sz="4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annuncia Cristo in Damasco, ma è costretto a fuggire</a:t>
                      </a:r>
                      <a:endParaRPr lang="it-IT" sz="4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4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Saulo va</a:t>
                      </a:r>
                      <a:r>
                        <a:rPr lang="it-IT" sz="4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 </a:t>
                      </a:r>
                      <a:r>
                        <a:rPr lang="it-IT" sz="4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Gerusalemme,</a:t>
                      </a:r>
                      <a:r>
                        <a:rPr lang="it-IT" sz="4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 hanno paura di lui. </a:t>
                      </a:r>
                      <a:endParaRPr lang="it-IT" sz="4000" b="1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it-IT" sz="4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Barnaba </a:t>
                      </a:r>
                      <a:r>
                        <a:rPr lang="it-IT" sz="4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 difende, ma lo fanno </a:t>
                      </a:r>
                      <a:r>
                        <a:rPr lang="it-IT" sz="4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comunque partire </a:t>
                      </a:r>
                      <a:r>
                        <a:rPr lang="it-IT" sz="4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 Tarso. </a:t>
                      </a:r>
                      <a:endParaRPr lang="it-IT" sz="4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>
                <a:solidFill>
                  <a:srgbClr val="002060"/>
                </a:solidFill>
              </a:rPr>
              <a:t>At 9,31</a:t>
            </a:r>
            <a:br>
              <a:rPr lang="it-IT" dirty="0">
                <a:solidFill>
                  <a:srgbClr val="002060"/>
                </a:solidFill>
              </a:rPr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it-IT" sz="5400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it-IT" sz="5400" b="1" dirty="0" smtClean="0">
                <a:solidFill>
                  <a:srgbClr val="002060"/>
                </a:solidFill>
              </a:rPr>
              <a:t>Periodo prospero</a:t>
            </a:r>
            <a:endParaRPr lang="it-IT" sz="5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sz="7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lgerian" panose="04020705040A02060702" pitchFamily="82" charset="0"/>
              </a:rPr>
              <a:t>Pietro e l’apertura ai pagani</a:t>
            </a:r>
          </a:p>
          <a:p>
            <a:pPr algn="ctr">
              <a:buNone/>
            </a:pPr>
            <a:r>
              <a:rPr lang="it-IT" dirty="0" smtClean="0"/>
              <a:t>9,32-12,25</a:t>
            </a:r>
            <a:endParaRPr lang="it-IT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Miracoli di Pietro </a:t>
            </a:r>
            <a:r>
              <a:rPr lang="it-IT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9,32-43</a:t>
            </a:r>
            <a:endParaRPr lang="it-IT" sz="1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2845902"/>
              </p:ext>
            </p:extLst>
          </p:nvPr>
        </p:nvGraphicFramePr>
        <p:xfrm>
          <a:off x="485775" y="2132856"/>
          <a:ext cx="822960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4400" dirty="0" smtClean="0">
                          <a:latin typeface="Arial Black" panose="020B0A04020102020204" pitchFamily="34" charset="0"/>
                        </a:rPr>
                        <a:t>Guarigione di un paralitico </a:t>
                      </a:r>
                      <a:endParaRPr lang="it-IT" sz="44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4400" dirty="0" smtClean="0">
                          <a:latin typeface="Arial Black" panose="020B0A04020102020204" pitchFamily="34" charset="0"/>
                        </a:rPr>
                        <a:t>Risurrezione di una donna </a:t>
                      </a:r>
                      <a:endParaRPr lang="it-IT" sz="44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Guarigione di un paralitico </a:t>
            </a:r>
            <a:br>
              <a:rPr lang="it-IT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it-IT" sz="1400" dirty="0" smtClean="0"/>
              <a:t>9,32-35</a:t>
            </a:r>
            <a:endParaRPr lang="it-IT" sz="1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it-IT" b="1" dirty="0" smtClean="0"/>
              <a:t>Siamo nella costa mediterranea: </a:t>
            </a:r>
            <a:r>
              <a:rPr lang="it-IT" b="1" dirty="0" err="1" smtClean="0"/>
              <a:t>Lidda</a:t>
            </a:r>
            <a:r>
              <a:rPr lang="it-IT" b="1" dirty="0" smtClean="0"/>
              <a:t>, (</a:t>
            </a:r>
            <a:r>
              <a:rPr lang="it-IT" b="1" dirty="0" err="1" smtClean="0"/>
              <a:t>Giaffa</a:t>
            </a:r>
            <a:r>
              <a:rPr lang="it-IT" b="1" dirty="0" smtClean="0"/>
              <a:t>) </a:t>
            </a:r>
            <a:r>
              <a:rPr lang="it-IT" b="1" dirty="0" err="1" smtClean="0"/>
              <a:t>Ioppe</a:t>
            </a:r>
            <a:r>
              <a:rPr lang="it-IT" b="1" dirty="0" smtClean="0"/>
              <a:t>, Cesarea </a:t>
            </a:r>
          </a:p>
          <a:p>
            <a:pPr algn="ctr">
              <a:buNone/>
            </a:pPr>
            <a:r>
              <a:rPr lang="it-IT" b="1" dirty="0" smtClean="0"/>
              <a:t>Pietro sta svolgendo una visita ‘pastorale’ presso </a:t>
            </a:r>
            <a:r>
              <a:rPr lang="it-IT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Lidda</a:t>
            </a:r>
            <a:r>
              <a:rPr lang="it-IT" b="1" dirty="0" smtClean="0"/>
              <a:t> a circa 40 km nord ovest da Gerusalemme </a:t>
            </a:r>
          </a:p>
          <a:p>
            <a:pPr algn="ctr">
              <a:buNone/>
            </a:pPr>
            <a:r>
              <a:rPr lang="it-I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Si rivolge ai “santi”, cioè a coloro che si sono convertiti a Cristo </a:t>
            </a:r>
          </a:p>
          <a:p>
            <a:pPr algn="ctr">
              <a:buNone/>
            </a:pPr>
            <a:r>
              <a:rPr lang="it-IT" b="1" dirty="0" smtClean="0"/>
              <a:t>Pietro è missionario in ‘uscita’ e guaritore in nome di Gesù “</a:t>
            </a:r>
            <a:r>
              <a:rPr lang="it-IT" b="1" i="1" dirty="0" err="1" smtClean="0">
                <a:solidFill>
                  <a:srgbClr val="002060"/>
                </a:solidFill>
              </a:rPr>
              <a:t>Gesù</a:t>
            </a:r>
            <a:r>
              <a:rPr lang="it-IT" b="1" i="1" dirty="0" smtClean="0">
                <a:solidFill>
                  <a:srgbClr val="002060"/>
                </a:solidFill>
              </a:rPr>
              <a:t> ti guarisce</a:t>
            </a:r>
            <a:r>
              <a:rPr lang="it-IT" b="1" dirty="0" smtClean="0"/>
              <a:t>”. </a:t>
            </a:r>
            <a:endParaRPr lang="it-IT" b="1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t"/>
            <a:r>
              <a:rPr lang="it-IT" b="1" dirty="0" smtClean="0"/>
              <a:t>Risurrezione di una donna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b="1" i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Tabità</a:t>
            </a:r>
            <a:r>
              <a:rPr lang="it-IT" dirty="0" smtClean="0"/>
              <a:t> è </a:t>
            </a:r>
            <a:r>
              <a:rPr lang="it-IT" dirty="0" smtClean="0"/>
              <a:t>presentata </a:t>
            </a:r>
            <a:r>
              <a:rPr lang="it-IT" dirty="0" smtClean="0"/>
              <a:t>come ‘</a:t>
            </a:r>
            <a:r>
              <a:rPr lang="it-IT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discepola</a:t>
            </a:r>
            <a:r>
              <a:rPr lang="it-IT" dirty="0" smtClean="0"/>
              <a:t>’! È una cristiana vera che non manca di fare opere di bene. Il suo nome vuol dire ‘</a:t>
            </a:r>
            <a:r>
              <a:rPr lang="it-IT" i="1" dirty="0" smtClean="0"/>
              <a:t>gazzella</a:t>
            </a:r>
            <a:r>
              <a:rPr lang="it-IT" dirty="0" smtClean="0"/>
              <a:t>’. Il suo corpo morto viene lavato, ma non decorato con </a:t>
            </a:r>
            <a:r>
              <a:rPr lang="it-IT" dirty="0" smtClean="0"/>
              <a:t>oli </a:t>
            </a:r>
            <a:r>
              <a:rPr lang="it-IT" dirty="0" smtClean="0"/>
              <a:t>perché c’è l’attesa di Pietro. </a:t>
            </a:r>
            <a:r>
              <a:rPr lang="it-IT" b="1" dirty="0" smtClean="0">
                <a:solidFill>
                  <a:srgbClr val="7030A0"/>
                </a:solidFill>
              </a:rPr>
              <a:t>Il pianto delle donne alla maniera semitica </a:t>
            </a:r>
            <a:r>
              <a:rPr lang="it-IT" dirty="0" smtClean="0"/>
              <a:t>(Mc 5,38) è accompagnato dal mostrare gli indumenti che realizzava (forse anche a scopo benefico? O forse perché li faceva molto bene?)  </a:t>
            </a:r>
            <a:endParaRPr lang="it-IT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0070C0"/>
                </a:solidFill>
              </a:rPr>
              <a:t>Verso il primo pagano … battezzato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it-IT" sz="3600" b="1" dirty="0" smtClean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>
              <a:buNone/>
            </a:pPr>
            <a:r>
              <a:rPr lang="it-IT" sz="3600" b="1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Pietro </a:t>
            </a:r>
            <a:r>
              <a:rPr lang="it-IT" sz="3600" b="1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è quindi a Giaffa </a:t>
            </a:r>
            <a:endParaRPr lang="it-IT" sz="3600" b="1" dirty="0" smtClean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>
              <a:buNone/>
            </a:pPr>
            <a:r>
              <a:rPr lang="it-IT" sz="3600" b="1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(circa attuale </a:t>
            </a:r>
            <a:r>
              <a:rPr lang="it-IT" sz="3600" b="1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Tel Aviv) </a:t>
            </a:r>
            <a:endParaRPr lang="it-IT" sz="3600" b="1" dirty="0" smtClean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>
              <a:buNone/>
            </a:pPr>
            <a:r>
              <a:rPr lang="it-IT" sz="3600" b="1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e </a:t>
            </a:r>
            <a:r>
              <a:rPr lang="it-IT" sz="3600" b="1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risiede presso un certo Simone, conciatore di pelli.</a:t>
            </a:r>
            <a:endParaRPr lang="it-IT" sz="3600" b="1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endParaRPr lang="it-IT" sz="9600" b="1" dirty="0" smtClean="0">
              <a:solidFill>
                <a:srgbClr val="FF0000"/>
              </a:solidFill>
              <a:latin typeface="Algerian" pitchFamily="82" charset="0"/>
            </a:endParaRPr>
          </a:p>
          <a:p>
            <a:pPr algn="ctr">
              <a:buNone/>
            </a:pPr>
            <a:r>
              <a:rPr lang="it-IT" sz="9600" b="1" dirty="0" smtClean="0">
                <a:solidFill>
                  <a:srgbClr val="FF0000"/>
                </a:solidFill>
                <a:latin typeface="Algerian" pitchFamily="82" charset="0"/>
              </a:rPr>
              <a:t>Cap</a:t>
            </a:r>
            <a:r>
              <a:rPr lang="it-IT" sz="9600" b="1" dirty="0" smtClean="0">
                <a:solidFill>
                  <a:srgbClr val="FF0000"/>
                </a:solidFill>
                <a:latin typeface="Algerian" pitchFamily="82" charset="0"/>
              </a:rPr>
              <a:t>. 10</a:t>
            </a:r>
            <a:endParaRPr lang="it-IT" sz="9600" b="1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8023051"/>
              </p:ext>
            </p:extLst>
          </p:nvPr>
        </p:nvGraphicFramePr>
        <p:xfrm>
          <a:off x="457200" y="1600200"/>
          <a:ext cx="822960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14516510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it-IT" sz="4400" b="1" dirty="0" smtClean="0"/>
                        <a:t>È il racconto più lungo di tutti gli Atti degli Apostoli. </a:t>
                      </a:r>
                    </a:p>
                    <a:p>
                      <a:pPr algn="ctr"/>
                      <a:endParaRPr lang="it-IT" sz="4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75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4400" b="1" dirty="0" smtClean="0"/>
                        <a:t>Si svolge alla presenza di parenti e amici di Cornelio </a:t>
                      </a:r>
                    </a:p>
                    <a:p>
                      <a:pPr algn="ctr"/>
                      <a:endParaRPr lang="it-IT" sz="4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12577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Cap. 4 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b="1" dirty="0" smtClean="0">
                <a:solidFill>
                  <a:srgbClr val="0070C0"/>
                </a:solidFill>
              </a:rPr>
              <a:t>Testimonianza di Pietro e Giovanni </a:t>
            </a:r>
            <a:endParaRPr lang="it-IT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it-IT" b="1" dirty="0" smtClean="0">
                <a:solidFill>
                  <a:srgbClr val="0070C0"/>
                </a:solidFill>
              </a:rPr>
              <a:t>davanti </a:t>
            </a:r>
            <a:r>
              <a:rPr lang="it-IT" b="1" dirty="0" smtClean="0">
                <a:solidFill>
                  <a:srgbClr val="0070C0"/>
                </a:solidFill>
              </a:rPr>
              <a:t>al sinedrio</a:t>
            </a:r>
          </a:p>
          <a:p>
            <a:pPr algn="ctr">
              <a:buNone/>
            </a:pPr>
            <a:endParaRPr lang="it-IT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it-IT" b="1" dirty="0" smtClean="0">
                <a:solidFill>
                  <a:srgbClr val="0070C0"/>
                </a:solidFill>
              </a:rPr>
              <a:t>Preghiera </a:t>
            </a:r>
            <a:r>
              <a:rPr lang="it-IT" b="1" dirty="0" smtClean="0">
                <a:solidFill>
                  <a:srgbClr val="0070C0"/>
                </a:solidFill>
              </a:rPr>
              <a:t>nella persecuzione </a:t>
            </a:r>
          </a:p>
          <a:p>
            <a:pPr algn="ctr">
              <a:buNone/>
            </a:pPr>
            <a:r>
              <a:rPr lang="it-IT" b="1" dirty="0" smtClean="0">
                <a:solidFill>
                  <a:srgbClr val="C00000"/>
                </a:solidFill>
              </a:rPr>
              <a:t>Di nuovo ‘pentecoste’</a:t>
            </a:r>
            <a:r>
              <a:rPr lang="it-IT" b="1" dirty="0" smtClean="0">
                <a:solidFill>
                  <a:srgbClr val="0070C0"/>
                </a:solidFill>
              </a:rPr>
              <a:t> (v. 31)</a:t>
            </a:r>
          </a:p>
          <a:p>
            <a:pPr algn="ctr">
              <a:buNone/>
            </a:pPr>
            <a:r>
              <a:rPr lang="it-IT" b="1" dirty="0" smtClean="0">
                <a:solidFill>
                  <a:srgbClr val="0070C0"/>
                </a:solidFill>
              </a:rPr>
              <a:t>Ancora vita della prima Comunità </a:t>
            </a:r>
          </a:p>
          <a:p>
            <a:pPr algn="ctr">
              <a:buNone/>
            </a:pPr>
            <a:r>
              <a:rPr lang="it-IT" b="1" dirty="0" smtClean="0">
                <a:solidFill>
                  <a:srgbClr val="0070C0"/>
                </a:solidFill>
              </a:rPr>
              <a:t>Testimonianza di </a:t>
            </a:r>
            <a:r>
              <a:rPr lang="it-IT" b="1" dirty="0" err="1" smtClean="0">
                <a:solidFill>
                  <a:srgbClr val="0070C0"/>
                </a:solidFill>
              </a:rPr>
              <a:t>Barnaba</a:t>
            </a:r>
            <a:r>
              <a:rPr lang="it-IT" b="1" dirty="0" smtClean="0">
                <a:solidFill>
                  <a:srgbClr val="0070C0"/>
                </a:solidFill>
              </a:rPr>
              <a:t> </a:t>
            </a:r>
            <a:endParaRPr lang="it-IT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B050"/>
                </a:solidFill>
              </a:rPr>
              <a:t>Cornelio …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dirty="0" smtClean="0">
                <a:latin typeface="Arial Black" panose="020B0A04020102020204" pitchFamily="34" charset="0"/>
              </a:rPr>
              <a:t>Pietro è a Giaffa, </a:t>
            </a:r>
            <a:endParaRPr lang="it-IT" dirty="0" smtClean="0">
              <a:latin typeface="Arial Black" panose="020B0A04020102020204" pitchFamily="34" charset="0"/>
            </a:endParaRPr>
          </a:p>
          <a:p>
            <a:pPr algn="ctr">
              <a:buNone/>
            </a:pPr>
            <a:r>
              <a:rPr lang="it-IT" dirty="0" smtClean="0">
                <a:latin typeface="Arial Black" panose="020B0A04020102020204" pitchFamily="34" charset="0"/>
              </a:rPr>
              <a:t>Cornelio </a:t>
            </a:r>
            <a:r>
              <a:rPr lang="it-IT" dirty="0" smtClean="0">
                <a:latin typeface="Arial Black" panose="020B0A04020102020204" pitchFamily="34" charset="0"/>
              </a:rPr>
              <a:t>a Cesarea: </a:t>
            </a:r>
            <a:endParaRPr lang="it-IT" dirty="0" smtClean="0">
              <a:latin typeface="Arial Black" panose="020B0A04020102020204" pitchFamily="34" charset="0"/>
            </a:endParaRPr>
          </a:p>
          <a:p>
            <a:pPr algn="ctr">
              <a:buNone/>
            </a:pPr>
            <a:r>
              <a:rPr lang="it-IT" dirty="0" smtClean="0">
                <a:latin typeface="Arial Black" panose="020B0A04020102020204" pitchFamily="34" charset="0"/>
              </a:rPr>
              <a:t>circa </a:t>
            </a:r>
            <a:r>
              <a:rPr lang="it-IT" dirty="0" smtClean="0">
                <a:latin typeface="Arial Black" panose="020B0A04020102020204" pitchFamily="34" charset="0"/>
              </a:rPr>
              <a:t>50 km di distanza </a:t>
            </a:r>
          </a:p>
          <a:p>
            <a:pPr algn="ctr">
              <a:buNone/>
            </a:pPr>
            <a:r>
              <a:rPr lang="it-IT" dirty="0" smtClean="0"/>
              <a:t>È un centurione pagano, ma timorato di Dio, addirittura poi viene detto ‘giusto’.  Certamente simpatizza per la fede giudaica. Anche perché si parla che fa preghiere (</a:t>
            </a:r>
            <a:r>
              <a:rPr lang="it-IT" i="1" dirty="0" smtClean="0"/>
              <a:t>assiduamente</a:t>
            </a:r>
            <a:r>
              <a:rPr lang="it-IT" dirty="0" smtClean="0"/>
              <a:t>) ed elemosine. </a:t>
            </a:r>
            <a:endParaRPr lang="it-IT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Infatti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b="1" dirty="0" smtClean="0">
                <a:solidFill>
                  <a:srgbClr val="0070C0"/>
                </a:solidFill>
              </a:rPr>
              <a:t>… ha la visione dell’Angelo mentre sono le tre del pomeriggio … l’ora della preghiera …</a:t>
            </a:r>
          </a:p>
          <a:p>
            <a:pPr algn="ctr">
              <a:buNone/>
            </a:pPr>
            <a:r>
              <a:rPr lang="it-IT" b="1" dirty="0" smtClean="0">
                <a:solidFill>
                  <a:srgbClr val="002060"/>
                </a:solidFill>
              </a:rPr>
              <a:t>L’Angelo evidenzia subito che le sue preghiere sono state gradite a Dio</a:t>
            </a:r>
          </a:p>
          <a:p>
            <a:pPr algn="ctr">
              <a:buNone/>
            </a:pPr>
            <a:r>
              <a:rPr lang="it-IT" b="1" dirty="0" smtClean="0">
                <a:solidFill>
                  <a:srgbClr val="0070C0"/>
                </a:solidFill>
              </a:rPr>
              <a:t>(l’espressione è come quella dell’AT come per dire che i sacrifici erano graditi, il profumo </a:t>
            </a:r>
            <a:r>
              <a:rPr lang="it-IT" b="1" dirty="0" smtClean="0">
                <a:solidFill>
                  <a:srgbClr val="0070C0"/>
                </a:solidFill>
              </a:rPr>
              <a:t>saliva incessantemente …)</a:t>
            </a:r>
            <a:endParaRPr lang="it-IT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14412" y="116632"/>
            <a:ext cx="8229600" cy="1143000"/>
          </a:xfrm>
        </p:spPr>
        <p:txBody>
          <a:bodyPr/>
          <a:lstStyle/>
          <a:p>
            <a:r>
              <a:rPr lang="it-IT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Pietro …</a:t>
            </a:r>
            <a:endParaRPr lang="it-IT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458940"/>
              </p:ext>
            </p:extLst>
          </p:nvPr>
        </p:nvGraphicFramePr>
        <p:xfrm>
          <a:off x="611560" y="2420888"/>
          <a:ext cx="8158163" cy="2871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8163">
                  <a:extLst>
                    <a:ext uri="{9D8B030D-6E8A-4147-A177-3AD203B41FA5}">
                      <a16:colId xmlns:a16="http://schemas.microsoft.com/office/drawing/2014/main" val="2995509957"/>
                    </a:ext>
                  </a:extLst>
                </a:gridCol>
              </a:tblGrid>
              <a:tr h="83374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it-IT" sz="2400" b="1" dirty="0" smtClean="0"/>
                        <a:t>… salì verso mezzogiorno sul terrazzo a pregare</a:t>
                      </a:r>
                    </a:p>
                    <a:p>
                      <a:pPr algn="ctr">
                        <a:buNone/>
                      </a:pPr>
                      <a:r>
                        <a:rPr lang="it-IT" sz="2400" b="1" dirty="0" smtClean="0"/>
                        <a:t>(… la sala superiore …)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759698"/>
                  </a:ext>
                </a:extLst>
              </a:tr>
              <a:tr h="8337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dirty="0" smtClean="0"/>
                        <a:t>Mezzogiorno … l’ora della ‘rivelazione’ (… Paolo)</a:t>
                      </a:r>
                    </a:p>
                    <a:p>
                      <a:pPr algn="ctr"/>
                      <a:endParaRPr lang="it-IT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6800312"/>
                  </a:ext>
                </a:extLst>
              </a:tr>
              <a:tr h="12042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dirty="0" smtClean="0">
                          <a:solidFill>
                            <a:srgbClr val="002060"/>
                          </a:solidFill>
                        </a:rPr>
                        <a:t>Gli animali che vede sono gli stessi dell’arca di Noè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dirty="0" smtClean="0">
                          <a:solidFill>
                            <a:srgbClr val="002060"/>
                          </a:solidFill>
                        </a:rPr>
                        <a:t>(cioè tutte le categorie, meno che i pesci)</a:t>
                      </a:r>
                    </a:p>
                    <a:p>
                      <a:pPr algn="ctr"/>
                      <a:endParaRPr lang="it-IT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286009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Levitico </a:t>
            </a:r>
            <a:r>
              <a:rPr lang="it-IT" b="1" dirty="0" smtClean="0"/>
              <a:t>11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b="1" dirty="0" smtClean="0">
                <a:solidFill>
                  <a:srgbClr val="C00000"/>
                </a:solidFill>
              </a:rPr>
              <a:t>Animali terrestri</a:t>
            </a:r>
          </a:p>
          <a:p>
            <a:r>
              <a:rPr lang="it-IT" b="1" dirty="0" smtClean="0">
                <a:solidFill>
                  <a:srgbClr val="C00000"/>
                </a:solidFill>
              </a:rPr>
              <a:t>Animali acquatici</a:t>
            </a:r>
          </a:p>
          <a:p>
            <a:r>
              <a:rPr lang="it-IT" b="1" dirty="0" smtClean="0">
                <a:solidFill>
                  <a:srgbClr val="C00000"/>
                </a:solidFill>
              </a:rPr>
              <a:t>Uccelli</a:t>
            </a:r>
          </a:p>
          <a:p>
            <a:r>
              <a:rPr lang="it-IT" b="1" dirty="0" smtClean="0">
                <a:solidFill>
                  <a:srgbClr val="C00000"/>
                </a:solidFill>
              </a:rPr>
              <a:t>Insetti alati </a:t>
            </a:r>
          </a:p>
          <a:p>
            <a:pPr>
              <a:buNone/>
            </a:pPr>
            <a:endParaRPr lang="it-IT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it-IT" b="1" dirty="0" smtClean="0">
                <a:solidFill>
                  <a:srgbClr val="0070C0"/>
                </a:solidFill>
              </a:rPr>
              <a:t>In genere gli animali sacri per le altre popolazioni erano impuri per gli israeliti, come anche quelli sgradevoli al palato dell’uomo </a:t>
            </a:r>
            <a:endParaRPr lang="it-IT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C00000"/>
                </a:solidFill>
              </a:rPr>
              <a:t>Il puro e l’impuro </a:t>
            </a:r>
            <a:endParaRPr lang="it-IT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dirty="0" smtClean="0"/>
          </a:p>
          <a:p>
            <a:pPr algn="ctr">
              <a:buNone/>
            </a:pPr>
            <a:r>
              <a:rPr lang="it-IT" b="1" dirty="0" smtClean="0"/>
              <a:t>… era un grande ostacolo per la conversione dei non israeliti </a:t>
            </a:r>
          </a:p>
          <a:p>
            <a:pPr algn="ctr">
              <a:buNone/>
            </a:pPr>
            <a:endParaRPr lang="it-IT" b="1" dirty="0" smtClean="0"/>
          </a:p>
          <a:p>
            <a:pPr algn="ctr">
              <a:buNone/>
            </a:pPr>
            <a:r>
              <a:rPr lang="it-IT" sz="4000" b="1" dirty="0" smtClean="0">
                <a:solidFill>
                  <a:schemeClr val="accent3">
                    <a:lumMod val="50000"/>
                  </a:schemeClr>
                </a:solidFill>
                <a:latin typeface="Algerian" panose="04020705040A02060702" pitchFamily="82" charset="0"/>
              </a:rPr>
              <a:t>Invece </a:t>
            </a:r>
            <a:r>
              <a:rPr lang="it-IT" sz="4000" b="1" dirty="0" smtClean="0">
                <a:solidFill>
                  <a:schemeClr val="accent3">
                    <a:lumMod val="50000"/>
                  </a:schemeClr>
                </a:solidFill>
                <a:latin typeface="Algerian" panose="04020705040A02060702" pitchFamily="82" charset="0"/>
              </a:rPr>
              <a:t>con questo episodio viene eliminato!</a:t>
            </a:r>
            <a:endParaRPr lang="it-IT" sz="4000" b="1" dirty="0">
              <a:solidFill>
                <a:schemeClr val="accent3">
                  <a:lumMod val="50000"/>
                </a:schemeClr>
              </a:solidFill>
              <a:latin typeface="Algerian" panose="04020705040A02060702" pitchFamily="82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  <a:t>Pietro in tutto ciò …</a:t>
            </a:r>
            <a:endParaRPr lang="it-IT" dirty="0">
              <a:solidFill>
                <a:schemeClr val="accent3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 algn="ctr">
              <a:buNone/>
            </a:pPr>
            <a:r>
              <a:rPr lang="it-IT" b="1" dirty="0" smtClean="0">
                <a:solidFill>
                  <a:srgbClr val="C00000"/>
                </a:solidFill>
              </a:rPr>
              <a:t>… è guidato sempre dallo Spirito Santo</a:t>
            </a:r>
            <a:endParaRPr lang="it-IT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C00000"/>
                </a:solidFill>
              </a:rPr>
              <a:t>Pietro è accompagnato …</a:t>
            </a:r>
            <a:endParaRPr lang="it-IT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 algn="ctr">
              <a:buNone/>
            </a:pPr>
            <a:r>
              <a:rPr lang="it-IT" dirty="0" smtClean="0"/>
              <a:t>… 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credenti provenienti dal giudaismo!</a:t>
            </a:r>
          </a:p>
          <a:p>
            <a:pPr algn="ctr">
              <a:buNone/>
            </a:pP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Quindi …</a:t>
            </a:r>
          </a:p>
          <a:p>
            <a:pPr algn="ctr">
              <a:buNone/>
            </a:pPr>
            <a:r>
              <a:rPr lang="it-IT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Pietro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è in compagnia di cristiani provenienti 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come lui dal 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giudaismo, </a:t>
            </a:r>
            <a:endParaRPr lang="it-IT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Cornelio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è in compagnia di parenti e amici che sono come lui pagani 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Pietro subito fa presente …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b="1" dirty="0" smtClean="0">
                <a:solidFill>
                  <a:srgbClr val="0070C0"/>
                </a:solidFill>
              </a:rPr>
              <a:t>… che un giudeo non può avere a che fare con un non giudeo … invece è entrato in casa!!! </a:t>
            </a:r>
            <a:endParaRPr lang="it-IT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it-IT" b="1" dirty="0" smtClean="0">
                <a:solidFill>
                  <a:srgbClr val="0070C0"/>
                </a:solidFill>
              </a:rPr>
              <a:t>Quindi </a:t>
            </a:r>
            <a:r>
              <a:rPr lang="it-IT" b="1" dirty="0" smtClean="0">
                <a:solidFill>
                  <a:srgbClr val="0070C0"/>
                </a:solidFill>
              </a:rPr>
              <a:t>si ‘scusa’ subito dicendo che Dio non fa distinzioni di persone!</a:t>
            </a:r>
          </a:p>
          <a:p>
            <a:pPr algn="ctr">
              <a:buNone/>
            </a:pPr>
            <a:endParaRPr lang="it-IT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it-IT" b="1" dirty="0" smtClean="0">
                <a:solidFill>
                  <a:srgbClr val="0070C0"/>
                </a:solidFill>
              </a:rPr>
              <a:t>Poi </a:t>
            </a:r>
            <a:r>
              <a:rPr lang="it-IT" b="1" dirty="0" smtClean="0">
                <a:solidFill>
                  <a:srgbClr val="0070C0"/>
                </a:solidFill>
              </a:rPr>
              <a:t>ha luogo un confronto sereno tra Cornelio e Pietro e Cornelio attende da Pietro quanto ha da </a:t>
            </a:r>
            <a:r>
              <a:rPr lang="it-IT" b="1" dirty="0" smtClean="0">
                <a:solidFill>
                  <a:srgbClr val="0070C0"/>
                </a:solidFill>
              </a:rPr>
              <a:t>dirgli ... </a:t>
            </a:r>
            <a:endParaRPr lang="it-IT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70C0"/>
                </a:solidFill>
                <a:latin typeface="Algerian" panose="04020705040A02060702" pitchFamily="82" charset="0"/>
              </a:rPr>
              <a:t>Pietro annuncia Cristo</a:t>
            </a:r>
            <a:endParaRPr lang="it-IT" b="1" dirty="0">
              <a:solidFill>
                <a:srgbClr val="0070C0"/>
              </a:solidFill>
              <a:latin typeface="Algerian" panose="04020705040A02060702" pitchFamily="82" charset="0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1738829"/>
              </p:ext>
            </p:extLst>
          </p:nvPr>
        </p:nvGraphicFramePr>
        <p:xfrm>
          <a:off x="457200" y="1600200"/>
          <a:ext cx="82296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600" b="1" dirty="0" smtClean="0"/>
                        <a:t>Preparazione del Battista </a:t>
                      </a:r>
                      <a:endParaRPr lang="it-IT" sz="3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600" b="1" dirty="0" smtClean="0">
                          <a:solidFill>
                            <a:srgbClr val="0070C0"/>
                          </a:solidFill>
                        </a:rPr>
                        <a:t>Gesù</a:t>
                      </a:r>
                      <a:r>
                        <a:rPr lang="it-IT" sz="3600" b="1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it-IT" sz="3600" b="1" baseline="0" dirty="0" smtClean="0">
                          <a:solidFill>
                            <a:srgbClr val="0070C0"/>
                          </a:solidFill>
                        </a:rPr>
                        <a:t>, unto di Spirito Santo, guaritore</a:t>
                      </a:r>
                      <a:endParaRPr lang="it-IT" sz="36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600" b="1" dirty="0" smtClean="0"/>
                        <a:t>Morte </a:t>
                      </a:r>
                      <a:endParaRPr lang="it-IT" sz="3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600" b="1" dirty="0" smtClean="0">
                          <a:solidFill>
                            <a:srgbClr val="FFC000"/>
                          </a:solidFill>
                        </a:rPr>
                        <a:t>Risurrezione</a:t>
                      </a:r>
                      <a:endParaRPr lang="it-IT" sz="3600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Apparizioni</a:t>
                      </a:r>
                      <a:r>
                        <a:rPr lang="it-IT" sz="36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</a:t>
                      </a:r>
                      <a:endParaRPr lang="it-IT" sz="3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600" b="1" dirty="0" smtClean="0">
                          <a:solidFill>
                            <a:srgbClr val="C00000"/>
                          </a:solidFill>
                        </a:rPr>
                        <a:t>Invito all’evangelizzazione  e alla testimonianza </a:t>
                      </a:r>
                      <a:endParaRPr lang="it-IT" sz="3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tx2">
                    <a:lumMod val="75000"/>
                  </a:schemeClr>
                </a:solidFill>
              </a:rPr>
              <a:t>Lo Spirito Santo sui pagani </a:t>
            </a:r>
            <a:endParaRPr lang="it-IT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La discesa dello Spirito Santo ha una conseguenza tangibile</a:t>
            </a:r>
            <a:r>
              <a:rPr lang="it-IT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:</a:t>
            </a:r>
          </a:p>
          <a:p>
            <a:pPr algn="ctr">
              <a:buNone/>
            </a:pPr>
            <a:r>
              <a:rPr lang="it-IT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it-IT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“</a:t>
            </a:r>
            <a:r>
              <a:rPr lang="it-IT" b="1" i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li udivamo parlare in lingue e magnificare Dio</a:t>
            </a:r>
            <a:r>
              <a:rPr lang="it-IT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”.</a:t>
            </a:r>
          </a:p>
          <a:p>
            <a:pPr algn="ctr">
              <a:buNone/>
            </a:pPr>
            <a:r>
              <a:rPr lang="it-IT" b="1" i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“… hanno ricevuto lo Spirito al pari di noi </a:t>
            </a:r>
            <a:r>
              <a:rPr lang="it-IT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…”</a:t>
            </a:r>
          </a:p>
          <a:p>
            <a:pPr algn="ctr">
              <a:buNone/>
            </a:pPr>
            <a:r>
              <a:rPr lang="it-IT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“… </a:t>
            </a:r>
            <a:r>
              <a:rPr lang="it-IT" b="1" i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si può rifiutare l’acqua del battesimo</a:t>
            </a:r>
            <a:r>
              <a:rPr lang="it-IT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”????</a:t>
            </a:r>
            <a:endParaRPr lang="it-IT" b="1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Cap. 5 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150000"/>
              </a:lnSpc>
              <a:buNone/>
            </a:pPr>
            <a:r>
              <a:rPr lang="it-IT" b="1" dirty="0" smtClean="0">
                <a:solidFill>
                  <a:srgbClr val="002060"/>
                </a:solidFill>
              </a:rPr>
              <a:t>Esempio negativo di </a:t>
            </a:r>
            <a:r>
              <a:rPr lang="it-IT" b="1" dirty="0" err="1" smtClean="0">
                <a:solidFill>
                  <a:srgbClr val="002060"/>
                </a:solidFill>
              </a:rPr>
              <a:t>Anania</a:t>
            </a:r>
            <a:r>
              <a:rPr lang="it-IT" b="1" dirty="0" smtClean="0">
                <a:solidFill>
                  <a:srgbClr val="002060"/>
                </a:solidFill>
              </a:rPr>
              <a:t> e </a:t>
            </a:r>
            <a:r>
              <a:rPr lang="it-IT" b="1" dirty="0" err="1" smtClean="0">
                <a:solidFill>
                  <a:srgbClr val="002060"/>
                </a:solidFill>
              </a:rPr>
              <a:t>Saffira</a:t>
            </a:r>
            <a:endParaRPr lang="it-IT" b="1" dirty="0" smtClean="0">
              <a:solidFill>
                <a:srgbClr val="002060"/>
              </a:solidFill>
            </a:endParaRPr>
          </a:p>
          <a:p>
            <a:pPr algn="ctr">
              <a:lnSpc>
                <a:spcPct val="150000"/>
              </a:lnSpc>
              <a:buNone/>
            </a:pPr>
            <a:r>
              <a:rPr lang="it-IT" b="1" dirty="0" smtClean="0">
                <a:solidFill>
                  <a:srgbClr val="002060"/>
                </a:solidFill>
              </a:rPr>
              <a:t>Di nuovo arresto</a:t>
            </a:r>
          </a:p>
          <a:p>
            <a:pPr algn="ctr">
              <a:lnSpc>
                <a:spcPct val="150000"/>
              </a:lnSpc>
              <a:buNone/>
            </a:pPr>
            <a:r>
              <a:rPr lang="it-IT" b="1" dirty="0" smtClean="0">
                <a:solidFill>
                  <a:srgbClr val="002060"/>
                </a:solidFill>
              </a:rPr>
              <a:t>Liberazione miracolosa </a:t>
            </a:r>
          </a:p>
          <a:p>
            <a:pPr algn="ctr">
              <a:lnSpc>
                <a:spcPct val="150000"/>
              </a:lnSpc>
              <a:buNone/>
            </a:pPr>
            <a:r>
              <a:rPr lang="it-IT" b="1" dirty="0" smtClean="0">
                <a:solidFill>
                  <a:srgbClr val="002060"/>
                </a:solidFill>
              </a:rPr>
              <a:t>Di nuovo davanti al sinedrio </a:t>
            </a:r>
          </a:p>
          <a:p>
            <a:pPr algn="ctr">
              <a:lnSpc>
                <a:spcPct val="150000"/>
              </a:lnSpc>
              <a:buNone/>
            </a:pPr>
            <a:r>
              <a:rPr lang="it-IT" b="1" dirty="0" smtClean="0">
                <a:solidFill>
                  <a:srgbClr val="002060"/>
                </a:solidFill>
              </a:rPr>
              <a:t>Sapienza di </a:t>
            </a:r>
            <a:r>
              <a:rPr lang="it-IT" b="1" dirty="0" err="1" smtClean="0">
                <a:solidFill>
                  <a:srgbClr val="C00000"/>
                </a:solidFill>
              </a:rPr>
              <a:t>Gamaliele</a:t>
            </a:r>
            <a:r>
              <a:rPr lang="it-IT" b="1" dirty="0" smtClean="0">
                <a:solidFill>
                  <a:srgbClr val="C00000"/>
                </a:solidFill>
              </a:rPr>
              <a:t> </a:t>
            </a:r>
            <a:endParaRPr lang="it-IT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Cap. 11 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7451916"/>
              </p:ext>
            </p:extLst>
          </p:nvPr>
        </p:nvGraphicFramePr>
        <p:xfrm>
          <a:off x="457200" y="1600200"/>
          <a:ext cx="8229600" cy="515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1326834226"/>
                    </a:ext>
                  </a:extLst>
                </a:gridCol>
              </a:tblGrid>
              <a:tr h="3845024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it-IT" sz="4000" b="1" dirty="0" smtClean="0"/>
                        <a:t>Pietro deve motivare la decisione di aver concesso il Battesimo ai pagani!</a:t>
                      </a:r>
                    </a:p>
                    <a:p>
                      <a:pPr algn="ctr">
                        <a:buNone/>
                      </a:pPr>
                      <a:endParaRPr lang="it-IT" sz="3600" b="1" dirty="0" smtClean="0"/>
                    </a:p>
                    <a:p>
                      <a:pPr algn="ctr">
                        <a:buNone/>
                      </a:pPr>
                      <a:r>
                        <a:rPr lang="it-IT" sz="3600" b="1" dirty="0" smtClean="0">
                          <a:solidFill>
                            <a:srgbClr val="002060"/>
                          </a:solidFill>
                        </a:rPr>
                        <a:t>(Fondazione della chiesa ad Antiochia dove annunciano il Vangelo a dei Greci e un gran numero si converte … per la prima volta lì furono chiamati ‘cristiani’). </a:t>
                      </a:r>
                    </a:p>
                    <a:p>
                      <a:pPr algn="ctr">
                        <a:buNone/>
                      </a:pPr>
                      <a:endParaRPr lang="it-IT" sz="3600" b="1" dirty="0" smtClean="0"/>
                    </a:p>
                    <a:p>
                      <a:endParaRPr lang="it-IT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241966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>
                <a:solidFill>
                  <a:srgbClr val="C00000"/>
                </a:solidFill>
                <a:latin typeface="Arial Black" panose="020B0A04020102020204" pitchFamily="34" charset="0"/>
              </a:rPr>
              <a:t>Saulo</a:t>
            </a:r>
            <a:r>
              <a:rPr lang="it-IT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 e </a:t>
            </a:r>
            <a:r>
              <a:rPr lang="it-IT" dirty="0" err="1" smtClean="0">
                <a:solidFill>
                  <a:srgbClr val="C00000"/>
                </a:solidFill>
                <a:latin typeface="Arial Black" panose="020B0A04020102020204" pitchFamily="34" charset="0"/>
              </a:rPr>
              <a:t>Barnaba</a:t>
            </a:r>
            <a:endParaRPr lang="it-IT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200000"/>
              </a:lnSpc>
              <a:buNone/>
            </a:pPr>
            <a:r>
              <a:rPr lang="it-IT" b="1" dirty="0" smtClean="0">
                <a:latin typeface="Arial Black" panose="020B0A04020102020204" pitchFamily="34" charset="0"/>
              </a:rPr>
              <a:t>Tarso </a:t>
            </a:r>
          </a:p>
          <a:p>
            <a:pPr algn="ctr">
              <a:lnSpc>
                <a:spcPct val="200000"/>
              </a:lnSpc>
              <a:buNone/>
            </a:pPr>
            <a:r>
              <a:rPr lang="it-IT" b="1" dirty="0" err="1" smtClean="0">
                <a:latin typeface="Arial Black" panose="020B0A04020102020204" pitchFamily="34" charset="0"/>
              </a:rPr>
              <a:t>Antiochia</a:t>
            </a:r>
            <a:r>
              <a:rPr lang="it-IT" b="1" dirty="0" smtClean="0">
                <a:latin typeface="Arial Black" panose="020B0A04020102020204" pitchFamily="34" charset="0"/>
              </a:rPr>
              <a:t> </a:t>
            </a:r>
          </a:p>
          <a:p>
            <a:pPr algn="ctr">
              <a:lnSpc>
                <a:spcPct val="200000"/>
              </a:lnSpc>
              <a:buNone/>
            </a:pPr>
            <a:r>
              <a:rPr lang="it-IT" b="1" dirty="0" smtClean="0">
                <a:latin typeface="Arial Black" panose="020B0A04020102020204" pitchFamily="34" charset="0"/>
              </a:rPr>
              <a:t>Gerusalemme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C00000"/>
                </a:solidFill>
              </a:rPr>
              <a:t>Di nuovo Pietro 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dirty="0" smtClean="0"/>
          </a:p>
          <a:p>
            <a:pPr algn="ctr">
              <a:lnSpc>
                <a:spcPct val="200000"/>
              </a:lnSpc>
              <a:buNone/>
            </a:pPr>
            <a:r>
              <a:rPr lang="it-IT" b="1" u="sng" dirty="0" smtClean="0">
                <a:solidFill>
                  <a:srgbClr val="002060"/>
                </a:solidFill>
              </a:rPr>
              <a:t>Cap</a:t>
            </a:r>
            <a:r>
              <a:rPr lang="it-IT" b="1" u="sng" dirty="0" smtClean="0">
                <a:solidFill>
                  <a:srgbClr val="002060"/>
                </a:solidFill>
              </a:rPr>
              <a:t>. </a:t>
            </a:r>
            <a:r>
              <a:rPr lang="it-IT" b="1" u="sng" dirty="0" smtClean="0">
                <a:solidFill>
                  <a:srgbClr val="002060"/>
                </a:solidFill>
              </a:rPr>
              <a:t>12</a:t>
            </a:r>
            <a:r>
              <a:rPr lang="it-IT" b="1" dirty="0" smtClean="0"/>
              <a:t>: </a:t>
            </a:r>
          </a:p>
          <a:p>
            <a:pPr algn="ctr">
              <a:lnSpc>
                <a:spcPct val="200000"/>
              </a:lnSpc>
              <a:buNone/>
            </a:pPr>
            <a:r>
              <a:rPr lang="it-IT" b="1" dirty="0" smtClean="0"/>
              <a:t>arresto </a:t>
            </a:r>
            <a:r>
              <a:rPr lang="it-IT" b="1" dirty="0" smtClean="0"/>
              <a:t>e miracolosa liberazione </a:t>
            </a:r>
          </a:p>
          <a:p>
            <a:pPr algn="ctr">
              <a:lnSpc>
                <a:spcPct val="200000"/>
              </a:lnSpc>
              <a:buNone/>
            </a:pPr>
            <a:r>
              <a:rPr lang="it-IT" b="1" dirty="0" smtClean="0"/>
              <a:t>Morte di Erode Agrippa I </a:t>
            </a:r>
            <a:endParaRPr lang="it-IT" b="1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B050"/>
                </a:solidFill>
                <a:latin typeface="Algerian" panose="04020705040A02060702" pitchFamily="82" charset="0"/>
              </a:rPr>
              <a:t>Viaggi missionari di Paolo </a:t>
            </a:r>
            <a:endParaRPr lang="it-IT" b="1" dirty="0">
              <a:solidFill>
                <a:srgbClr val="00B05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sz="4400" b="1" dirty="0" smtClean="0"/>
              <a:t>… ‘in mezzo’ ai quali c’è il</a:t>
            </a:r>
          </a:p>
          <a:p>
            <a:pPr marL="0" indent="0" algn="ctr">
              <a:buNone/>
            </a:pPr>
            <a:r>
              <a:rPr lang="it-IT" sz="4400" b="1" dirty="0" smtClean="0">
                <a:solidFill>
                  <a:srgbClr val="C00000"/>
                </a:solidFill>
              </a:rPr>
              <a:t>‘concilio di Gerusalemme’</a:t>
            </a:r>
            <a:endParaRPr lang="it-IT" sz="4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4098" name="Picture 2" descr="https://upload.wikimedia.org/wikipedia/commons/thumb/b/b4/Paul_the_Apostle%2C_first_missionary_journey.svg/513px-Paul_the_Apostle%2C_first_missionary_journey.svg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76672"/>
            <a:ext cx="6624735" cy="5904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122" name="Picture 2" descr="https://upload.wikimedia.org/wikipedia/commons/thumb/4/4b/Paul_the_Apostle%2C_second_missionary_journey.svg/673px-Paul_the_Apostle%2C_second_missionary_journey.svg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537" y="980728"/>
            <a:ext cx="5812925" cy="5145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894428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146" name="Picture 2" descr="https://upload.wikimedia.org/wikipedia/commons/thumb/e/e5/Paul_the_Apostle%2C_third_missionary_journey.svg/679px-Paul_the_Apostle%2C_third_missionary_journey.svg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625" y="764704"/>
            <a:ext cx="5864749" cy="536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274863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7170" name="Picture 2" descr="https://upload.wikimedia.org/wikipedia/commons/thumb/a/ae/Paul_the_Apostle%2C_fourth_missionary_journey_%28Rome%29.svg/998px-Paul_the_Apostle%2C_fourth_missionary_journey_%28Rome%29.svg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052736"/>
            <a:ext cx="8229600" cy="4970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69188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it-IT" sz="7200" b="1" dirty="0" smtClean="0">
              <a:solidFill>
                <a:srgbClr val="00B050"/>
              </a:solidFill>
              <a:latin typeface="Algerian" panose="04020705040A02060702" pitchFamily="82" charset="0"/>
            </a:endParaRPr>
          </a:p>
          <a:p>
            <a:pPr marL="0" indent="0" algn="ctr">
              <a:buNone/>
            </a:pPr>
            <a:r>
              <a:rPr lang="it-IT" sz="7200" b="1" dirty="0" smtClean="0">
                <a:solidFill>
                  <a:srgbClr val="00B050"/>
                </a:solidFill>
                <a:latin typeface="Algerian" panose="04020705040A02060702" pitchFamily="82" charset="0"/>
              </a:rPr>
              <a:t>E tu?</a:t>
            </a:r>
            <a:endParaRPr lang="it-IT" sz="7200" b="1" dirty="0">
              <a:solidFill>
                <a:srgbClr val="00B050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86994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b="1" dirty="0" smtClean="0"/>
              <a:t>Quanto sei disposto a ‘viaggiare’ per annunciare la Parola di Dio?</a:t>
            </a:r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r>
              <a:rPr lang="it-IT" b="1" dirty="0" smtClean="0"/>
              <a:t>Quanto sei disposto a testimoniare in quegli ambienti dove culturalmente non ‘considerano’ il Cristianesimo?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545895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Cap. 6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it-IT" b="1" dirty="0" smtClean="0">
                <a:solidFill>
                  <a:srgbClr val="0070C0"/>
                </a:solidFill>
              </a:rPr>
              <a:t>Istituzione dei diaconi</a:t>
            </a:r>
          </a:p>
          <a:p>
            <a:pPr algn="ctr">
              <a:buNone/>
            </a:pPr>
            <a:r>
              <a:rPr lang="it-IT" b="1" dirty="0" smtClean="0">
                <a:solidFill>
                  <a:srgbClr val="0070C0"/>
                </a:solidFill>
              </a:rPr>
              <a:t>Arresto di Stefano</a:t>
            </a:r>
          </a:p>
          <a:p>
            <a:pPr>
              <a:buNone/>
            </a:pPr>
            <a:endParaRPr lang="it-IT" dirty="0"/>
          </a:p>
          <a:p>
            <a:pPr algn="ctr">
              <a:buNone/>
            </a:pPr>
            <a:r>
              <a:rPr lang="it-IT" b="1" i="1" dirty="0" smtClean="0">
                <a:latin typeface="Times New Roman" pitchFamily="18" charset="0"/>
                <a:cs typeface="Times New Roman" pitchFamily="18" charset="0"/>
              </a:rPr>
              <a:t>Cercate dunque, fratelli, tra di voi </a:t>
            </a:r>
            <a:r>
              <a:rPr lang="it-IT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sette uomini </a:t>
            </a:r>
            <a:r>
              <a:rPr lang="it-IT" b="1" i="1" dirty="0" smtClean="0">
                <a:latin typeface="Times New Roman" pitchFamily="18" charset="0"/>
                <a:cs typeface="Times New Roman" pitchFamily="18" charset="0"/>
              </a:rPr>
              <a:t>di buona reputazione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(v.3)</a:t>
            </a:r>
          </a:p>
          <a:p>
            <a:pPr algn="ctr"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12 tribù – 12 apostoli </a:t>
            </a:r>
          </a:p>
          <a:p>
            <a:pPr algn="ctr">
              <a:buNone/>
            </a:pPr>
            <a:r>
              <a:rPr lang="it-IT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 le popolazioni pagane presenti in </a:t>
            </a:r>
            <a:r>
              <a:rPr lang="it-IT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Canaan</a:t>
            </a:r>
            <a:r>
              <a:rPr lang="it-IT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it-IT" b="1" i="1" dirty="0" smtClean="0">
                <a:latin typeface="Times New Roman" pitchFamily="18" charset="0"/>
                <a:cs typeface="Times New Roman" pitchFamily="18" charset="0"/>
              </a:rPr>
              <a:t>… distrusse sette popoli nel paese di </a:t>
            </a:r>
            <a:r>
              <a:rPr lang="it-IT" b="1" i="1" dirty="0" err="1" smtClean="0">
                <a:latin typeface="Times New Roman" pitchFamily="18" charset="0"/>
                <a:cs typeface="Times New Roman" pitchFamily="18" charset="0"/>
              </a:rPr>
              <a:t>Canaan</a:t>
            </a:r>
            <a:endParaRPr lang="it-IT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(13,19)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b="1" dirty="0" smtClean="0"/>
              <a:t>Chi sono i ‘pagani’ di oggi?</a:t>
            </a:r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r>
              <a:rPr lang="it-IT" b="1" dirty="0" smtClean="0"/>
              <a:t>Quali pregiudizi i ‘cristiani praticanti’ dovrebbero abbattere per conquistare altri alla fede?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28961786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b="1" dirty="0" smtClean="0"/>
              <a:t>Ci credi che gli ‘altri’ ti osservano e gradiscono la tua testimonianza di fede?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93451414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sz="4000" b="1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Buona missione!!!</a:t>
            </a:r>
            <a:endParaRPr lang="it-IT" sz="4000" b="1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88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Cap. 7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150000"/>
              </a:lnSpc>
              <a:buNone/>
            </a:pPr>
            <a:endParaRPr lang="it-IT" b="1" dirty="0" smtClean="0">
              <a:solidFill>
                <a:srgbClr val="0070C0"/>
              </a:solidFill>
            </a:endParaRPr>
          </a:p>
          <a:p>
            <a:pPr algn="ctr">
              <a:lnSpc>
                <a:spcPct val="150000"/>
              </a:lnSpc>
              <a:buNone/>
            </a:pPr>
            <a:r>
              <a:rPr lang="it-IT" b="1" dirty="0" smtClean="0">
                <a:solidFill>
                  <a:srgbClr val="0070C0"/>
                </a:solidFill>
              </a:rPr>
              <a:t>Discorso </a:t>
            </a:r>
            <a:r>
              <a:rPr lang="it-IT" b="1" dirty="0" smtClean="0">
                <a:solidFill>
                  <a:srgbClr val="0070C0"/>
                </a:solidFill>
              </a:rPr>
              <a:t>di Stefano </a:t>
            </a:r>
          </a:p>
          <a:p>
            <a:pPr algn="ctr">
              <a:lnSpc>
                <a:spcPct val="150000"/>
              </a:lnSpc>
              <a:buNone/>
            </a:pPr>
            <a:r>
              <a:rPr lang="it-IT" b="1" dirty="0" smtClean="0">
                <a:solidFill>
                  <a:srgbClr val="0070C0"/>
                </a:solidFill>
              </a:rPr>
              <a:t>Lapidazione e uccisione di Stefano</a:t>
            </a:r>
          </a:p>
          <a:p>
            <a:pPr algn="ctr">
              <a:lnSpc>
                <a:spcPct val="150000"/>
              </a:lnSpc>
              <a:buNone/>
            </a:pPr>
            <a:r>
              <a:rPr lang="it-IT" b="1" dirty="0" err="1" smtClean="0">
                <a:solidFill>
                  <a:srgbClr val="C00000"/>
                </a:solidFill>
              </a:rPr>
              <a:t>Saulo</a:t>
            </a:r>
            <a:r>
              <a:rPr lang="it-IT" b="1" dirty="0" smtClean="0">
                <a:solidFill>
                  <a:srgbClr val="C00000"/>
                </a:solidFill>
              </a:rPr>
              <a:t> collaboratore con i persecutori</a:t>
            </a:r>
            <a:endParaRPr lang="it-IT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Cap. 8 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0838733"/>
              </p:ext>
            </p:extLst>
          </p:nvPr>
        </p:nvGraphicFramePr>
        <p:xfrm>
          <a:off x="457200" y="1600200"/>
          <a:ext cx="8229600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latin typeface="Arial Black" panose="020B0A04020102020204" pitchFamily="34" charset="0"/>
                        </a:rPr>
                        <a:t>8,1</a:t>
                      </a:r>
                      <a:r>
                        <a:rPr lang="it-IT" sz="3200" dirty="0" smtClean="0"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it-IT" sz="3200" dirty="0" smtClean="0">
                          <a:latin typeface="Arial Black" panose="020B0A04020102020204" pitchFamily="34" charset="0"/>
                        </a:rPr>
                        <a:t>Scoppia </a:t>
                      </a:r>
                      <a:r>
                        <a:rPr lang="it-IT" sz="3200" dirty="0" smtClean="0">
                          <a:latin typeface="Arial Black" panose="020B0A04020102020204" pitchFamily="34" charset="0"/>
                        </a:rPr>
                        <a:t>una violenta persecuzione contro la Chiesa di Gerusalemme </a:t>
                      </a:r>
                      <a:endParaRPr lang="it-IT" sz="32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200" dirty="0" smtClean="0">
                          <a:latin typeface="Arial Black" panose="020B0A04020102020204" pitchFamily="34" charset="0"/>
                        </a:rPr>
                        <a:t>“</a:t>
                      </a:r>
                      <a:r>
                        <a:rPr lang="it-IT" sz="3200" i="1" dirty="0" smtClean="0">
                          <a:latin typeface="Arial Black" panose="020B0A04020102020204" pitchFamily="34" charset="0"/>
                        </a:rPr>
                        <a:t>e tutti, ad eccezione degli apostoli, furono dispersi nelle regioni della Giudea e della </a:t>
                      </a:r>
                      <a:r>
                        <a:rPr lang="it-IT" sz="3200" i="1" dirty="0" err="1" smtClean="0">
                          <a:latin typeface="Arial Black" panose="020B0A04020102020204" pitchFamily="34" charset="0"/>
                        </a:rPr>
                        <a:t>Samaria</a:t>
                      </a:r>
                      <a:r>
                        <a:rPr lang="it-IT" sz="3200" dirty="0" smtClean="0">
                          <a:latin typeface="Arial Black" panose="020B0A04020102020204" pitchFamily="34" charset="0"/>
                        </a:rPr>
                        <a:t>” </a:t>
                      </a:r>
                      <a:endParaRPr lang="it-IT" sz="32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Filippo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sz="3600" b="1" dirty="0">
                <a:solidFill>
                  <a:srgbClr val="002060"/>
                </a:solidFill>
                <a:latin typeface="Arial Black" panose="020B0A04020102020204" pitchFamily="34" charset="0"/>
              </a:rPr>
              <a:t>Filippo ‘scende’ in </a:t>
            </a:r>
            <a:r>
              <a:rPr lang="it-IT" sz="3600" b="1" dirty="0" err="1">
                <a:solidFill>
                  <a:srgbClr val="002060"/>
                </a:solidFill>
                <a:latin typeface="Arial Black" panose="020B0A04020102020204" pitchFamily="34" charset="0"/>
              </a:rPr>
              <a:t>Samaria</a:t>
            </a:r>
            <a:r>
              <a:rPr lang="it-IT" sz="3600" b="1" dirty="0">
                <a:solidFill>
                  <a:srgbClr val="002060"/>
                </a:solidFill>
                <a:latin typeface="Arial Black" panose="020B0A04020102020204" pitchFamily="34" charset="0"/>
              </a:rPr>
              <a:t> e comincia a </a:t>
            </a:r>
            <a:r>
              <a:rPr lang="it-IT" sz="3600" b="1" dirty="0">
                <a:solidFill>
                  <a:srgbClr val="C00000"/>
                </a:solidFill>
                <a:latin typeface="Arial Black" panose="020B0A04020102020204" pitchFamily="34" charset="0"/>
              </a:rPr>
              <a:t>predicare Cristo</a:t>
            </a:r>
            <a:r>
              <a:rPr lang="it-IT" sz="3600" b="1" dirty="0">
                <a:solidFill>
                  <a:srgbClr val="002060"/>
                </a:solidFill>
                <a:latin typeface="Arial Black" panose="020B0A04020102020204" pitchFamily="34" charset="0"/>
              </a:rPr>
              <a:t>. La predicazione è accompagnata da miracoli ed esorcismi e la gente accorre a lui e </a:t>
            </a:r>
            <a:r>
              <a:rPr lang="it-IT" sz="3600" b="1" dirty="0">
                <a:solidFill>
                  <a:srgbClr val="C00000"/>
                </a:solidFill>
                <a:latin typeface="Arial Black" panose="020B0A04020102020204" pitchFamily="34" charset="0"/>
              </a:rPr>
              <a:t>vi è una grande gioia</a:t>
            </a:r>
            <a:r>
              <a:rPr lang="it-IT" sz="3600" b="1" dirty="0">
                <a:solidFill>
                  <a:srgbClr val="002060"/>
                </a:solidFill>
                <a:latin typeface="Arial Black" panose="020B0A04020102020204" pitchFamily="34" charset="0"/>
              </a:rPr>
              <a:t>. 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2577</Words>
  <Application>Microsoft Office PowerPoint</Application>
  <PresentationFormat>Presentazione su schermo (4:3)</PresentationFormat>
  <Paragraphs>275</Paragraphs>
  <Slides>62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62</vt:i4>
      </vt:variant>
    </vt:vector>
  </HeadingPairs>
  <TitlesOfParts>
    <vt:vector size="68" baseType="lpstr">
      <vt:lpstr>Algerian</vt:lpstr>
      <vt:lpstr>Arial</vt:lpstr>
      <vt:lpstr>Arial Black</vt:lpstr>
      <vt:lpstr>Calibri</vt:lpstr>
      <vt:lpstr>Times New Roman</vt:lpstr>
      <vt:lpstr>Tema di Office</vt:lpstr>
      <vt:lpstr>Pietro e i pagani</vt:lpstr>
      <vt:lpstr>Presentazione standard di PowerPoint</vt:lpstr>
      <vt:lpstr>Cap. 3 </vt:lpstr>
      <vt:lpstr>Cap. 4 </vt:lpstr>
      <vt:lpstr>Cap. 5 </vt:lpstr>
      <vt:lpstr>Cap. 6 </vt:lpstr>
      <vt:lpstr>Cap. 7 </vt:lpstr>
      <vt:lpstr>Cap. 8 </vt:lpstr>
      <vt:lpstr>Filippo …</vt:lpstr>
      <vt:lpstr>Presentazione standard di PowerPoint</vt:lpstr>
      <vt:lpstr>Presentazione standard di PowerPoint</vt:lpstr>
      <vt:lpstr>Samaritani …</vt:lpstr>
      <vt:lpstr>Presentazione standard di PowerPoint</vt:lpstr>
      <vt:lpstr>Eppure lì …</vt:lpstr>
      <vt:lpstr>Presentazione standard di PowerPoint</vt:lpstr>
      <vt:lpstr>Simone il mago</vt:lpstr>
      <vt:lpstr>Presentazione standard di PowerPoint</vt:lpstr>
      <vt:lpstr>Ma la fede …</vt:lpstr>
      <vt:lpstr>Ora è Simone a strabiliare …</vt:lpstr>
      <vt:lpstr>Simone vuole comprare  lo Spirito Santo</vt:lpstr>
      <vt:lpstr>Presentazione standard di PowerPoint</vt:lpstr>
      <vt:lpstr>Filippo e l’eunuco della regina di Etiopia</vt:lpstr>
      <vt:lpstr>La scena si svolge a “Gaza” …</vt:lpstr>
      <vt:lpstr>Vocazione di Saulo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Ancora Saulo / Paolo </vt:lpstr>
      <vt:lpstr>At 9,31 </vt:lpstr>
      <vt:lpstr>Presentazione standard di PowerPoint</vt:lpstr>
      <vt:lpstr>Miracoli di Pietro 9,32-43</vt:lpstr>
      <vt:lpstr>Guarigione di un paralitico  9,32-35</vt:lpstr>
      <vt:lpstr>Risurrezione di una donna </vt:lpstr>
      <vt:lpstr>Verso il primo pagano … battezzato</vt:lpstr>
      <vt:lpstr>Presentazione standard di PowerPoint</vt:lpstr>
      <vt:lpstr>Presentazione standard di PowerPoint</vt:lpstr>
      <vt:lpstr>Cornelio …</vt:lpstr>
      <vt:lpstr>Infatti …</vt:lpstr>
      <vt:lpstr>Pietro …</vt:lpstr>
      <vt:lpstr>Levitico 11</vt:lpstr>
      <vt:lpstr>Il puro e l’impuro </vt:lpstr>
      <vt:lpstr>Pietro in tutto ciò …</vt:lpstr>
      <vt:lpstr>Pietro è accompagnato …</vt:lpstr>
      <vt:lpstr>Pietro subito fa presente …</vt:lpstr>
      <vt:lpstr>Pietro annuncia Cristo</vt:lpstr>
      <vt:lpstr>Lo Spirito Santo sui pagani </vt:lpstr>
      <vt:lpstr>Cap. 11 </vt:lpstr>
      <vt:lpstr>Saulo e Barnaba</vt:lpstr>
      <vt:lpstr>Di nuovo Pietro </vt:lpstr>
      <vt:lpstr>Viaggi missionari di Paolo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Giusy</dc:creator>
  <cp:lastModifiedBy>Utente Windows</cp:lastModifiedBy>
  <cp:revision>25</cp:revision>
  <dcterms:created xsi:type="dcterms:W3CDTF">2018-10-21T18:48:13Z</dcterms:created>
  <dcterms:modified xsi:type="dcterms:W3CDTF">2018-10-22T13:49:01Z</dcterms:modified>
</cp:coreProperties>
</file>