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0" r:id="rId3"/>
    <p:sldId id="351" r:id="rId4"/>
    <p:sldId id="352" r:id="rId5"/>
    <p:sldId id="353" r:id="rId6"/>
    <p:sldId id="377" r:id="rId7"/>
    <p:sldId id="354" r:id="rId8"/>
    <p:sldId id="378" r:id="rId9"/>
    <p:sldId id="355" r:id="rId10"/>
    <p:sldId id="379" r:id="rId11"/>
    <p:sldId id="380" r:id="rId12"/>
    <p:sldId id="356" r:id="rId13"/>
    <p:sldId id="357" r:id="rId14"/>
    <p:sldId id="358" r:id="rId15"/>
    <p:sldId id="359" r:id="rId16"/>
    <p:sldId id="381" r:id="rId17"/>
    <p:sldId id="360" r:id="rId18"/>
    <p:sldId id="382" r:id="rId19"/>
    <p:sldId id="383" r:id="rId20"/>
    <p:sldId id="384" r:id="rId21"/>
    <p:sldId id="385" r:id="rId22"/>
    <p:sldId id="386" r:id="rId23"/>
    <p:sldId id="387" r:id="rId24"/>
    <p:sldId id="388" r:id="rId25"/>
    <p:sldId id="389" r:id="rId26"/>
    <p:sldId id="390" r:id="rId27"/>
    <p:sldId id="391" r:id="rId28"/>
    <p:sldId id="392" r:id="rId29"/>
    <p:sldId id="361" r:id="rId30"/>
    <p:sldId id="362" r:id="rId31"/>
    <p:sldId id="363" r:id="rId32"/>
    <p:sldId id="364" r:id="rId33"/>
    <p:sldId id="365" r:id="rId34"/>
    <p:sldId id="366" r:id="rId35"/>
    <p:sldId id="367" r:id="rId36"/>
    <p:sldId id="368" r:id="rId37"/>
    <p:sldId id="369" r:id="rId38"/>
    <p:sldId id="370" r:id="rId39"/>
    <p:sldId id="371" r:id="rId40"/>
    <p:sldId id="372" r:id="rId41"/>
    <p:sldId id="373" r:id="rId42"/>
    <p:sldId id="374" r:id="rId43"/>
    <p:sldId id="375" r:id="rId44"/>
    <p:sldId id="376" r:id="rId45"/>
    <p:sldId id="393" r:id="rId46"/>
    <p:sldId id="394" r:id="rId47"/>
    <p:sldId id="395" r:id="rId48"/>
    <p:sldId id="396" r:id="rId49"/>
    <p:sldId id="397" r:id="rId5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606" autoAdjust="0"/>
  </p:normalViewPr>
  <p:slideViewPr>
    <p:cSldViewPr snapToGrid="0">
      <p:cViewPr varScale="1">
        <p:scale>
          <a:sx n="45" d="100"/>
          <a:sy n="45" d="100"/>
        </p:scale>
        <p:origin x="-82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C96E621-7E46-455B-B747-E7D7809FA941}" type="datetimeFigureOut">
              <a:rPr lang="it-IT" smtClean="0"/>
              <a:pPr/>
              <a:t>15/10/2018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160336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96E621-7E46-455B-B747-E7D7809FA941}" type="datetimeFigureOut">
              <a:rPr lang="it-IT" smtClean="0"/>
              <a:pPr/>
              <a:t>15/10/2018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3118086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96E621-7E46-455B-B747-E7D7809FA941}" type="datetimeFigureOut">
              <a:rPr lang="it-IT" smtClean="0"/>
              <a:pPr/>
              <a:t>15/10/2018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2785299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96E621-7E46-455B-B747-E7D7809FA941}" type="datetimeFigureOut">
              <a:rPr lang="it-IT" smtClean="0"/>
              <a:pPr/>
              <a:t>15/10/2018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1903300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DC96E621-7E46-455B-B747-E7D7809FA941}" type="datetimeFigureOut">
              <a:rPr lang="it-IT" smtClean="0"/>
              <a:pPr/>
              <a:t>15/10/2018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1021400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C96E621-7E46-455B-B747-E7D7809FA941}" type="datetimeFigureOut">
              <a:rPr lang="it-IT" smtClean="0"/>
              <a:pPr/>
              <a:t>15/10/2018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129854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C96E621-7E46-455B-B747-E7D7809FA941}" type="datetimeFigureOut">
              <a:rPr lang="it-IT" smtClean="0"/>
              <a:pPr/>
              <a:t>15/10/2018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82303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C96E621-7E46-455B-B747-E7D7809FA941}" type="datetimeFigureOut">
              <a:rPr lang="it-IT" smtClean="0"/>
              <a:pPr/>
              <a:t>15/10/2018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2069536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C96E621-7E46-455B-B747-E7D7809FA941}" type="datetimeFigureOut">
              <a:rPr lang="it-IT" smtClean="0"/>
              <a:pPr/>
              <a:t>15/10/2018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3978352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DC96E621-7E46-455B-B747-E7D7809FA941}" type="datetimeFigureOut">
              <a:rPr lang="it-IT" smtClean="0"/>
              <a:pPr/>
              <a:t>15/10/2018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2109694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DC96E621-7E46-455B-B747-E7D7809FA941}" type="datetimeFigureOut">
              <a:rPr lang="it-IT" smtClean="0"/>
              <a:pPr/>
              <a:t>15/10/2018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2088441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6E621-7E46-455B-B747-E7D7809FA941}" type="datetimeFigureOut">
              <a:rPr lang="it-IT" smtClean="0"/>
              <a:pPr/>
              <a:t>15/10/2018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92B7D5-88E2-458B-AB2F-79B7942CD168}" type="slidenum">
              <a:rPr lang="it-IT" smtClean="0"/>
              <a:pPr/>
              <a:t>‹N›</a:t>
            </a:fld>
            <a:endParaRPr lang="it-IT"/>
          </a:p>
        </p:txBody>
      </p:sp>
    </p:spTree>
    <p:extLst>
      <p:ext uri="{BB962C8B-B14F-4D97-AF65-F5344CB8AC3E}">
        <p14:creationId xmlns:p14="http://schemas.microsoft.com/office/powerpoint/2010/main" xmlns="" val="3912081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t.wikipedia.org/wiki/Papiro_29"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00075" y="485775"/>
            <a:ext cx="10915650" cy="2371725"/>
          </a:xfrm>
        </p:spPr>
        <p:txBody>
          <a:bodyPr>
            <a:normAutofit/>
          </a:bodyPr>
          <a:lstStyle/>
          <a:p>
            <a:r>
              <a:rPr lang="it-IT" sz="8000" b="1" dirty="0" smtClean="0">
                <a:solidFill>
                  <a:srgbClr val="FF0000"/>
                </a:solidFill>
                <a:latin typeface="Algerian" panose="04020705040A02060702" pitchFamily="82" charset="0"/>
              </a:rPr>
              <a:t>Atti degli Apostoli</a:t>
            </a:r>
            <a:r>
              <a:rPr lang="it-IT" dirty="0"/>
              <a:t/>
            </a:r>
            <a:br>
              <a:rPr lang="it-IT" dirty="0"/>
            </a:br>
            <a:r>
              <a:rPr lang="it-IT" b="1" i="1" dirty="0" smtClean="0">
                <a:solidFill>
                  <a:srgbClr val="00B050"/>
                </a:solidFill>
                <a:latin typeface="Times New Roman" panose="02020603050405020304" pitchFamily="18" charset="0"/>
                <a:cs typeface="Times New Roman" panose="02020603050405020304" pitchFamily="18" charset="0"/>
              </a:rPr>
              <a:t>Il Vangelo annunciato ai pagani</a:t>
            </a:r>
            <a:endParaRPr lang="it-IT" b="1" i="1" dirty="0">
              <a:solidFill>
                <a:srgbClr val="00B050"/>
              </a:solidFill>
              <a:latin typeface="Times New Roman" panose="02020603050405020304" pitchFamily="18" charset="0"/>
              <a:cs typeface="Times New Roman" panose="02020603050405020304" pitchFamily="18" charset="0"/>
            </a:endParaRPr>
          </a:p>
        </p:txBody>
      </p:sp>
      <p:sp>
        <p:nvSpPr>
          <p:cNvPr id="3" name="Sottotitolo 2"/>
          <p:cNvSpPr>
            <a:spLocks noGrp="1"/>
          </p:cNvSpPr>
          <p:nvPr>
            <p:ph type="subTitle" idx="1"/>
          </p:nvPr>
        </p:nvSpPr>
        <p:spPr>
          <a:xfrm>
            <a:off x="1524000" y="2743200"/>
            <a:ext cx="9144000" cy="3771899"/>
          </a:xfrm>
        </p:spPr>
        <p:txBody>
          <a:bodyPr>
            <a:normAutofit/>
          </a:bodyPr>
          <a:lstStyle/>
          <a:p>
            <a:endParaRPr lang="it-IT" sz="4400" b="1" dirty="0" smtClean="0">
              <a:solidFill>
                <a:srgbClr val="FF0000"/>
              </a:solidFill>
              <a:latin typeface="Algerian" panose="04020705040A02060702" pitchFamily="82" charset="0"/>
            </a:endParaRPr>
          </a:p>
          <a:p>
            <a:endParaRPr lang="it-IT" sz="4400" b="1" dirty="0">
              <a:solidFill>
                <a:srgbClr val="FF0000"/>
              </a:solidFill>
              <a:latin typeface="Algerian" panose="04020705040A02060702" pitchFamily="82" charset="0"/>
            </a:endParaRPr>
          </a:p>
        </p:txBody>
      </p:sp>
      <p:pic>
        <p:nvPicPr>
          <p:cNvPr id="5" name="Immagine 4"/>
          <p:cNvPicPr>
            <a:picLocks noChangeAspect="1"/>
          </p:cNvPicPr>
          <p:nvPr/>
        </p:nvPicPr>
        <p:blipFill>
          <a:blip r:embed="rId2" cstate="print"/>
          <a:stretch>
            <a:fillRect/>
          </a:stretch>
        </p:blipFill>
        <p:spPr>
          <a:xfrm>
            <a:off x="3829050" y="2857499"/>
            <a:ext cx="4271963" cy="3657599"/>
          </a:xfrm>
          <a:prstGeom prst="rect">
            <a:avLst/>
          </a:prstGeom>
        </p:spPr>
      </p:pic>
    </p:spTree>
    <p:extLst>
      <p:ext uri="{BB962C8B-B14F-4D97-AF65-F5344CB8AC3E}">
        <p14:creationId xmlns:p14="http://schemas.microsoft.com/office/powerpoint/2010/main" xmlns="" val="1824556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 </a:t>
            </a:r>
            <a:r>
              <a:rPr lang="it-IT" b="1" dirty="0">
                <a:solidFill>
                  <a:srgbClr val="0070C0"/>
                </a:solidFill>
                <a:latin typeface="Times New Roman" panose="02020603050405020304" pitchFamily="18" charset="0"/>
                <a:cs typeface="Times New Roman" panose="02020603050405020304" pitchFamily="18" charset="0"/>
              </a:rPr>
              <a:t>lo Spirito Santo</a:t>
            </a:r>
            <a:endParaRPr lang="it-IT" dirty="0"/>
          </a:p>
        </p:txBody>
      </p:sp>
      <p:sp>
        <p:nvSpPr>
          <p:cNvPr id="3" name="Segnaposto contenuto 2"/>
          <p:cNvSpPr>
            <a:spLocks noGrp="1"/>
          </p:cNvSpPr>
          <p:nvPr>
            <p:ph idx="1"/>
          </p:nvPr>
        </p:nvSpPr>
        <p:spPr/>
        <p:txBody>
          <a:bodyPr/>
          <a:lstStyle/>
          <a:p>
            <a:pPr marL="0" indent="0" algn="ctr">
              <a:lnSpc>
                <a:spcPct val="150000"/>
              </a:lnSpc>
              <a:buNone/>
            </a:pPr>
            <a:endParaRPr lang="it-IT" b="1" dirty="0" smtClean="0">
              <a:solidFill>
                <a:srgbClr val="0070C0"/>
              </a:solidFill>
              <a:latin typeface="Times New Roman" panose="02020603050405020304" pitchFamily="18" charset="0"/>
              <a:cs typeface="Times New Roman" panose="02020603050405020304" pitchFamily="18" charset="0"/>
            </a:endParaRPr>
          </a:p>
          <a:p>
            <a:pPr marL="0" indent="0" algn="ctr">
              <a:lnSpc>
                <a:spcPct val="150000"/>
              </a:lnSpc>
              <a:buNone/>
            </a:pPr>
            <a:r>
              <a:rPr lang="it-IT" b="1" dirty="0">
                <a:solidFill>
                  <a:srgbClr val="0070C0"/>
                </a:solidFill>
                <a:latin typeface="Times New Roman" panose="02020603050405020304" pitchFamily="18" charset="0"/>
                <a:cs typeface="Times New Roman" panose="02020603050405020304" pitchFamily="18" charset="0"/>
              </a:rPr>
              <a:t>I</a:t>
            </a:r>
            <a:r>
              <a:rPr lang="it-IT" b="1" dirty="0" smtClean="0">
                <a:solidFill>
                  <a:srgbClr val="0070C0"/>
                </a:solidFill>
                <a:latin typeface="Times New Roman" panose="02020603050405020304" pitchFamily="18" charset="0"/>
                <a:cs typeface="Times New Roman" panose="02020603050405020304" pitchFamily="18" charset="0"/>
              </a:rPr>
              <a:t>l </a:t>
            </a:r>
            <a:r>
              <a:rPr lang="it-IT" b="1" dirty="0">
                <a:solidFill>
                  <a:srgbClr val="0070C0"/>
                </a:solidFill>
                <a:latin typeface="Times New Roman" panose="02020603050405020304" pitchFamily="18" charset="0"/>
                <a:cs typeface="Times New Roman" panose="02020603050405020304" pitchFamily="18" charset="0"/>
              </a:rPr>
              <a:t>protagonista di tutto è sempre lo </a:t>
            </a:r>
            <a:r>
              <a:rPr lang="it-IT" b="1" i="1" dirty="0">
                <a:solidFill>
                  <a:srgbClr val="C00000"/>
                </a:solidFill>
                <a:latin typeface="Times New Roman" panose="02020603050405020304" pitchFamily="18" charset="0"/>
                <a:cs typeface="Times New Roman" panose="02020603050405020304" pitchFamily="18" charset="0"/>
              </a:rPr>
              <a:t>Spirito Santo</a:t>
            </a:r>
            <a:r>
              <a:rPr lang="it-IT" b="1" dirty="0">
                <a:solidFill>
                  <a:srgbClr val="0070C0"/>
                </a:solidFill>
                <a:latin typeface="Times New Roman" panose="02020603050405020304" pitchFamily="18" charset="0"/>
                <a:cs typeface="Times New Roman" panose="02020603050405020304" pitchFamily="18" charset="0"/>
              </a:rPr>
              <a:t>. </a:t>
            </a:r>
            <a:endParaRPr lang="it-IT" b="1" dirty="0" smtClean="0">
              <a:solidFill>
                <a:srgbClr val="0070C0"/>
              </a:solidFill>
              <a:latin typeface="Times New Roman" panose="02020603050405020304" pitchFamily="18" charset="0"/>
              <a:cs typeface="Times New Roman" panose="02020603050405020304" pitchFamily="18" charset="0"/>
            </a:endParaRPr>
          </a:p>
          <a:p>
            <a:pPr marL="0" indent="0" algn="ctr">
              <a:lnSpc>
                <a:spcPct val="150000"/>
              </a:lnSpc>
              <a:buNone/>
            </a:pPr>
            <a:r>
              <a:rPr lang="it-IT" b="1" dirty="0" smtClean="0">
                <a:solidFill>
                  <a:srgbClr val="0070C0"/>
                </a:solidFill>
                <a:latin typeface="Times New Roman" panose="02020603050405020304" pitchFamily="18" charset="0"/>
                <a:cs typeface="Times New Roman" panose="02020603050405020304" pitchFamily="18" charset="0"/>
              </a:rPr>
              <a:t>Più </a:t>
            </a:r>
            <a:r>
              <a:rPr lang="it-IT" b="1" dirty="0">
                <a:solidFill>
                  <a:srgbClr val="0070C0"/>
                </a:solidFill>
                <a:latin typeface="Times New Roman" panose="02020603050405020304" pitchFamily="18" charset="0"/>
                <a:cs typeface="Times New Roman" panose="02020603050405020304" pitchFamily="18" charset="0"/>
              </a:rPr>
              <a:t>che presentare la cronologia dei fatti, gli At ci propongono il cammino verso la </a:t>
            </a:r>
            <a:r>
              <a:rPr lang="it-IT" b="1" u="sng" dirty="0">
                <a:solidFill>
                  <a:srgbClr val="0070C0"/>
                </a:solidFill>
                <a:latin typeface="Times New Roman" panose="02020603050405020304" pitchFamily="18" charset="0"/>
                <a:cs typeface="Times New Roman" panose="02020603050405020304" pitchFamily="18" charset="0"/>
              </a:rPr>
              <a:t>consapevolezza e conferma</a:t>
            </a:r>
            <a:r>
              <a:rPr lang="it-IT" b="1" dirty="0">
                <a:solidFill>
                  <a:srgbClr val="0070C0"/>
                </a:solidFill>
                <a:latin typeface="Times New Roman" panose="02020603050405020304" pitchFamily="18" charset="0"/>
                <a:cs typeface="Times New Roman" panose="02020603050405020304" pitchFamily="18" charset="0"/>
              </a:rPr>
              <a:t> della </a:t>
            </a:r>
            <a:r>
              <a:rPr lang="it-IT" b="1" dirty="0" smtClean="0">
                <a:solidFill>
                  <a:srgbClr val="0070C0"/>
                </a:solidFill>
                <a:latin typeface="Times New Roman" panose="02020603050405020304" pitchFamily="18" charset="0"/>
                <a:cs typeface="Times New Roman" panose="02020603050405020304" pitchFamily="18" charset="0"/>
              </a:rPr>
              <a:t>definitività </a:t>
            </a:r>
            <a:r>
              <a:rPr lang="it-IT" b="1" dirty="0">
                <a:solidFill>
                  <a:srgbClr val="0070C0"/>
                </a:solidFill>
                <a:latin typeface="Times New Roman" panose="02020603050405020304" pitchFamily="18" charset="0"/>
                <a:cs typeface="Times New Roman" panose="02020603050405020304" pitchFamily="18" charset="0"/>
              </a:rPr>
              <a:t>del messaggio evangelico e della novità inaugurata da </a:t>
            </a:r>
            <a:r>
              <a:rPr lang="it-IT" b="1" dirty="0" smtClean="0">
                <a:solidFill>
                  <a:srgbClr val="0070C0"/>
                </a:solidFill>
                <a:latin typeface="Times New Roman" panose="02020603050405020304" pitchFamily="18" charset="0"/>
                <a:cs typeface="Times New Roman" panose="02020603050405020304" pitchFamily="18" charset="0"/>
              </a:rPr>
              <a:t>Cristo…</a:t>
            </a:r>
            <a:endParaRPr lang="it-IT" b="1" dirty="0">
              <a:solidFill>
                <a:srgbClr val="0070C0"/>
              </a:solidFill>
              <a:latin typeface="Times New Roman" panose="02020603050405020304" pitchFamily="18" charset="0"/>
              <a:cs typeface="Times New Roman" panose="02020603050405020304" pitchFamily="18" charset="0"/>
            </a:endParaRPr>
          </a:p>
          <a:p>
            <a:pPr marL="0" indent="0" algn="ctr">
              <a:lnSpc>
                <a:spcPct val="150000"/>
              </a:lnSpc>
              <a:buNone/>
            </a:pPr>
            <a:endParaRPr lang="it-IT"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30053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2906887966"/>
              </p:ext>
            </p:extLst>
          </p:nvPr>
        </p:nvGraphicFramePr>
        <p:xfrm>
          <a:off x="838200" y="1825625"/>
          <a:ext cx="10515600" cy="338328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xmlns="" val="3331964507"/>
                    </a:ext>
                  </a:extLst>
                </a:gridCol>
              </a:tblGrid>
              <a:tr h="2832100">
                <a:tc>
                  <a:txBody>
                    <a:bodyPr/>
                    <a:lstStyle/>
                    <a:p>
                      <a:pPr algn="ctr"/>
                      <a:r>
                        <a:rPr lang="it-IT" sz="7200" dirty="0" smtClean="0"/>
                        <a:t>… </a:t>
                      </a:r>
                      <a:r>
                        <a:rPr lang="it-IT" sz="7200" b="1" dirty="0" smtClean="0">
                          <a:solidFill>
                            <a:srgbClr val="C00000"/>
                          </a:solidFill>
                          <a:latin typeface="Times New Roman" panose="02020603050405020304" pitchFamily="18" charset="0"/>
                          <a:cs typeface="Times New Roman" panose="02020603050405020304" pitchFamily="18" charset="0"/>
                        </a:rPr>
                        <a:t>che arriva fino alla capitale ‘universale’, </a:t>
                      </a:r>
                      <a:r>
                        <a:rPr lang="it-IT" sz="7200" b="1" dirty="0" smtClean="0">
                          <a:solidFill>
                            <a:srgbClr val="C00000"/>
                          </a:solidFill>
                          <a:latin typeface="Algerian" panose="04020705040A02060702" pitchFamily="82" charset="0"/>
                          <a:cs typeface="Times New Roman" panose="02020603050405020304" pitchFamily="18" charset="0"/>
                        </a:rPr>
                        <a:t>Roma</a:t>
                      </a:r>
                      <a:r>
                        <a:rPr lang="it-IT" sz="7200" dirty="0" smtClean="0"/>
                        <a:t>. </a:t>
                      </a:r>
                      <a:endParaRPr lang="it-IT" sz="7200" dirty="0"/>
                    </a:p>
                  </a:txBody>
                  <a:tcPr/>
                </a:tc>
                <a:extLst>
                  <a:ext uri="{0D108BD9-81ED-4DB2-BD59-A6C34878D82A}">
                    <a16:rowId xmlns:a16="http://schemas.microsoft.com/office/drawing/2014/main" xmlns="" val="2099865252"/>
                  </a:ext>
                </a:extLst>
              </a:tr>
            </a:tbl>
          </a:graphicData>
        </a:graphic>
      </p:graphicFrame>
    </p:spTree>
    <p:extLst>
      <p:ext uri="{BB962C8B-B14F-4D97-AF65-F5344CB8AC3E}">
        <p14:creationId xmlns:p14="http://schemas.microsoft.com/office/powerpoint/2010/main" xmlns="" val="1814781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latin typeface="Times New Roman" panose="02020603050405020304" pitchFamily="18" charset="0"/>
                <a:cs typeface="Times New Roman" panose="02020603050405020304" pitchFamily="18" charset="0"/>
              </a:rPr>
              <a:t>Stando ai dati </a:t>
            </a:r>
            <a:r>
              <a:rPr lang="it-IT" dirty="0">
                <a:solidFill>
                  <a:srgbClr val="C00000"/>
                </a:solidFill>
                <a:latin typeface="Times New Roman" panose="02020603050405020304" pitchFamily="18" charset="0"/>
                <a:cs typeface="Times New Roman" panose="02020603050405020304" pitchFamily="18" charset="0"/>
              </a:rPr>
              <a:t>(Lc 2,30-32; At 1,18)</a:t>
            </a:r>
            <a:br>
              <a:rPr lang="it-IT" dirty="0">
                <a:solidFill>
                  <a:srgbClr val="C00000"/>
                </a:solidFill>
                <a:latin typeface="Times New Roman" panose="02020603050405020304" pitchFamily="18" charset="0"/>
                <a:cs typeface="Times New Roman" panose="02020603050405020304" pitchFamily="18" charset="0"/>
              </a:rPr>
            </a:br>
            <a:endParaRPr lang="it-IT" dirty="0">
              <a:solidFill>
                <a:srgbClr val="C00000"/>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p:txBody>
          <a:bodyPr/>
          <a:lstStyle/>
          <a:p>
            <a:endParaRPr lang="it-IT" dirty="0" smtClean="0"/>
          </a:p>
          <a:p>
            <a:pPr marL="0" indent="0" algn="ctr">
              <a:buNone/>
            </a:pPr>
            <a:endParaRPr lang="it-IT" b="1" dirty="0" smtClean="0">
              <a:latin typeface="Times New Roman" panose="02020603050405020304" pitchFamily="18" charset="0"/>
              <a:cs typeface="Times New Roman" panose="02020603050405020304" pitchFamily="18" charset="0"/>
            </a:endParaRPr>
          </a:p>
          <a:p>
            <a:pPr marL="0" indent="0" algn="ctr">
              <a:buNone/>
            </a:pPr>
            <a:r>
              <a:rPr lang="it-IT" b="1" dirty="0" smtClean="0">
                <a:latin typeface="Times New Roman" panose="02020603050405020304" pitchFamily="18" charset="0"/>
                <a:cs typeface="Times New Roman" panose="02020603050405020304" pitchFamily="18" charset="0"/>
              </a:rPr>
              <a:t>…si </a:t>
            </a:r>
            <a:r>
              <a:rPr lang="it-IT" b="1" dirty="0">
                <a:latin typeface="Times New Roman" panose="02020603050405020304" pitchFamily="18" charset="0"/>
                <a:cs typeface="Times New Roman" panose="02020603050405020304" pitchFamily="18" charset="0"/>
              </a:rPr>
              <a:t>percepisce anche il perché </a:t>
            </a:r>
            <a:r>
              <a:rPr lang="it-IT" b="1" dirty="0" smtClean="0">
                <a:latin typeface="Times New Roman" panose="02020603050405020304" pitchFamily="18" charset="0"/>
                <a:cs typeface="Times New Roman" panose="02020603050405020304" pitchFamily="18" charset="0"/>
              </a:rPr>
              <a:t>dell’opera… </a:t>
            </a:r>
          </a:p>
          <a:p>
            <a:pPr marL="0" indent="0" algn="ctr">
              <a:buNone/>
            </a:pPr>
            <a:r>
              <a:rPr lang="it-IT" b="1" dirty="0" smtClean="0">
                <a:latin typeface="Times New Roman" panose="02020603050405020304" pitchFamily="18" charset="0"/>
                <a:cs typeface="Times New Roman" panose="02020603050405020304" pitchFamily="18" charset="0"/>
              </a:rPr>
              <a:t>Motivazione storico-salvifica: il </a:t>
            </a:r>
            <a:r>
              <a:rPr lang="it-IT" b="1" dirty="0">
                <a:latin typeface="Times New Roman" panose="02020603050405020304" pitchFamily="18" charset="0"/>
                <a:cs typeface="Times New Roman" panose="02020603050405020304" pitchFamily="18" charset="0"/>
              </a:rPr>
              <a:t>Vangelo ‘cresce’ e le aspettative sono diverse perché sono i Pagani ad accogliere il Vangelo.</a:t>
            </a:r>
            <a:r>
              <a:rPr lang="it-IT" dirty="0"/>
              <a:t> </a:t>
            </a:r>
          </a:p>
        </p:txBody>
      </p:sp>
    </p:spTree>
    <p:extLst>
      <p:ext uri="{BB962C8B-B14F-4D97-AF65-F5344CB8AC3E}">
        <p14:creationId xmlns:p14="http://schemas.microsoft.com/office/powerpoint/2010/main" xmlns="" val="4061834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C00000"/>
                </a:solidFill>
              </a:rPr>
              <a:t>C’è </a:t>
            </a:r>
            <a:r>
              <a:rPr lang="it-IT" b="1" dirty="0">
                <a:solidFill>
                  <a:srgbClr val="C00000"/>
                </a:solidFill>
              </a:rPr>
              <a:t>un rapporto da </a:t>
            </a:r>
            <a:r>
              <a:rPr lang="it-IT" b="1" dirty="0" smtClean="0">
                <a:solidFill>
                  <a:srgbClr val="C00000"/>
                </a:solidFill>
              </a:rPr>
              <a:t>rivedere …</a:t>
            </a:r>
            <a:endParaRPr lang="it-IT" b="1" dirty="0">
              <a:solidFill>
                <a:srgbClr val="C00000"/>
              </a:solidFill>
            </a:endParaRPr>
          </a:p>
        </p:txBody>
      </p:sp>
      <p:sp>
        <p:nvSpPr>
          <p:cNvPr id="3" name="Segnaposto contenuto 2"/>
          <p:cNvSpPr>
            <a:spLocks noGrp="1"/>
          </p:cNvSpPr>
          <p:nvPr>
            <p:ph idx="1"/>
          </p:nvPr>
        </p:nvSpPr>
        <p:spPr/>
        <p:txBody>
          <a:bodyPr>
            <a:normAutofit fontScale="92500"/>
          </a:bodyPr>
          <a:lstStyle/>
          <a:p>
            <a:pPr marL="0" indent="0" algn="ctr">
              <a:lnSpc>
                <a:spcPct val="150000"/>
              </a:lnSpc>
              <a:buNone/>
            </a:pPr>
            <a:r>
              <a:rPr lang="it-IT" b="1" dirty="0" smtClean="0"/>
              <a:t>… </a:t>
            </a:r>
            <a:r>
              <a:rPr lang="it-IT" b="1" dirty="0"/>
              <a:t>quello verso i </a:t>
            </a:r>
            <a:r>
              <a:rPr lang="it-IT" b="1" dirty="0" smtClean="0">
                <a:solidFill>
                  <a:srgbClr val="0070C0"/>
                </a:solidFill>
              </a:rPr>
              <a:t>Giudei</a:t>
            </a:r>
            <a:r>
              <a:rPr lang="it-IT" b="1" dirty="0" smtClean="0"/>
              <a:t> </a:t>
            </a:r>
            <a:r>
              <a:rPr lang="it-IT" b="1" dirty="0"/>
              <a:t>e quello verso i </a:t>
            </a:r>
            <a:r>
              <a:rPr lang="it-IT" b="1" dirty="0">
                <a:solidFill>
                  <a:srgbClr val="00B050"/>
                </a:solidFill>
              </a:rPr>
              <a:t>Pagani</a:t>
            </a:r>
            <a:r>
              <a:rPr lang="it-IT" b="1" dirty="0"/>
              <a:t>. </a:t>
            </a:r>
            <a:endParaRPr lang="it-IT" b="1" dirty="0" smtClean="0"/>
          </a:p>
          <a:p>
            <a:pPr marL="0" indent="0" algn="ctr">
              <a:lnSpc>
                <a:spcPct val="150000"/>
              </a:lnSpc>
              <a:buNone/>
            </a:pPr>
            <a:r>
              <a:rPr lang="it-IT" b="1" dirty="0" smtClean="0"/>
              <a:t>Il </a:t>
            </a:r>
            <a:r>
              <a:rPr lang="it-IT" b="1" dirty="0"/>
              <a:t>problema è delicato: </a:t>
            </a:r>
            <a:endParaRPr lang="it-IT" b="1" dirty="0" smtClean="0"/>
          </a:p>
          <a:p>
            <a:pPr marL="0" indent="0" algn="ctr">
              <a:lnSpc>
                <a:spcPct val="150000"/>
              </a:lnSpc>
              <a:buNone/>
            </a:pPr>
            <a:r>
              <a:rPr lang="it-IT" b="1" dirty="0" smtClean="0"/>
              <a:t>da </a:t>
            </a:r>
            <a:r>
              <a:rPr lang="it-IT" b="1" dirty="0"/>
              <a:t>una parte c’è il </a:t>
            </a:r>
            <a:r>
              <a:rPr lang="it-IT" b="1" dirty="0">
                <a:solidFill>
                  <a:srgbClr val="0070C0"/>
                </a:solidFill>
              </a:rPr>
              <a:t>compimento </a:t>
            </a:r>
            <a:r>
              <a:rPr lang="it-IT" b="1" dirty="0" smtClean="0">
                <a:solidFill>
                  <a:srgbClr val="0070C0"/>
                </a:solidFill>
              </a:rPr>
              <a:t>dell’AT </a:t>
            </a:r>
            <a:r>
              <a:rPr lang="it-IT" b="1" dirty="0"/>
              <a:t>dall’altra c’è l’</a:t>
            </a:r>
            <a:r>
              <a:rPr lang="it-IT" b="1" dirty="0">
                <a:solidFill>
                  <a:srgbClr val="00B050"/>
                </a:solidFill>
              </a:rPr>
              <a:t>apertura ai Pagani</a:t>
            </a:r>
            <a:r>
              <a:rPr lang="it-IT" b="1" dirty="0"/>
              <a:t>. </a:t>
            </a:r>
            <a:endParaRPr lang="it-IT" b="1" dirty="0" smtClean="0"/>
          </a:p>
          <a:p>
            <a:pPr marL="0" indent="0" algn="ctr">
              <a:lnSpc>
                <a:spcPct val="150000"/>
              </a:lnSpc>
              <a:buNone/>
            </a:pPr>
            <a:r>
              <a:rPr lang="it-IT" b="1" dirty="0" smtClean="0">
                <a:solidFill>
                  <a:srgbClr val="002060"/>
                </a:solidFill>
                <a:latin typeface="Arial Black" panose="020B0A04020102020204" pitchFamily="34" charset="0"/>
              </a:rPr>
              <a:t>Tuttavia </a:t>
            </a:r>
            <a:r>
              <a:rPr lang="it-IT" b="1" dirty="0">
                <a:solidFill>
                  <a:srgbClr val="002060"/>
                </a:solidFill>
                <a:latin typeface="Arial Black" panose="020B0A04020102020204" pitchFamily="34" charset="0"/>
              </a:rPr>
              <a:t>a Luca non risolve con la rottura ma con la </a:t>
            </a:r>
            <a:r>
              <a:rPr lang="it-IT" b="1" u="sng" dirty="0">
                <a:solidFill>
                  <a:srgbClr val="002060"/>
                </a:solidFill>
                <a:latin typeface="Arial Black" panose="020B0A04020102020204" pitchFamily="34" charset="0"/>
              </a:rPr>
              <a:t>continuità</a:t>
            </a:r>
            <a:r>
              <a:rPr lang="it-IT" b="1" dirty="0"/>
              <a:t>. </a:t>
            </a:r>
            <a:endParaRPr lang="it-IT" b="1" dirty="0" smtClean="0"/>
          </a:p>
          <a:p>
            <a:pPr marL="0" indent="0" algn="ctr">
              <a:lnSpc>
                <a:spcPct val="150000"/>
              </a:lnSpc>
              <a:buNone/>
            </a:pPr>
            <a:r>
              <a:rPr lang="it-IT" b="1" dirty="0" smtClean="0"/>
              <a:t>Luca </a:t>
            </a:r>
            <a:r>
              <a:rPr lang="it-IT" b="1" dirty="0"/>
              <a:t>cita continuamente </a:t>
            </a:r>
            <a:r>
              <a:rPr lang="it-IT" b="1" dirty="0" smtClean="0"/>
              <a:t>l’AT, è </a:t>
            </a:r>
            <a:r>
              <a:rPr lang="it-IT" b="1" dirty="0"/>
              <a:t>lo sfondo a Cristo e alla nascita della Chiesa. </a:t>
            </a:r>
          </a:p>
        </p:txBody>
      </p:sp>
    </p:spTree>
    <p:extLst>
      <p:ext uri="{BB962C8B-B14F-4D97-AF65-F5344CB8AC3E}">
        <p14:creationId xmlns:p14="http://schemas.microsoft.com/office/powerpoint/2010/main" xmlns="" val="3095773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Si comprende ancor più il ruolo svolto da </a:t>
            </a:r>
            <a:r>
              <a:rPr lang="it-IT" b="1" dirty="0" smtClean="0">
                <a:solidFill>
                  <a:srgbClr val="C00000"/>
                </a:solidFill>
                <a:latin typeface="Times New Roman" panose="02020603050405020304" pitchFamily="18" charset="0"/>
                <a:cs typeface="Times New Roman" panose="02020603050405020304" pitchFamily="18" charset="0"/>
              </a:rPr>
              <a:t>Paolo</a:t>
            </a:r>
            <a:r>
              <a:rPr lang="it-IT" b="1" dirty="0" smtClean="0">
                <a:latin typeface="Times New Roman" panose="02020603050405020304" pitchFamily="18" charset="0"/>
                <a:cs typeface="Times New Roman" panose="02020603050405020304" pitchFamily="18" charset="0"/>
              </a:rPr>
              <a:t> …</a:t>
            </a:r>
            <a:endParaRPr lang="it-IT" dirty="0">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p:txBody>
          <a:bodyPr>
            <a:normAutofit fontScale="92500" lnSpcReduction="10000"/>
          </a:bodyPr>
          <a:lstStyle/>
          <a:p>
            <a:pPr marL="0" indent="0" algn="ctr">
              <a:lnSpc>
                <a:spcPct val="150000"/>
              </a:lnSpc>
              <a:buNone/>
            </a:pPr>
            <a:r>
              <a:rPr lang="it-IT" b="1" dirty="0" smtClean="0"/>
              <a:t>Infatti Paolo </a:t>
            </a:r>
            <a:r>
              <a:rPr lang="it-IT" b="1" dirty="0"/>
              <a:t>si presenta come un </a:t>
            </a:r>
            <a:r>
              <a:rPr lang="it-IT" b="1" dirty="0">
                <a:solidFill>
                  <a:srgbClr val="0070C0"/>
                </a:solidFill>
              </a:rPr>
              <a:t>ebreo osservante </a:t>
            </a:r>
            <a:r>
              <a:rPr lang="it-IT" b="1" dirty="0"/>
              <a:t>e nello stesso tempo </a:t>
            </a:r>
            <a:r>
              <a:rPr lang="it-IT" b="1" dirty="0">
                <a:solidFill>
                  <a:srgbClr val="00B050"/>
                </a:solidFill>
              </a:rPr>
              <a:t>accogliente verso i Pagani </a:t>
            </a:r>
            <a:r>
              <a:rPr lang="it-IT" b="1" dirty="0"/>
              <a:t>nell’esercizio </a:t>
            </a:r>
            <a:r>
              <a:rPr lang="it-IT" b="1" dirty="0" smtClean="0"/>
              <a:t>dell’evangelizzazione </a:t>
            </a:r>
            <a:r>
              <a:rPr lang="it-IT" b="1" dirty="0"/>
              <a:t>e della loro accoglienza nella </a:t>
            </a:r>
            <a:r>
              <a:rPr lang="it-IT" b="1" dirty="0" smtClean="0"/>
              <a:t>Comunità </a:t>
            </a:r>
            <a:r>
              <a:rPr lang="it-IT" b="1" dirty="0"/>
              <a:t>di Cristo. </a:t>
            </a:r>
            <a:endParaRPr lang="it-IT" b="1" dirty="0" smtClean="0"/>
          </a:p>
          <a:p>
            <a:pPr marL="0" indent="0" algn="ctr">
              <a:lnSpc>
                <a:spcPct val="150000"/>
              </a:lnSpc>
              <a:buNone/>
            </a:pPr>
            <a:r>
              <a:rPr lang="it-IT" b="1" dirty="0" smtClean="0"/>
              <a:t>Forse </a:t>
            </a:r>
            <a:r>
              <a:rPr lang="it-IT" b="1" dirty="0"/>
              <a:t>Luca sta convincendo i cristiani dubbiosi a ritenere di essere sulla via giusta, una via che da una parte si proclama ereditiera </a:t>
            </a:r>
            <a:r>
              <a:rPr lang="it-IT" b="1" dirty="0" smtClean="0"/>
              <a:t>dell’Antica </a:t>
            </a:r>
            <a:r>
              <a:rPr lang="it-IT" b="1" dirty="0"/>
              <a:t>P</a:t>
            </a:r>
            <a:r>
              <a:rPr lang="it-IT" b="1" dirty="0" smtClean="0"/>
              <a:t>romessa</a:t>
            </a:r>
            <a:r>
              <a:rPr lang="it-IT" b="1" dirty="0"/>
              <a:t>, dall’altra accoglie i Pagani. </a:t>
            </a:r>
          </a:p>
          <a:p>
            <a:pPr marL="0" indent="0" algn="ctr">
              <a:lnSpc>
                <a:spcPct val="150000"/>
              </a:lnSpc>
              <a:buNone/>
            </a:pPr>
            <a:r>
              <a:rPr lang="it-IT" b="1" dirty="0" smtClean="0"/>
              <a:t>Anzi</a:t>
            </a:r>
            <a:r>
              <a:rPr lang="it-IT" b="1" dirty="0"/>
              <a:t>, </a:t>
            </a:r>
            <a:r>
              <a:rPr lang="it-IT" b="1" dirty="0">
                <a:solidFill>
                  <a:srgbClr val="C00000"/>
                </a:solidFill>
              </a:rPr>
              <a:t>Paolo</a:t>
            </a:r>
            <a:r>
              <a:rPr lang="it-IT" b="1" dirty="0"/>
              <a:t> è il modello di evangelizzatore da imitare. </a:t>
            </a:r>
          </a:p>
          <a:p>
            <a:pPr marL="0" indent="0">
              <a:buNone/>
            </a:pPr>
            <a:endParaRPr lang="it-IT" dirty="0"/>
          </a:p>
        </p:txBody>
      </p:sp>
    </p:spTree>
    <p:extLst>
      <p:ext uri="{BB962C8B-B14F-4D97-AF65-F5344CB8AC3E}">
        <p14:creationId xmlns:p14="http://schemas.microsoft.com/office/powerpoint/2010/main" xmlns="" val="962829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0070C0"/>
                </a:solidFill>
              </a:rPr>
              <a:t>Arco di tempo</a:t>
            </a:r>
            <a:endParaRPr lang="it-IT" dirty="0">
              <a:solidFill>
                <a:srgbClr val="0070C0"/>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3845612276"/>
              </p:ext>
            </p:extLst>
          </p:nvPr>
        </p:nvGraphicFramePr>
        <p:xfrm>
          <a:off x="838200" y="1825625"/>
          <a:ext cx="10515600" cy="384048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xmlns="" val="214093846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b="1" dirty="0" smtClean="0">
                          <a:solidFill>
                            <a:srgbClr val="C00000"/>
                          </a:solidFill>
                          <a:latin typeface="Arial Black" panose="020B0A04020102020204" pitchFamily="34" charset="0"/>
                        </a:rPr>
                        <a:t>Gli At vanno dal 30 </a:t>
                      </a:r>
                      <a:r>
                        <a:rPr lang="it-IT" sz="2400" b="0" dirty="0" smtClean="0">
                          <a:solidFill>
                            <a:srgbClr val="C00000"/>
                          </a:solidFill>
                          <a:latin typeface="Arial Black" panose="020B0A04020102020204" pitchFamily="34" charset="0"/>
                        </a:rPr>
                        <a:t>circa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b="1" dirty="0" smtClean="0">
                          <a:latin typeface="Times New Roman" panose="02020603050405020304" pitchFamily="18" charset="0"/>
                          <a:cs typeface="Times New Roman" panose="02020603050405020304" pitchFamily="18" charset="0"/>
                        </a:rPr>
                        <a:t>(anno probabile per l’Ascensione)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b="1" dirty="0" smtClean="0">
                          <a:solidFill>
                            <a:srgbClr val="C00000"/>
                          </a:solidFill>
                          <a:latin typeface="Arial Black" panose="020B0A04020102020204" pitchFamily="34" charset="0"/>
                        </a:rPr>
                        <a:t>al 60 </a:t>
                      </a:r>
                      <a:r>
                        <a:rPr lang="it-IT" sz="2400" b="1" dirty="0" smtClean="0">
                          <a:solidFill>
                            <a:srgbClr val="C00000"/>
                          </a:solidFill>
                          <a:latin typeface="Arial Black" panose="020B0A04020102020204" pitchFamily="34" charset="0"/>
                        </a:rPr>
                        <a:t>circa</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b="1" dirty="0" smtClean="0">
                          <a:latin typeface="Times New Roman" panose="02020603050405020304" pitchFamily="18" charset="0"/>
                          <a:cs typeface="Times New Roman" panose="02020603050405020304" pitchFamily="18" charset="0"/>
                        </a:rPr>
                        <a:t>(probabile arrivo di Paolo a Roma). </a:t>
                      </a:r>
                      <a:endParaRPr lang="it-IT" sz="4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32561122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b="1" dirty="0" smtClean="0">
                          <a:latin typeface="Arial Black" panose="020B0A04020102020204" pitchFamily="34" charset="0"/>
                        </a:rPr>
                        <a:t>Forse composti intorno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4000" b="1" dirty="0" smtClean="0">
                          <a:latin typeface="Arial Black" panose="020B0A04020102020204" pitchFamily="34" charset="0"/>
                        </a:rPr>
                        <a:t>agli anni 80. </a:t>
                      </a:r>
                    </a:p>
                  </a:txBody>
                  <a:tcPr/>
                </a:tc>
                <a:extLst>
                  <a:ext uri="{0D108BD9-81ED-4DB2-BD59-A6C34878D82A}">
                    <a16:rowId xmlns:a16="http://schemas.microsoft.com/office/drawing/2014/main" xmlns="" val="2997978938"/>
                  </a:ext>
                </a:extLst>
              </a:tr>
            </a:tbl>
          </a:graphicData>
        </a:graphic>
      </p:graphicFrame>
    </p:spTree>
    <p:extLst>
      <p:ext uri="{BB962C8B-B14F-4D97-AF65-F5344CB8AC3E}">
        <p14:creationId xmlns:p14="http://schemas.microsoft.com/office/powerpoint/2010/main" xmlns="" val="2192228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latin typeface="Times New Roman" panose="02020603050405020304" pitchFamily="18" charset="0"/>
                <a:cs typeface="Times New Roman" panose="02020603050405020304" pitchFamily="18" charset="0"/>
              </a:rPr>
              <a:t>Si consideri la </a:t>
            </a:r>
            <a:r>
              <a:rPr lang="it-IT" b="1" dirty="0">
                <a:latin typeface="Times New Roman" panose="02020603050405020304" pitchFamily="18" charset="0"/>
                <a:cs typeface="Times New Roman" panose="02020603050405020304" pitchFamily="18" charset="0"/>
              </a:rPr>
              <a:t>grande </a:t>
            </a:r>
            <a:r>
              <a:rPr lang="it-IT" b="1" dirty="0" smtClean="0">
                <a:latin typeface="Times New Roman" panose="02020603050405020304" pitchFamily="18" charset="0"/>
                <a:cs typeface="Times New Roman" panose="02020603050405020304" pitchFamily="18" charset="0"/>
              </a:rPr>
              <a:t>suddivisione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4098370198"/>
              </p:ext>
            </p:extLst>
          </p:nvPr>
        </p:nvGraphicFramePr>
        <p:xfrm>
          <a:off x="838200" y="1825625"/>
          <a:ext cx="10515600" cy="27736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xmlns="" val="1784583332"/>
                    </a:ext>
                  </a:extLst>
                </a:gridCol>
                <a:gridCol w="5257800">
                  <a:extLst>
                    <a:ext uri="{9D8B030D-6E8A-4147-A177-3AD203B41FA5}">
                      <a16:colId xmlns:a16="http://schemas.microsoft.com/office/drawing/2014/main" xmlns="" val="1084378130"/>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400" b="1" dirty="0" err="1" smtClean="0">
                          <a:solidFill>
                            <a:srgbClr val="C00000"/>
                          </a:solidFill>
                          <a:latin typeface="Times New Roman" panose="02020603050405020304" pitchFamily="18" charset="0"/>
                          <a:cs typeface="Times New Roman" panose="02020603050405020304" pitchFamily="18" charset="0"/>
                        </a:rPr>
                        <a:t>Capp</a:t>
                      </a:r>
                      <a:r>
                        <a:rPr lang="it-IT" sz="4400" b="1" dirty="0" smtClean="0">
                          <a:latin typeface="Times New Roman" panose="02020603050405020304" pitchFamily="18" charset="0"/>
                          <a:cs typeface="Times New Roman" panose="02020603050405020304" pitchFamily="18" charset="0"/>
                        </a:rPr>
                        <a:t>. 1-12</a:t>
                      </a:r>
                      <a:r>
                        <a:rPr lang="it-IT" sz="4400" b="1" baseline="0" dirty="0" smtClean="0">
                          <a:latin typeface="Times New Roman" panose="02020603050405020304" pitchFamily="18" charset="0"/>
                          <a:cs typeface="Times New Roman" panose="02020603050405020304" pitchFamily="18" charset="0"/>
                        </a:rPr>
                        <a:t> c</a:t>
                      </a:r>
                      <a:r>
                        <a:rPr lang="it-IT" sz="4400" b="1" dirty="0" smtClean="0">
                          <a:latin typeface="Times New Roman" panose="02020603050405020304" pitchFamily="18" charset="0"/>
                          <a:cs typeface="Times New Roman" panose="02020603050405020304" pitchFamily="18" charset="0"/>
                        </a:rPr>
                        <a:t>aratterizzati da Pietro</a:t>
                      </a:r>
                      <a:endParaRPr lang="it-IT" sz="4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4400" b="1" dirty="0" err="1" smtClean="0">
                          <a:solidFill>
                            <a:srgbClr val="C00000"/>
                          </a:solidFill>
                          <a:latin typeface="Times New Roman" panose="02020603050405020304" pitchFamily="18" charset="0"/>
                          <a:cs typeface="Times New Roman" panose="02020603050405020304" pitchFamily="18" charset="0"/>
                        </a:rPr>
                        <a:t>Capp</a:t>
                      </a:r>
                      <a:r>
                        <a:rPr lang="it-IT" sz="4400" b="1" dirty="0" smtClean="0">
                          <a:latin typeface="Times New Roman" panose="02020603050405020304" pitchFamily="18" charset="0"/>
                          <a:cs typeface="Times New Roman" panose="02020603050405020304" pitchFamily="18" charset="0"/>
                        </a:rPr>
                        <a:t>. 13-28</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4400" b="1" baseline="0" dirty="0" smtClean="0">
                          <a:latin typeface="Times New Roman" panose="02020603050405020304" pitchFamily="18" charset="0"/>
                          <a:cs typeface="Times New Roman" panose="02020603050405020304" pitchFamily="18" charset="0"/>
                        </a:rPr>
                        <a:t>c</a:t>
                      </a:r>
                      <a:r>
                        <a:rPr lang="it-IT" sz="4400" b="1" dirty="0" smtClean="0">
                          <a:latin typeface="Times New Roman" panose="02020603050405020304" pitchFamily="18" charset="0"/>
                          <a:cs typeface="Times New Roman" panose="02020603050405020304" pitchFamily="18" charset="0"/>
                        </a:rPr>
                        <a:t>aratterizzati da Paolo  </a:t>
                      </a:r>
                    </a:p>
                    <a:p>
                      <a:pPr algn="ctr"/>
                      <a:endParaRPr lang="it-IT" sz="4400" dirty="0"/>
                    </a:p>
                  </a:txBody>
                  <a:tcPr/>
                </a:tc>
                <a:extLst>
                  <a:ext uri="{0D108BD9-81ED-4DB2-BD59-A6C34878D82A}">
                    <a16:rowId xmlns:a16="http://schemas.microsoft.com/office/drawing/2014/main" xmlns="" val="840475009"/>
                  </a:ext>
                </a:extLst>
              </a:tr>
            </a:tbl>
          </a:graphicData>
        </a:graphic>
      </p:graphicFrame>
    </p:spTree>
    <p:extLst>
      <p:ext uri="{BB962C8B-B14F-4D97-AF65-F5344CB8AC3E}">
        <p14:creationId xmlns:p14="http://schemas.microsoft.com/office/powerpoint/2010/main" xmlns="" val="2162463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C00000"/>
                </a:solidFill>
                <a:latin typeface="Algerian" panose="04020705040A02060702" pitchFamily="82" charset="0"/>
              </a:rPr>
              <a:t>At </a:t>
            </a:r>
            <a:r>
              <a:rPr lang="it-IT" b="1" dirty="0" smtClean="0">
                <a:solidFill>
                  <a:srgbClr val="C00000"/>
                </a:solidFill>
                <a:latin typeface="Algerian" panose="04020705040A02060702" pitchFamily="82" charset="0"/>
              </a:rPr>
              <a:t>1</a:t>
            </a:r>
            <a:endParaRPr lang="it-IT" b="1" dirty="0">
              <a:solidFill>
                <a:srgbClr val="C00000"/>
              </a:solidFill>
              <a:latin typeface="Algerian" panose="04020705040A02060702" pitchFamily="82" charset="0"/>
            </a:endParaRPr>
          </a:p>
        </p:txBody>
      </p:sp>
      <p:sp>
        <p:nvSpPr>
          <p:cNvPr id="3" name="Segnaposto contenuto 2"/>
          <p:cNvSpPr>
            <a:spLocks noGrp="1"/>
          </p:cNvSpPr>
          <p:nvPr>
            <p:ph idx="1"/>
          </p:nvPr>
        </p:nvSpPr>
        <p:spPr/>
        <p:txBody>
          <a:bodyPr/>
          <a:lstStyle/>
          <a:p>
            <a:endParaRPr lang="it-IT" b="1" dirty="0" smtClean="0">
              <a:solidFill>
                <a:srgbClr val="002060"/>
              </a:solidFill>
              <a:latin typeface="Times New Roman" panose="02020603050405020304" pitchFamily="18" charset="0"/>
              <a:cs typeface="Times New Roman" panose="02020603050405020304" pitchFamily="18" charset="0"/>
            </a:endParaRPr>
          </a:p>
          <a:p>
            <a:endParaRPr lang="it-IT" b="1" dirty="0">
              <a:solidFill>
                <a:srgbClr val="002060"/>
              </a:solidFill>
              <a:latin typeface="Times New Roman" panose="02020603050405020304" pitchFamily="18" charset="0"/>
              <a:cs typeface="Times New Roman" panose="02020603050405020304" pitchFamily="18" charset="0"/>
            </a:endParaRPr>
          </a:p>
          <a:p>
            <a:r>
              <a:rPr lang="it-IT" b="1" dirty="0" smtClean="0">
                <a:solidFill>
                  <a:srgbClr val="002060"/>
                </a:solidFill>
                <a:latin typeface="Times New Roman" panose="02020603050405020304" pitchFamily="18" charset="0"/>
                <a:cs typeface="Times New Roman" panose="02020603050405020304" pitchFamily="18" charset="0"/>
              </a:rPr>
              <a:t>Intestazione </a:t>
            </a:r>
            <a:r>
              <a:rPr lang="it-IT" b="1" dirty="0">
                <a:solidFill>
                  <a:srgbClr val="002060"/>
                </a:solidFill>
                <a:latin typeface="Times New Roman" panose="02020603050405020304" pitchFamily="18" charset="0"/>
                <a:cs typeface="Times New Roman" panose="02020603050405020304" pitchFamily="18" charset="0"/>
              </a:rPr>
              <a:t>e destinatario</a:t>
            </a:r>
          </a:p>
          <a:p>
            <a:r>
              <a:rPr lang="it-IT" b="1" dirty="0">
                <a:solidFill>
                  <a:srgbClr val="002060"/>
                </a:solidFill>
                <a:latin typeface="Times New Roman" panose="02020603050405020304" pitchFamily="18" charset="0"/>
                <a:cs typeface="Times New Roman" panose="02020603050405020304" pitchFamily="18" charset="0"/>
              </a:rPr>
              <a:t>Ascensione fuori </a:t>
            </a:r>
            <a:r>
              <a:rPr lang="it-IT" b="1" dirty="0" smtClean="0">
                <a:solidFill>
                  <a:srgbClr val="002060"/>
                </a:solidFill>
                <a:latin typeface="Times New Roman" panose="02020603050405020304" pitchFamily="18" charset="0"/>
                <a:cs typeface="Times New Roman" panose="02020603050405020304" pitchFamily="18" charset="0"/>
              </a:rPr>
              <a:t>Gerusalemme, </a:t>
            </a:r>
            <a:r>
              <a:rPr lang="it-IT" b="1" dirty="0">
                <a:solidFill>
                  <a:srgbClr val="002060"/>
                </a:solidFill>
                <a:latin typeface="Times New Roman" panose="02020603050405020304" pitchFamily="18" charset="0"/>
                <a:cs typeface="Times New Roman" panose="02020603050405020304" pitchFamily="18" charset="0"/>
              </a:rPr>
              <a:t>monte degli Ulivi</a:t>
            </a:r>
          </a:p>
          <a:p>
            <a:r>
              <a:rPr lang="it-IT" b="1" dirty="0">
                <a:solidFill>
                  <a:srgbClr val="002060"/>
                </a:solidFill>
                <a:latin typeface="Times New Roman" panose="02020603050405020304" pitchFamily="18" charset="0"/>
                <a:cs typeface="Times New Roman" panose="02020603050405020304" pitchFamily="18" charset="0"/>
              </a:rPr>
              <a:t>Annuncio del ritorno di Gesù da parte di due uomini in bianche vesti.</a:t>
            </a:r>
          </a:p>
          <a:p>
            <a:pPr marL="0" indent="0">
              <a:buNone/>
            </a:pPr>
            <a:endParaRPr lang="it-IT"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33307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002060"/>
                </a:solidFill>
              </a:rPr>
              <a:t>Perché il Monte degli Ulivi?</a:t>
            </a:r>
            <a:endParaRPr lang="it-IT" b="1" dirty="0">
              <a:solidFill>
                <a:srgbClr val="002060"/>
              </a:solidFill>
            </a:endParaRPr>
          </a:p>
        </p:txBody>
      </p:sp>
      <p:sp>
        <p:nvSpPr>
          <p:cNvPr id="3" name="Segnaposto contenuto 2"/>
          <p:cNvSpPr>
            <a:spLocks noGrp="1"/>
          </p:cNvSpPr>
          <p:nvPr>
            <p:ph idx="1"/>
          </p:nvPr>
        </p:nvSpPr>
        <p:spPr/>
        <p:txBody>
          <a:bodyPr/>
          <a:lstStyle/>
          <a:p>
            <a:pPr marL="0" indent="0" algn="ctr">
              <a:buNone/>
            </a:pPr>
            <a:endParaRPr lang="it-IT" b="1" dirty="0" smtClean="0">
              <a:solidFill>
                <a:srgbClr val="002060"/>
              </a:solidFill>
              <a:latin typeface="Times New Roman" panose="02020603050405020304" pitchFamily="18" charset="0"/>
              <a:cs typeface="Times New Roman" panose="02020603050405020304" pitchFamily="18" charset="0"/>
            </a:endParaRPr>
          </a:p>
          <a:p>
            <a:pPr marL="0" indent="0" algn="ctr">
              <a:buNone/>
            </a:pPr>
            <a:endParaRPr lang="it-IT" b="1"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it-IT" b="1" dirty="0" smtClean="0">
                <a:solidFill>
                  <a:srgbClr val="002060"/>
                </a:solidFill>
                <a:latin typeface="Times New Roman" panose="02020603050405020304" pitchFamily="18" charset="0"/>
                <a:cs typeface="Times New Roman" panose="02020603050405020304" pitchFamily="18" charset="0"/>
              </a:rPr>
              <a:t>Vi </a:t>
            </a:r>
            <a:r>
              <a:rPr lang="it-IT" b="1" dirty="0">
                <a:solidFill>
                  <a:srgbClr val="002060"/>
                </a:solidFill>
                <a:latin typeface="Times New Roman" panose="02020603050405020304" pitchFamily="18" charset="0"/>
                <a:cs typeface="Times New Roman" panose="02020603050405020304" pitchFamily="18" charset="0"/>
              </a:rPr>
              <a:t>sono andati fin lì perché era il percorso possibile effettuare in giorno di sabato. </a:t>
            </a:r>
            <a:endParaRPr lang="it-IT" b="1"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it-IT" b="1" i="1" dirty="0" smtClean="0">
                <a:solidFill>
                  <a:srgbClr val="002060"/>
                </a:solidFill>
                <a:latin typeface="Times New Roman" panose="02020603050405020304" pitchFamily="18" charset="0"/>
                <a:cs typeface="Times New Roman" panose="02020603050405020304" pitchFamily="18" charset="0"/>
              </a:rPr>
              <a:t>Si </a:t>
            </a:r>
            <a:r>
              <a:rPr lang="it-IT" b="1" i="1" dirty="0">
                <a:solidFill>
                  <a:srgbClr val="002060"/>
                </a:solidFill>
                <a:latin typeface="Times New Roman" panose="02020603050405020304" pitchFamily="18" charset="0"/>
                <a:cs typeface="Times New Roman" panose="02020603050405020304" pitchFamily="18" charset="0"/>
              </a:rPr>
              <a:t>trova vicino a Gerusalemme quanto il cammino di un sabato </a:t>
            </a:r>
            <a:r>
              <a:rPr lang="it-IT" b="1" dirty="0">
                <a:solidFill>
                  <a:srgbClr val="002060"/>
                </a:solidFill>
                <a:latin typeface="Times New Roman" panose="02020603050405020304" pitchFamily="18" charset="0"/>
                <a:cs typeface="Times New Roman" panose="02020603050405020304" pitchFamily="18" charset="0"/>
              </a:rPr>
              <a:t>1,12 </a:t>
            </a:r>
          </a:p>
          <a:p>
            <a:pPr marL="0" indent="0">
              <a:buNone/>
            </a:pPr>
            <a:endParaRPr lang="it-IT" dirty="0"/>
          </a:p>
        </p:txBody>
      </p:sp>
    </p:spTree>
    <p:extLst>
      <p:ext uri="{BB962C8B-B14F-4D97-AF65-F5344CB8AC3E}">
        <p14:creationId xmlns:p14="http://schemas.microsoft.com/office/powerpoint/2010/main" xmlns="" val="845729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a:t>Di quale sito del </a:t>
            </a:r>
            <a:r>
              <a:rPr lang="it-IT" b="1" i="1" dirty="0"/>
              <a:t>monte degli Ulivi</a:t>
            </a:r>
            <a:r>
              <a:rPr lang="it-IT" b="1" dirty="0"/>
              <a:t> si tratta precisamente? Perché era frequentato da Gesù e dai discepoli?</a:t>
            </a:r>
            <a:br>
              <a:rPr lang="it-IT" b="1" dirty="0"/>
            </a:br>
            <a:endParaRPr lang="it-IT" b="1" dirty="0"/>
          </a:p>
        </p:txBody>
      </p:sp>
      <p:sp>
        <p:nvSpPr>
          <p:cNvPr id="3" name="Segnaposto contenuto 2"/>
          <p:cNvSpPr>
            <a:spLocks noGrp="1"/>
          </p:cNvSpPr>
          <p:nvPr>
            <p:ph idx="1"/>
          </p:nvPr>
        </p:nvSpPr>
        <p:spPr/>
        <p:txBody>
          <a:bodyPr>
            <a:normAutofit lnSpcReduction="10000"/>
          </a:bodyPr>
          <a:lstStyle/>
          <a:p>
            <a:r>
              <a:rPr lang="it-IT" dirty="0" smtClean="0">
                <a:solidFill>
                  <a:srgbClr val="0070C0"/>
                </a:solidFill>
                <a:latin typeface="Agency FB" panose="020B0503020202020204" pitchFamily="34" charset="0"/>
              </a:rPr>
              <a:t>Il </a:t>
            </a:r>
            <a:r>
              <a:rPr lang="it-IT" dirty="0">
                <a:solidFill>
                  <a:srgbClr val="0070C0"/>
                </a:solidFill>
                <a:latin typeface="Agency FB" panose="020B0503020202020204" pitchFamily="34" charset="0"/>
              </a:rPr>
              <a:t>‘Monte degli ‘Ulivi’ è una montagna alta circa 800 metri </a:t>
            </a:r>
            <a:r>
              <a:rPr lang="it-IT" dirty="0" err="1">
                <a:solidFill>
                  <a:srgbClr val="0070C0"/>
                </a:solidFill>
                <a:latin typeface="Agency FB" panose="020B0503020202020204" pitchFamily="34" charset="0"/>
              </a:rPr>
              <a:t>slm</a:t>
            </a:r>
            <a:r>
              <a:rPr lang="it-IT" dirty="0">
                <a:solidFill>
                  <a:srgbClr val="0070C0"/>
                </a:solidFill>
                <a:latin typeface="Agency FB" panose="020B0503020202020204" pitchFamily="34" charset="0"/>
              </a:rPr>
              <a:t> che si trova a est di Gerusalemme e al tempo di Gesù rimaneva fuori delle mura della città. Dalla parte opposta a Gerusalemme il ‘Monte’ dà verso il deserto di Giuda che così scende fin verso il Mar Morto. Tra il ‘Monte’ e Gerusalemme c’è invece la Valle del </a:t>
            </a:r>
            <a:r>
              <a:rPr lang="it-IT" dirty="0" err="1">
                <a:solidFill>
                  <a:srgbClr val="0070C0"/>
                </a:solidFill>
                <a:latin typeface="Agency FB" panose="020B0503020202020204" pitchFamily="34" charset="0"/>
              </a:rPr>
              <a:t>Cedron</a:t>
            </a:r>
            <a:r>
              <a:rPr lang="it-IT" dirty="0">
                <a:solidFill>
                  <a:srgbClr val="0070C0"/>
                </a:solidFill>
                <a:latin typeface="Agency FB" panose="020B0503020202020204" pitchFamily="34" charset="0"/>
              </a:rPr>
              <a:t> che Gesù ha percorsa (</a:t>
            </a:r>
            <a:r>
              <a:rPr lang="it-IT" dirty="0" err="1">
                <a:solidFill>
                  <a:srgbClr val="0070C0"/>
                </a:solidFill>
                <a:latin typeface="Agency FB" panose="020B0503020202020204" pitchFamily="34" charset="0"/>
              </a:rPr>
              <a:t>Gv</a:t>
            </a:r>
            <a:r>
              <a:rPr lang="it-IT" dirty="0">
                <a:solidFill>
                  <a:srgbClr val="0070C0"/>
                </a:solidFill>
                <a:latin typeface="Agency FB" panose="020B0503020202020204" pitchFamily="34" charset="0"/>
              </a:rPr>
              <a:t> 18,1), terminata l’Ultima Cena, e quindi dopo essere sceso giù dal ‘Monte Sion’. </a:t>
            </a:r>
            <a:endParaRPr lang="it-IT" dirty="0" smtClean="0">
              <a:solidFill>
                <a:srgbClr val="0070C0"/>
              </a:solidFill>
              <a:latin typeface="Agency FB" panose="020B0503020202020204" pitchFamily="34" charset="0"/>
            </a:endParaRPr>
          </a:p>
          <a:p>
            <a:r>
              <a:rPr lang="it-IT" dirty="0" smtClean="0"/>
              <a:t>A </a:t>
            </a:r>
            <a:r>
              <a:rPr lang="it-IT" dirty="0"/>
              <a:t>motivo della presenza plurimillenaria degli ulivi, il ‘Monte’ ha preso tale denominazione, ma la tradizione giudaica lo conosce anche come ‘Monte dell’Unzione’ perché l’olio prodotto grazie a quegli ulivi, veniva utilizzato per ungere i profeti e i re. </a:t>
            </a:r>
          </a:p>
        </p:txBody>
      </p:sp>
    </p:spTree>
    <p:extLst>
      <p:ext uri="{BB962C8B-B14F-4D97-AF65-F5344CB8AC3E}">
        <p14:creationId xmlns:p14="http://schemas.microsoft.com/office/powerpoint/2010/main" xmlns="" val="1359305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 </a:t>
            </a:r>
            <a:r>
              <a:rPr lang="it-IT" b="1" dirty="0">
                <a:solidFill>
                  <a:srgbClr val="FF0000"/>
                </a:solidFill>
                <a:hlinkClick r:id="rId2" tooltip="Papiro 29"/>
              </a:rPr>
              <a:t>Papiro 29</a:t>
            </a:r>
            <a:r>
              <a:rPr lang="it-IT" b="1" dirty="0">
                <a:solidFill>
                  <a:srgbClr val="FF0000"/>
                </a:solidFill>
              </a:rPr>
              <a:t>, </a:t>
            </a:r>
            <a:r>
              <a:rPr lang="it-IT" dirty="0"/>
              <a:t>il frammento più antico degli </a:t>
            </a:r>
            <a:r>
              <a:rPr lang="it-IT" i="1" dirty="0"/>
              <a:t>Atti degli Apostoli</a:t>
            </a:r>
            <a:r>
              <a:rPr lang="it-IT" dirty="0"/>
              <a:t/>
            </a:r>
            <a:br>
              <a:rPr lang="it-IT" dirty="0"/>
            </a:br>
            <a:endParaRPr lang="it-IT" dirty="0"/>
          </a:p>
        </p:txBody>
      </p:sp>
      <p:sp>
        <p:nvSpPr>
          <p:cNvPr id="5" name="Segnaposto contenuto 4"/>
          <p:cNvSpPr>
            <a:spLocks noGrp="1"/>
          </p:cNvSpPr>
          <p:nvPr>
            <p:ph idx="1"/>
          </p:nvPr>
        </p:nvSpPr>
        <p:spPr>
          <a:xfrm>
            <a:off x="0" y="1582737"/>
            <a:ext cx="10515600" cy="4351338"/>
          </a:xfrm>
        </p:spPr>
        <p:txBody>
          <a:bodyPr/>
          <a:lstStyle/>
          <a:p>
            <a:pPr marL="0" indent="0" algn="ctr">
              <a:buNone/>
            </a:pPr>
            <a:r>
              <a:rPr lang="it-IT" dirty="0"/>
              <a:t> </a:t>
            </a:r>
            <a:r>
              <a:rPr lang="it-IT" sz="4400" b="1" dirty="0" smtClean="0">
                <a:latin typeface="Arial Black" panose="020B0A04020102020204" pitchFamily="34" charset="0"/>
              </a:rPr>
              <a:t>P</a:t>
            </a:r>
            <a:r>
              <a:rPr lang="it-IT" sz="4400" b="1" baseline="30000" dirty="0" smtClean="0">
                <a:latin typeface="Arial Black" panose="020B0A04020102020204" pitchFamily="34" charset="0"/>
              </a:rPr>
              <a:t>29</a:t>
            </a:r>
            <a:r>
              <a:rPr lang="it-IT" sz="4400" b="1" dirty="0"/>
              <a:t> contiene una piccola parte </a:t>
            </a:r>
            <a:r>
              <a:rPr lang="it-IT" sz="4400" b="1" dirty="0" smtClean="0"/>
              <a:t>degli Atti degli Apostoli</a:t>
            </a:r>
            <a:r>
              <a:rPr lang="it-IT" sz="4400" b="1" dirty="0"/>
              <a:t> </a:t>
            </a:r>
            <a:r>
              <a:rPr lang="it-IT" sz="3600" dirty="0"/>
              <a:t>(26,7-8.20</a:t>
            </a:r>
            <a:r>
              <a:rPr lang="it-IT" sz="3600" dirty="0" smtClean="0"/>
              <a:t>)</a:t>
            </a:r>
            <a:endParaRPr lang="it-IT" sz="3600" dirty="0"/>
          </a:p>
          <a:p>
            <a:pPr marL="0" indent="0" algn="ctr">
              <a:buNone/>
            </a:pPr>
            <a:r>
              <a:rPr lang="it-IT" sz="4400" b="1" dirty="0">
                <a:solidFill>
                  <a:srgbClr val="00B050"/>
                </a:solidFill>
              </a:rPr>
              <a:t>È </a:t>
            </a:r>
            <a:r>
              <a:rPr lang="it-IT" sz="4400" b="1" dirty="0" smtClean="0">
                <a:solidFill>
                  <a:srgbClr val="00B050"/>
                </a:solidFill>
              </a:rPr>
              <a:t>conservato presso la Biblioteca Bodleiana in Oxford.</a:t>
            </a:r>
            <a:endParaRPr lang="it-IT" sz="4400" b="1" dirty="0">
              <a:solidFill>
                <a:srgbClr val="00B050"/>
              </a:solidFill>
            </a:endParaRPr>
          </a:p>
          <a:p>
            <a:pPr marL="0" indent="0" algn="ctr">
              <a:buNone/>
            </a:pPr>
            <a:r>
              <a:rPr lang="it-IT" sz="4400" b="1" dirty="0"/>
              <a:t> </a:t>
            </a:r>
            <a:r>
              <a:rPr lang="it-IT" sz="4400" b="1" dirty="0" smtClean="0"/>
              <a:t>Datato paleograficamente </a:t>
            </a:r>
            <a:r>
              <a:rPr lang="it-IT" sz="4400" b="1" dirty="0"/>
              <a:t>agli inizi del </a:t>
            </a:r>
            <a:endParaRPr lang="it-IT" sz="4400" b="1" dirty="0" smtClean="0"/>
          </a:p>
          <a:p>
            <a:pPr marL="0" indent="0" algn="ctr">
              <a:buNone/>
            </a:pPr>
            <a:r>
              <a:rPr lang="it-IT" sz="4400" b="1" dirty="0" smtClean="0">
                <a:solidFill>
                  <a:srgbClr val="C00000"/>
                </a:solidFill>
              </a:rPr>
              <a:t>III secolo d. C.</a:t>
            </a:r>
            <a:r>
              <a:rPr lang="it-IT" sz="4400" b="1" dirty="0" smtClean="0"/>
              <a:t>. È </a:t>
            </a:r>
            <a:r>
              <a:rPr lang="it-IT" sz="4400" b="1" dirty="0"/>
              <a:t>scritto in greco.</a:t>
            </a:r>
          </a:p>
        </p:txBody>
      </p:sp>
    </p:spTree>
    <p:extLst>
      <p:ext uri="{BB962C8B-B14F-4D97-AF65-F5344CB8AC3E}">
        <p14:creationId xmlns:p14="http://schemas.microsoft.com/office/powerpoint/2010/main" xmlns="" val="4022333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I Libri storici e profetici dell’Antico Testamento menzionano il ‘Monte degli Ulivi’. </a:t>
            </a:r>
          </a:p>
          <a:p>
            <a:r>
              <a:rPr lang="it-IT" dirty="0">
                <a:solidFill>
                  <a:srgbClr val="0070C0"/>
                </a:solidFill>
              </a:rPr>
              <a:t>Innanzitutto è il luogo che David ha salito per scappare dal figlio Assalonne che lo perseguitava: </a:t>
            </a:r>
            <a:r>
              <a:rPr lang="it-IT" i="1" dirty="0" smtClean="0"/>
              <a:t>Davide </a:t>
            </a:r>
            <a:r>
              <a:rPr lang="it-IT" i="1" dirty="0"/>
              <a:t>saliva l’erta degli Ulivi; saliva piangendo e camminava con il capo coperto e a piedi scalzi; tutta la gente che era con lui aveva il capo coperto e, salendo, piangeva </a:t>
            </a:r>
            <a:r>
              <a:rPr lang="it-IT" dirty="0"/>
              <a:t>(2Sam 15,30</a:t>
            </a:r>
            <a:r>
              <a:rPr lang="it-IT" dirty="0" smtClean="0"/>
              <a:t>).</a:t>
            </a:r>
            <a:endParaRPr lang="it-IT" dirty="0"/>
          </a:p>
        </p:txBody>
      </p:sp>
    </p:spTree>
    <p:extLst>
      <p:ext uri="{BB962C8B-B14F-4D97-AF65-F5344CB8AC3E}">
        <p14:creationId xmlns:p14="http://schemas.microsoft.com/office/powerpoint/2010/main" xmlns="" val="3105282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b="1" dirty="0"/>
              <a:t>Lì vi si trovavano i monumenti alle divinità straniere che Salomone aveva fatto costruire e che re </a:t>
            </a:r>
            <a:r>
              <a:rPr lang="it-IT" b="1" dirty="0" err="1"/>
              <a:t>Giosia</a:t>
            </a:r>
            <a:r>
              <a:rPr lang="it-IT" b="1" dirty="0"/>
              <a:t> distrugge</a:t>
            </a:r>
            <a:r>
              <a:rPr lang="it-IT" b="1" dirty="0" smtClean="0"/>
              <a:t>: </a:t>
            </a:r>
            <a:r>
              <a:rPr lang="it-IT" b="1" i="1" dirty="0" smtClean="0"/>
              <a:t>Salomone </a:t>
            </a:r>
            <a:r>
              <a:rPr lang="it-IT" b="1" i="1" dirty="0"/>
              <a:t>costruì un'altura in onore di </a:t>
            </a:r>
            <a:r>
              <a:rPr lang="it-IT" b="1" i="1" dirty="0" err="1"/>
              <a:t>Camos</a:t>
            </a:r>
            <a:r>
              <a:rPr lang="it-IT" b="1" i="1" dirty="0"/>
              <a:t>, obbrobrio dei Moabiti, sul monte che è di fronte a Gerusalemme, e anche in onore di </a:t>
            </a:r>
            <a:r>
              <a:rPr lang="it-IT" b="1" i="1" dirty="0" err="1"/>
              <a:t>Milcom</a:t>
            </a:r>
            <a:r>
              <a:rPr lang="it-IT" b="1" i="1" dirty="0"/>
              <a:t>, obbrobrio degli Ammoniti </a:t>
            </a:r>
            <a:r>
              <a:rPr lang="it-IT" b="1" dirty="0"/>
              <a:t>(1Re 11,7).</a:t>
            </a:r>
          </a:p>
          <a:p>
            <a:r>
              <a:rPr lang="it-IT" b="1" i="1" dirty="0"/>
              <a:t> Il re profanò le alture che erano di fronte a Gerusalemme, a sud del monte della perdizione, erette da Salomone, re di Israele, in onore di </a:t>
            </a:r>
            <a:r>
              <a:rPr lang="it-IT" b="1" i="1" dirty="0" err="1"/>
              <a:t>Astàrte</a:t>
            </a:r>
            <a:r>
              <a:rPr lang="it-IT" b="1" i="1" dirty="0"/>
              <a:t>, obbrobrio di quelli di </a:t>
            </a:r>
            <a:r>
              <a:rPr lang="it-IT" b="1" i="1" dirty="0" err="1"/>
              <a:t>Sidòne</a:t>
            </a:r>
            <a:r>
              <a:rPr lang="it-IT" b="1" i="1" dirty="0"/>
              <a:t>, di </a:t>
            </a:r>
            <a:r>
              <a:rPr lang="it-IT" b="1" i="1" dirty="0" err="1"/>
              <a:t>Càmos</a:t>
            </a:r>
            <a:r>
              <a:rPr lang="it-IT" b="1" i="1" dirty="0"/>
              <a:t>, obbrobrio dei Moabiti, e di </a:t>
            </a:r>
            <a:r>
              <a:rPr lang="it-IT" b="1" i="1" dirty="0" err="1"/>
              <a:t>Milcom</a:t>
            </a:r>
            <a:r>
              <a:rPr lang="it-IT" b="1" i="1" dirty="0"/>
              <a:t>, abominio degli Ammoniti </a:t>
            </a:r>
            <a:r>
              <a:rPr lang="it-IT" b="1" dirty="0"/>
              <a:t>(2Re 23,13</a:t>
            </a:r>
            <a:r>
              <a:rPr lang="it-IT" b="1" dirty="0" smtClean="0"/>
              <a:t>).</a:t>
            </a:r>
            <a:endParaRPr lang="it-IT" b="1" dirty="0"/>
          </a:p>
        </p:txBody>
      </p:sp>
    </p:spTree>
    <p:extLst>
      <p:ext uri="{BB962C8B-B14F-4D97-AF65-F5344CB8AC3E}">
        <p14:creationId xmlns:p14="http://schemas.microsoft.com/office/powerpoint/2010/main" xmlns="" val="1072001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b="1" dirty="0" smtClean="0"/>
          </a:p>
          <a:p>
            <a:pPr algn="ctr"/>
            <a:r>
              <a:rPr lang="it-IT" b="1" dirty="0" smtClean="0"/>
              <a:t>Era </a:t>
            </a:r>
            <a:r>
              <a:rPr lang="it-IT" b="1" dirty="0"/>
              <a:t>il luogo dove si dovevano prendere i rami di ulivo per la festa del </a:t>
            </a:r>
            <a:r>
              <a:rPr lang="it-IT" b="1" i="1" dirty="0"/>
              <a:t>settimo mese</a:t>
            </a:r>
            <a:r>
              <a:rPr lang="it-IT" b="1" dirty="0" smtClean="0"/>
              <a:t>: </a:t>
            </a:r>
            <a:r>
              <a:rPr lang="it-IT" b="1" i="1" dirty="0" smtClean="0"/>
              <a:t>Uscite </a:t>
            </a:r>
            <a:r>
              <a:rPr lang="it-IT" b="1" i="1" dirty="0"/>
              <a:t>verso la montagna e portate rami di ulivo, rami di olivastro, rami di mirto, rami di palme e rami di alberi ombrosi, per fare capanne, come sta scritto.</a:t>
            </a:r>
            <a:endParaRPr lang="it-IT" b="1" dirty="0"/>
          </a:p>
          <a:p>
            <a:pPr marL="0" indent="0">
              <a:buNone/>
            </a:pPr>
            <a:endParaRPr lang="it-IT" dirty="0"/>
          </a:p>
        </p:txBody>
      </p:sp>
    </p:spTree>
    <p:extLst>
      <p:ext uri="{BB962C8B-B14F-4D97-AF65-F5344CB8AC3E}">
        <p14:creationId xmlns:p14="http://schemas.microsoft.com/office/powerpoint/2010/main" xmlns="" val="301675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ctr"/>
            <a:endParaRPr lang="it-IT" dirty="0" smtClean="0"/>
          </a:p>
          <a:p>
            <a:pPr algn="ctr"/>
            <a:r>
              <a:rPr lang="it-IT" dirty="0" smtClean="0"/>
              <a:t>Secondo </a:t>
            </a:r>
            <a:r>
              <a:rPr lang="it-IT" dirty="0"/>
              <a:t>il profeta Ezechiele è il punto sul quale si stabilì la gloria del Signore: </a:t>
            </a:r>
            <a:r>
              <a:rPr lang="it-IT" b="1" i="1" dirty="0" smtClean="0">
                <a:latin typeface="Agency FB" panose="020B0503020202020204" pitchFamily="34" charset="0"/>
              </a:rPr>
              <a:t>I </a:t>
            </a:r>
            <a:r>
              <a:rPr lang="it-IT" b="1" i="1" dirty="0">
                <a:latin typeface="Agency FB" panose="020B0503020202020204" pitchFamily="34" charset="0"/>
              </a:rPr>
              <a:t>cherubini allora alzarono le ali e le ruote si mossero insieme con loro mentre la gloria del Dio d'Israele era in alto su di loro. Quindi dal centro della città la gloria del Signore si alzò e andò a fermarsi sul monte che è ad oriente della città </a:t>
            </a:r>
            <a:r>
              <a:rPr lang="it-IT" dirty="0"/>
              <a:t>(</a:t>
            </a:r>
            <a:r>
              <a:rPr lang="it-IT" dirty="0" err="1"/>
              <a:t>Ez</a:t>
            </a:r>
            <a:r>
              <a:rPr lang="it-IT" dirty="0"/>
              <a:t> 11,23).</a:t>
            </a:r>
            <a:r>
              <a:rPr lang="it-IT" i="1" dirty="0"/>
              <a:t> </a:t>
            </a:r>
            <a:endParaRPr lang="it-IT" dirty="0"/>
          </a:p>
          <a:p>
            <a:pPr marL="0" indent="0">
              <a:buNone/>
            </a:pPr>
            <a:endParaRPr lang="it-IT" dirty="0"/>
          </a:p>
        </p:txBody>
      </p:sp>
    </p:spTree>
    <p:extLst>
      <p:ext uri="{BB962C8B-B14F-4D97-AF65-F5344CB8AC3E}">
        <p14:creationId xmlns:p14="http://schemas.microsoft.com/office/powerpoint/2010/main" xmlns="" val="1652449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Gioele ha annunciato che il ‘Monte degli Ulivi’ è il luogo che il Signore ha prescelto per il ‘giudizio’ futuro</a:t>
            </a:r>
            <a:r>
              <a:rPr lang="it-IT" b="1" dirty="0" smtClean="0">
                <a:solidFill>
                  <a:srgbClr val="0070C0"/>
                </a:solidFill>
              </a:rPr>
              <a:t>: </a:t>
            </a:r>
            <a:r>
              <a:rPr lang="it-IT" b="1" i="1" dirty="0" smtClean="0">
                <a:solidFill>
                  <a:srgbClr val="0070C0"/>
                </a:solidFill>
              </a:rPr>
              <a:t>Chiunque </a:t>
            </a:r>
            <a:r>
              <a:rPr lang="it-IT" b="1" i="1" dirty="0">
                <a:solidFill>
                  <a:srgbClr val="0070C0"/>
                </a:solidFill>
              </a:rPr>
              <a:t>invocherà il nome del Signore sarà salvato, poiché sul monte Sion e in Gerusalemme vi sarà la salvezza, come ha detto il Signore, anche per i superstiti che il Signore avrà chiamati. </a:t>
            </a:r>
            <a:endParaRPr lang="it-IT" b="1" dirty="0">
              <a:solidFill>
                <a:srgbClr val="0070C0"/>
              </a:solidFill>
            </a:endParaRPr>
          </a:p>
          <a:p>
            <a:r>
              <a:rPr lang="it-IT" i="1" dirty="0"/>
              <a:t>... Poiché, ecco, in quei giorni e in quel tempo, quando avrò fatto tornare i prigionieri di Giuda e Gerusalemme, riunirò tutte le nazioni e le farò scendere nella valle di </a:t>
            </a:r>
            <a:r>
              <a:rPr lang="it-IT" i="1" dirty="0" err="1"/>
              <a:t>Giòsafat</a:t>
            </a:r>
            <a:r>
              <a:rPr lang="it-IT" i="1" dirty="0"/>
              <a:t>, e là verrò a giudizio con loro per il mio popolo Israele, mia eredità, che essi hanno disperso fra le genti dividendosi poi la mia terra </a:t>
            </a:r>
            <a:r>
              <a:rPr lang="it-IT" dirty="0"/>
              <a:t>(</a:t>
            </a:r>
            <a:r>
              <a:rPr lang="it-IT" dirty="0" err="1"/>
              <a:t>Gi</a:t>
            </a:r>
            <a:r>
              <a:rPr lang="it-IT" dirty="0"/>
              <a:t> 3,5; 4,1-2).</a:t>
            </a:r>
            <a:r>
              <a:rPr lang="it-IT" i="1" dirty="0"/>
              <a:t> </a:t>
            </a:r>
            <a:endParaRPr lang="it-IT" dirty="0"/>
          </a:p>
          <a:p>
            <a:pPr marL="0" indent="0">
              <a:buNone/>
            </a:pPr>
            <a:endParaRPr lang="it-IT" dirty="0"/>
          </a:p>
        </p:txBody>
      </p:sp>
    </p:spTree>
    <p:extLst>
      <p:ext uri="{BB962C8B-B14F-4D97-AF65-F5344CB8AC3E}">
        <p14:creationId xmlns:p14="http://schemas.microsoft.com/office/powerpoint/2010/main" xmlns="" val="3267946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ctr">
              <a:buNone/>
            </a:pPr>
            <a:r>
              <a:rPr lang="it-IT" dirty="0" smtClean="0"/>
              <a:t>E </a:t>
            </a:r>
            <a:r>
              <a:rPr lang="it-IT" dirty="0"/>
              <a:t>nel Libro di Zaccaria si legge che lì inizierà il risveglio dei morti: </a:t>
            </a:r>
            <a:r>
              <a:rPr lang="it-IT" b="1" i="1" dirty="0" smtClean="0">
                <a:solidFill>
                  <a:srgbClr val="0070C0"/>
                </a:solidFill>
                <a:latin typeface="Agency FB" panose="020B0503020202020204" pitchFamily="34" charset="0"/>
              </a:rPr>
              <a:t>In </a:t>
            </a:r>
            <a:r>
              <a:rPr lang="it-IT" b="1" i="1" dirty="0">
                <a:solidFill>
                  <a:srgbClr val="0070C0"/>
                </a:solidFill>
                <a:latin typeface="Agency FB" panose="020B0503020202020204" pitchFamily="34" charset="0"/>
              </a:rPr>
              <a:t>quel giorno i suoi piedi si poseranno sopra il monte degli Ulivi che sta di fronte a Gerusalemme verso oriente, e il monte degli Ulivi si fenderà in due, da oriente a occidente, formando una valle molto profonda; una metà del monte si ritirerà verso settentrione e l'altra verso mezzogiorno</a:t>
            </a:r>
            <a:r>
              <a:rPr lang="it-IT" b="1" dirty="0">
                <a:solidFill>
                  <a:srgbClr val="0070C0"/>
                </a:solidFill>
                <a:latin typeface="Agency FB" panose="020B0503020202020204" pitchFamily="34" charset="0"/>
              </a:rPr>
              <a:t> </a:t>
            </a:r>
            <a:r>
              <a:rPr lang="it-IT" dirty="0"/>
              <a:t>(</a:t>
            </a:r>
            <a:r>
              <a:rPr lang="it-IT" dirty="0" err="1"/>
              <a:t>Zc</a:t>
            </a:r>
            <a:r>
              <a:rPr lang="it-IT" dirty="0"/>
              <a:t> 14,4</a:t>
            </a:r>
            <a:r>
              <a:rPr lang="it-IT" dirty="0" smtClean="0"/>
              <a:t>).</a:t>
            </a:r>
            <a:endParaRPr lang="it-IT" dirty="0"/>
          </a:p>
        </p:txBody>
      </p:sp>
    </p:spTree>
    <p:extLst>
      <p:ext uri="{BB962C8B-B14F-4D97-AF65-F5344CB8AC3E}">
        <p14:creationId xmlns:p14="http://schemas.microsoft.com/office/powerpoint/2010/main" xmlns="" val="189771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In virtù di quest’ultima Parola profetica, nei pressi del Monte è sorto il cimitero dove, dai tempi biblici, sono sepolti gli ebrei di </a:t>
            </a:r>
            <a:r>
              <a:rPr lang="it-IT" dirty="0" smtClean="0"/>
              <a:t>Gerusalemme</a:t>
            </a:r>
            <a:r>
              <a:rPr lang="it-IT" dirty="0"/>
              <a:t>.</a:t>
            </a:r>
          </a:p>
          <a:p>
            <a:r>
              <a:rPr lang="it-IT" b="1" dirty="0"/>
              <a:t>La tradizione giudaica extrabiblica riferisce che sul ‘Monte degli Ulivi’, in occasione del capodanno israelita, venivano accese delle luci che anche i giudei della diaspora potevano vedere </a:t>
            </a:r>
            <a:r>
              <a:rPr lang="it-IT" dirty="0"/>
              <a:t>(</a:t>
            </a:r>
            <a:r>
              <a:rPr lang="it-IT" dirty="0" err="1"/>
              <a:t>Mishna</a:t>
            </a:r>
            <a:r>
              <a:rPr lang="it-IT" dirty="0"/>
              <a:t>, </a:t>
            </a:r>
            <a:r>
              <a:rPr lang="it-IT" i="1" dirty="0" err="1"/>
              <a:t>Rosh</a:t>
            </a:r>
            <a:r>
              <a:rPr lang="it-IT" i="1" dirty="0"/>
              <a:t> Ha-</a:t>
            </a:r>
            <a:r>
              <a:rPr lang="it-IT" i="1" dirty="0" err="1"/>
              <a:t>Shana</a:t>
            </a:r>
            <a:r>
              <a:rPr lang="it-IT" dirty="0"/>
              <a:t> 2,4). </a:t>
            </a:r>
            <a:r>
              <a:rPr lang="it-IT" b="1" dirty="0"/>
              <a:t>Sempre lì veniva offerta in olocausto la vitella dal pelo rosso, le cui ceneri venivano usate per una mistura con l’acqua della sorgente </a:t>
            </a:r>
            <a:r>
              <a:rPr lang="it-IT" b="1" dirty="0" err="1"/>
              <a:t>Gicon</a:t>
            </a:r>
            <a:r>
              <a:rPr lang="it-IT" b="1" dirty="0"/>
              <a:t>, mistura impiegata per la purificazione di coloro che venivano a contatto con i defunti</a:t>
            </a:r>
            <a:r>
              <a:rPr lang="it-IT" dirty="0"/>
              <a:t> (</a:t>
            </a:r>
            <a:r>
              <a:rPr lang="it-IT" dirty="0" err="1"/>
              <a:t>Mishna</a:t>
            </a:r>
            <a:r>
              <a:rPr lang="it-IT" dirty="0"/>
              <a:t>, </a:t>
            </a:r>
            <a:r>
              <a:rPr lang="it-IT" i="1" dirty="0"/>
              <a:t>Para </a:t>
            </a:r>
            <a:r>
              <a:rPr lang="it-IT" dirty="0"/>
              <a:t>3,6-7</a:t>
            </a:r>
            <a:r>
              <a:rPr lang="it-IT" dirty="0" smtClean="0"/>
              <a:t>).</a:t>
            </a:r>
            <a:endParaRPr lang="it-IT" dirty="0"/>
          </a:p>
        </p:txBody>
      </p:sp>
    </p:spTree>
    <p:extLst>
      <p:ext uri="{BB962C8B-B14F-4D97-AF65-F5344CB8AC3E}">
        <p14:creationId xmlns:p14="http://schemas.microsoft.com/office/powerpoint/2010/main" xmlns="" val="1027940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ctr">
              <a:lnSpc>
                <a:spcPct val="150000"/>
              </a:lnSpc>
              <a:buNone/>
            </a:pPr>
            <a:r>
              <a:rPr lang="it-IT" b="1" dirty="0"/>
              <a:t>Oltre alla tradizione giudaica vi è quella cristiana che sin dai primi secoli testimonia la sacralità del luogo. Un ‘anonimo’ di Bordeaux annota nel suo </a:t>
            </a:r>
            <a:r>
              <a:rPr lang="it-IT" b="1" i="1" dirty="0"/>
              <a:t>Itinerarium </a:t>
            </a:r>
            <a:r>
              <a:rPr lang="it-IT" b="1" i="1" dirty="0" err="1"/>
              <a:t>Burdigalense</a:t>
            </a:r>
            <a:r>
              <a:rPr lang="it-IT" b="1" i="1" dirty="0"/>
              <a:t> </a:t>
            </a:r>
            <a:r>
              <a:rPr lang="it-IT" b="1" dirty="0"/>
              <a:t>di aver visitato nel 333 il luogo dell’Agonia di Gesù. Eusebio di Cesarea nello scritto </a:t>
            </a:r>
            <a:r>
              <a:rPr lang="it-IT" b="1" i="1" dirty="0" err="1"/>
              <a:t>Onomasticon</a:t>
            </a:r>
            <a:r>
              <a:rPr lang="it-IT" b="1" i="1" dirty="0"/>
              <a:t> </a:t>
            </a:r>
            <a:r>
              <a:rPr lang="it-IT" b="1" dirty="0"/>
              <a:t>attesta che il Getsemani è “ai piedi del Monte degli Ulivi” e che “i fedeli sono soliti ad andare là a pregare”. </a:t>
            </a:r>
          </a:p>
        </p:txBody>
      </p:sp>
    </p:spTree>
    <p:extLst>
      <p:ext uri="{BB962C8B-B14F-4D97-AF65-F5344CB8AC3E}">
        <p14:creationId xmlns:p14="http://schemas.microsoft.com/office/powerpoint/2010/main" xmlns="" val="1674047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chemeClr val="accent6">
                    <a:lumMod val="50000"/>
                  </a:schemeClr>
                </a:solidFill>
              </a:rPr>
              <a:t>Ritornando alla domanda …</a:t>
            </a:r>
            <a:endParaRPr lang="it-IT" b="1" dirty="0">
              <a:solidFill>
                <a:schemeClr val="accent6">
                  <a:lumMod val="50000"/>
                </a:schemeClr>
              </a:solidFill>
            </a:endParaRPr>
          </a:p>
        </p:txBody>
      </p:sp>
      <p:sp>
        <p:nvSpPr>
          <p:cNvPr id="3" name="Segnaposto contenuto 2"/>
          <p:cNvSpPr>
            <a:spLocks noGrp="1"/>
          </p:cNvSpPr>
          <p:nvPr>
            <p:ph idx="1"/>
          </p:nvPr>
        </p:nvSpPr>
        <p:spPr/>
        <p:txBody>
          <a:bodyPr>
            <a:normAutofit fontScale="92500" lnSpcReduction="20000"/>
          </a:bodyPr>
          <a:lstStyle/>
          <a:p>
            <a:pPr marL="0" indent="0">
              <a:buNone/>
            </a:pPr>
            <a:endParaRPr lang="it-IT" dirty="0"/>
          </a:p>
          <a:p>
            <a:pPr marL="0" indent="0" algn="ctr">
              <a:buNone/>
            </a:pPr>
            <a:r>
              <a:rPr lang="it-IT" dirty="0" smtClean="0"/>
              <a:t>… </a:t>
            </a:r>
            <a:r>
              <a:rPr lang="it-IT" b="1" dirty="0" smtClean="0"/>
              <a:t>perché </a:t>
            </a:r>
            <a:r>
              <a:rPr lang="it-IT" b="1" dirty="0"/>
              <a:t>il luogo era abitualmente visitato da Gesù? </a:t>
            </a:r>
            <a:endParaRPr lang="it-IT" b="1" dirty="0" smtClean="0"/>
          </a:p>
          <a:p>
            <a:pPr marL="0" indent="0">
              <a:buNone/>
            </a:pPr>
            <a:r>
              <a:rPr lang="it-IT" dirty="0" smtClean="0"/>
              <a:t>Per </a:t>
            </a:r>
            <a:r>
              <a:rPr lang="it-IT" dirty="0"/>
              <a:t>l’importanza storico </a:t>
            </a:r>
            <a:r>
              <a:rPr lang="it-IT" dirty="0" smtClean="0"/>
              <a:t>- biblica di </a:t>
            </a:r>
            <a:r>
              <a:rPr lang="it-IT" dirty="0"/>
              <a:t>cui abbiamo fornito i dati </a:t>
            </a:r>
            <a:r>
              <a:rPr lang="it-IT" dirty="0" smtClean="0"/>
              <a:t>ma </a:t>
            </a:r>
            <a:r>
              <a:rPr lang="it-IT" dirty="0"/>
              <a:t>anche </a:t>
            </a:r>
            <a:r>
              <a:rPr lang="it-IT" dirty="0" smtClean="0"/>
              <a:t>per altre due </a:t>
            </a:r>
            <a:r>
              <a:rPr lang="it-IT" dirty="0"/>
              <a:t>altre ipotesi: </a:t>
            </a:r>
            <a:r>
              <a:rPr lang="it-IT" dirty="0" smtClean="0"/>
              <a:t>una </a:t>
            </a:r>
            <a:r>
              <a:rPr lang="it-IT" dirty="0">
                <a:solidFill>
                  <a:srgbClr val="C00000"/>
                </a:solidFill>
              </a:rPr>
              <a:t>paesaggistica</a:t>
            </a:r>
            <a:r>
              <a:rPr lang="it-IT" dirty="0"/>
              <a:t>, l’altra </a:t>
            </a:r>
            <a:r>
              <a:rPr lang="it-IT" dirty="0" smtClean="0">
                <a:solidFill>
                  <a:srgbClr val="C00000"/>
                </a:solidFill>
              </a:rPr>
              <a:t>pratico-legale</a:t>
            </a:r>
            <a:r>
              <a:rPr lang="it-IT" dirty="0" smtClean="0"/>
              <a:t>. </a:t>
            </a:r>
            <a:r>
              <a:rPr lang="it-IT" dirty="0"/>
              <a:t>Quella paesaggistica riguarda il fatto che dal ‘Monte degli Ulivi’ si gusta una panoramica totale, suggestiva ed emozionante della città di Gerusalemme. </a:t>
            </a:r>
            <a:endParaRPr lang="it-IT" dirty="0" smtClean="0"/>
          </a:p>
          <a:p>
            <a:pPr marL="0" indent="0" algn="ctr">
              <a:buNone/>
            </a:pPr>
            <a:r>
              <a:rPr lang="it-IT" dirty="0" smtClean="0"/>
              <a:t>La seconda motivazione sta </a:t>
            </a:r>
            <a:r>
              <a:rPr lang="it-IT" dirty="0"/>
              <a:t>nel fatto che, </a:t>
            </a:r>
            <a:r>
              <a:rPr lang="it-IT" b="1" dirty="0">
                <a:solidFill>
                  <a:srgbClr val="002060"/>
                </a:solidFill>
              </a:rPr>
              <a:t>venendo da Betania, il ‘Monte degli Ulivi’ era un luogo di transito obbligatorio e il tragitto dal ‘Monte’ a Gerusalemme era ammesso anche in giorno di Sabato perché costituito da un numero di passi che la Legge consentiva di effettuare nel giorno del </a:t>
            </a:r>
            <a:r>
              <a:rPr lang="it-IT" b="1" i="1" dirty="0">
                <a:solidFill>
                  <a:srgbClr val="002060"/>
                </a:solidFill>
              </a:rPr>
              <a:t>riposo</a:t>
            </a:r>
            <a:r>
              <a:rPr lang="it-IT" dirty="0"/>
              <a:t>. Questo è il motivo certamente più accreditato per farci ritenere che chiunque venisse a Gerusalemme dal versante orientale utilizzasse quel posto per la sosta prima di accedere alla Città Santa anche di Sabato. </a:t>
            </a:r>
          </a:p>
        </p:txBody>
      </p:sp>
    </p:spTree>
    <p:extLst>
      <p:ext uri="{BB962C8B-B14F-4D97-AF65-F5344CB8AC3E}">
        <p14:creationId xmlns:p14="http://schemas.microsoft.com/office/powerpoint/2010/main" xmlns="" val="33872655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Ritornano a Gerusalemme </a:t>
            </a:r>
            <a:r>
              <a:rPr lang="it-IT" dirty="0" smtClean="0"/>
              <a:t>…</a:t>
            </a:r>
            <a:endParaRPr lang="it-IT" dirty="0"/>
          </a:p>
        </p:txBody>
      </p:sp>
      <p:sp>
        <p:nvSpPr>
          <p:cNvPr id="3" name="Segnaposto contenuto 2"/>
          <p:cNvSpPr>
            <a:spLocks noGrp="1"/>
          </p:cNvSpPr>
          <p:nvPr>
            <p:ph idx="1"/>
          </p:nvPr>
        </p:nvSpPr>
        <p:spPr/>
        <p:txBody>
          <a:bodyPr/>
          <a:lstStyle/>
          <a:p>
            <a:pPr marL="0" indent="0" algn="ctr">
              <a:buNone/>
            </a:pPr>
            <a:r>
              <a:rPr lang="it-IT" b="1" i="1" dirty="0">
                <a:solidFill>
                  <a:srgbClr val="002060"/>
                </a:solidFill>
                <a:latin typeface="Times New Roman" panose="02020603050405020304" pitchFamily="18" charset="0"/>
                <a:cs typeface="Times New Roman" panose="02020603050405020304" pitchFamily="18" charset="0"/>
              </a:rPr>
              <a:t>salgono nel locale del piano superiore dove abitano </a:t>
            </a:r>
          </a:p>
          <a:p>
            <a:endParaRPr lang="it-IT" dirty="0" smtClean="0"/>
          </a:p>
          <a:p>
            <a:r>
              <a:rPr lang="it-IT" dirty="0" smtClean="0"/>
              <a:t>Le </a:t>
            </a:r>
            <a:r>
              <a:rPr lang="it-IT" dirty="0"/>
              <a:t>abitazioni degli ebrei prevedevano una terrazza con parapetto, questa terrazza poteva avere anche una copertura e risolversi in sala dove pregavano o tenevano i banchetti. Poteva essere chiamata appunto </a:t>
            </a:r>
            <a:r>
              <a:rPr lang="it-IT" b="1" i="1" dirty="0">
                <a:solidFill>
                  <a:srgbClr val="002060"/>
                </a:solidFill>
              </a:rPr>
              <a:t>sala superiore </a:t>
            </a:r>
            <a:r>
              <a:rPr lang="it-IT" dirty="0"/>
              <a:t>o </a:t>
            </a:r>
            <a:r>
              <a:rPr lang="it-IT" b="1" i="1" dirty="0"/>
              <a:t>cenacolo</a:t>
            </a:r>
            <a:r>
              <a:rPr lang="it-IT" dirty="0"/>
              <a:t> o </a:t>
            </a:r>
            <a:r>
              <a:rPr lang="it-IT" b="1" i="1" dirty="0"/>
              <a:t>camera alta</a:t>
            </a:r>
            <a:r>
              <a:rPr lang="it-IT" dirty="0"/>
              <a:t>. </a:t>
            </a:r>
            <a:endParaRPr lang="it-IT" dirty="0" smtClean="0"/>
          </a:p>
          <a:p>
            <a:r>
              <a:rPr lang="it-IT" dirty="0" smtClean="0"/>
              <a:t>In </a:t>
            </a:r>
            <a:r>
              <a:rPr lang="it-IT" dirty="0"/>
              <a:t>greco presenta l</a:t>
            </a:r>
            <a:r>
              <a:rPr lang="it-IT" u="sng" dirty="0"/>
              <a:t>’articolo</a:t>
            </a:r>
            <a:r>
              <a:rPr lang="it-IT" dirty="0"/>
              <a:t> quindi </a:t>
            </a:r>
            <a:r>
              <a:rPr lang="it-IT" b="1" dirty="0">
                <a:solidFill>
                  <a:srgbClr val="C00000"/>
                </a:solidFill>
              </a:rPr>
              <a:t>non è una sala qualunque</a:t>
            </a:r>
            <a:r>
              <a:rPr lang="it-IT" dirty="0"/>
              <a:t>, ma una sala superiore conosciuta dal </a:t>
            </a:r>
            <a:r>
              <a:rPr lang="it-IT" dirty="0" smtClean="0"/>
              <a:t>gruppo… </a:t>
            </a:r>
          </a:p>
          <a:p>
            <a:pPr marL="0" indent="0" algn="ctr">
              <a:buNone/>
            </a:pPr>
            <a:r>
              <a:rPr lang="it-IT" b="1" dirty="0" smtClean="0">
                <a:solidFill>
                  <a:srgbClr val="002060"/>
                </a:solidFill>
              </a:rPr>
              <a:t>forse il cenacolo dell’ultima Cena</a:t>
            </a:r>
            <a:r>
              <a:rPr lang="it-IT" dirty="0" smtClean="0"/>
              <a:t>. </a:t>
            </a:r>
          </a:p>
          <a:p>
            <a:pPr marL="0" indent="0">
              <a:buNone/>
            </a:pPr>
            <a:endParaRPr lang="it-IT" dirty="0"/>
          </a:p>
        </p:txBody>
      </p:sp>
    </p:spTree>
    <p:extLst>
      <p:ext uri="{BB962C8B-B14F-4D97-AF65-F5344CB8AC3E}">
        <p14:creationId xmlns:p14="http://schemas.microsoft.com/office/powerpoint/2010/main" xmlns="" val="581827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0000"/>
                </a:solidFill>
              </a:rPr>
              <a:t>Inizialmente</a:t>
            </a:r>
          </a:p>
        </p:txBody>
      </p:sp>
      <p:sp>
        <p:nvSpPr>
          <p:cNvPr id="3" name="Segnaposto contenuto 2"/>
          <p:cNvSpPr>
            <a:spLocks noGrp="1"/>
          </p:cNvSpPr>
          <p:nvPr>
            <p:ph idx="1"/>
          </p:nvPr>
        </p:nvSpPr>
        <p:spPr/>
        <p:txBody>
          <a:bodyPr/>
          <a:lstStyle/>
          <a:p>
            <a:pPr marL="0" indent="0">
              <a:buNone/>
            </a:pPr>
            <a:endParaRPr lang="it-IT" dirty="0" smtClean="0"/>
          </a:p>
          <a:p>
            <a:pPr marL="0" indent="0" algn="ctr">
              <a:lnSpc>
                <a:spcPct val="200000"/>
              </a:lnSpc>
              <a:buNone/>
            </a:pPr>
            <a:r>
              <a:rPr lang="it-IT" b="1" dirty="0" smtClean="0">
                <a:latin typeface="Times New Roman" panose="02020603050405020304" pitchFamily="18" charset="0"/>
                <a:cs typeface="Times New Roman" panose="02020603050405020304" pitchFamily="18" charset="0"/>
              </a:rPr>
              <a:t>il </a:t>
            </a:r>
            <a:r>
              <a:rPr lang="it-IT" b="1" dirty="0">
                <a:latin typeface="Times New Roman" panose="02020603050405020304" pitchFamily="18" charset="0"/>
                <a:cs typeface="Times New Roman" panose="02020603050405020304" pitchFamily="18" charset="0"/>
              </a:rPr>
              <a:t>Vangelo e At erano uniti. </a:t>
            </a:r>
            <a:endParaRPr lang="it-IT" b="1" dirty="0" smtClean="0">
              <a:latin typeface="Times New Roman" panose="02020603050405020304" pitchFamily="18" charset="0"/>
              <a:cs typeface="Times New Roman" panose="02020603050405020304" pitchFamily="18" charset="0"/>
            </a:endParaRPr>
          </a:p>
          <a:p>
            <a:pPr marL="0" indent="0" algn="ctr">
              <a:lnSpc>
                <a:spcPct val="200000"/>
              </a:lnSpc>
              <a:buNone/>
            </a:pPr>
            <a:r>
              <a:rPr lang="it-IT" b="1" dirty="0" smtClean="0">
                <a:latin typeface="Times New Roman" panose="02020603050405020304" pitchFamily="18" charset="0"/>
                <a:cs typeface="Times New Roman" panose="02020603050405020304" pitchFamily="18" charset="0"/>
              </a:rPr>
              <a:t>Quando </a:t>
            </a:r>
            <a:r>
              <a:rPr lang="it-IT" b="1" dirty="0">
                <a:latin typeface="Times New Roman" panose="02020603050405020304" pitchFamily="18" charset="0"/>
                <a:cs typeface="Times New Roman" panose="02020603050405020304" pitchFamily="18" charset="0"/>
              </a:rPr>
              <a:t>è stata effettuata la scansione in elenco dei 4 Vangeli gli At hanno cominciato ad essere ‘staccati’ e resi autonomi ed intitolati diversamente, per cui </a:t>
            </a:r>
            <a:r>
              <a:rPr lang="it-IT" b="1" i="1" dirty="0" smtClean="0">
                <a:solidFill>
                  <a:srgbClr val="FF0000"/>
                </a:solidFill>
                <a:latin typeface="Times New Roman" panose="02020603050405020304" pitchFamily="18" charset="0"/>
                <a:cs typeface="Times New Roman" panose="02020603050405020304" pitchFamily="18" charset="0"/>
              </a:rPr>
              <a:t>Atti degli Apostoli</a:t>
            </a:r>
            <a:r>
              <a:rPr lang="it-IT" b="1" dirty="0" smtClean="0">
                <a:latin typeface="Times New Roman" panose="02020603050405020304" pitchFamily="18" charset="0"/>
                <a:cs typeface="Times New Roman" panose="02020603050405020304" pitchFamily="18" charset="0"/>
              </a:rPr>
              <a:t>. </a:t>
            </a:r>
            <a:endParaRPr lang="it-IT" b="1" dirty="0">
              <a:latin typeface="Times New Roman" panose="02020603050405020304" pitchFamily="18" charset="0"/>
              <a:cs typeface="Times New Roman" panose="02020603050405020304" pitchFamily="18" charset="0"/>
            </a:endParaRPr>
          </a:p>
          <a:p>
            <a:pPr marL="0" indent="0">
              <a:lnSpc>
                <a:spcPct val="200000"/>
              </a:lnSpc>
              <a:buNone/>
            </a:pPr>
            <a:endParaRPr lang="it-IT"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70384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0070C0"/>
                </a:solidFill>
                <a:latin typeface="Algerian" panose="04020705040A02060702" pitchFamily="82" charset="0"/>
              </a:rPr>
              <a:t>Chi </a:t>
            </a:r>
            <a:r>
              <a:rPr lang="it-IT" b="1" dirty="0" smtClean="0">
                <a:solidFill>
                  <a:srgbClr val="0070C0"/>
                </a:solidFill>
                <a:latin typeface="Algerian" panose="04020705040A02060702" pitchFamily="82" charset="0"/>
              </a:rPr>
              <a:t>sono i presenti?</a:t>
            </a:r>
            <a:endParaRPr lang="it-IT" b="1" dirty="0">
              <a:solidFill>
                <a:srgbClr val="0070C0"/>
              </a:solidFill>
              <a:latin typeface="Algerian" panose="04020705040A02060702" pitchFamily="82" charset="0"/>
            </a:endParaRPr>
          </a:p>
        </p:txBody>
      </p:sp>
      <p:sp>
        <p:nvSpPr>
          <p:cNvPr id="3" name="Segnaposto contenuto 2"/>
          <p:cNvSpPr>
            <a:spLocks noGrp="1"/>
          </p:cNvSpPr>
          <p:nvPr>
            <p:ph idx="1"/>
          </p:nvPr>
        </p:nvSpPr>
        <p:spPr/>
        <p:txBody>
          <a:bodyPr/>
          <a:lstStyle/>
          <a:p>
            <a:endParaRPr lang="it-IT" dirty="0" smtClean="0"/>
          </a:p>
          <a:p>
            <a:pPr marL="0" indent="0" algn="ctr">
              <a:buNone/>
            </a:pPr>
            <a:r>
              <a:rPr lang="it-IT" b="1" dirty="0" smtClean="0">
                <a:latin typeface="Times New Roman" panose="02020603050405020304" pitchFamily="18" charset="0"/>
                <a:cs typeface="Times New Roman" panose="02020603050405020304" pitchFamily="18" charset="0"/>
              </a:rPr>
              <a:t>Pietro</a:t>
            </a:r>
            <a:r>
              <a:rPr lang="it-IT" b="1" dirty="0">
                <a:latin typeface="Times New Roman" panose="02020603050405020304" pitchFamily="18" charset="0"/>
                <a:cs typeface="Times New Roman" panose="02020603050405020304" pitchFamily="18" charset="0"/>
              </a:rPr>
              <a:t>, Giovanni, Giacomo e Andrea, Filippo e Tommaso, Bartolomeo e Matteo, Giacomo figlio di Alfeo e Simone lo Zelota e Giuda, figlio di Giacomo. </a:t>
            </a:r>
            <a:endParaRPr lang="it-IT" b="1" dirty="0" smtClean="0">
              <a:latin typeface="Times New Roman" panose="02020603050405020304" pitchFamily="18" charset="0"/>
              <a:cs typeface="Times New Roman" panose="02020603050405020304" pitchFamily="18" charset="0"/>
            </a:endParaRPr>
          </a:p>
          <a:p>
            <a:pPr marL="0" indent="0" algn="ctr">
              <a:buNone/>
            </a:pPr>
            <a:r>
              <a:rPr lang="it-IT" b="1" dirty="0" smtClean="0">
                <a:latin typeface="Times New Roman" panose="02020603050405020304" pitchFamily="18" charset="0"/>
                <a:cs typeface="Times New Roman" panose="02020603050405020304" pitchFamily="18" charset="0"/>
              </a:rPr>
              <a:t>Essi </a:t>
            </a:r>
            <a:r>
              <a:rPr lang="it-IT" b="1" dirty="0">
                <a:latin typeface="Times New Roman" panose="02020603050405020304" pitchFamily="18" charset="0"/>
                <a:cs typeface="Times New Roman" panose="02020603050405020304" pitchFamily="18" charset="0"/>
              </a:rPr>
              <a:t>pregano </a:t>
            </a:r>
            <a:r>
              <a:rPr lang="it-IT" b="1" i="1" dirty="0">
                <a:solidFill>
                  <a:srgbClr val="0070C0"/>
                </a:solidFill>
                <a:latin typeface="Times New Roman" panose="02020603050405020304" pitchFamily="18" charset="0"/>
                <a:cs typeface="Times New Roman" panose="02020603050405020304" pitchFamily="18" charset="0"/>
              </a:rPr>
              <a:t>con le donne e Maria, la madre di Gesù, e con i fratelli di lui</a:t>
            </a:r>
            <a:r>
              <a:rPr lang="it-IT" b="1" i="1" dirty="0">
                <a:latin typeface="Times New Roman" panose="02020603050405020304" pitchFamily="18" charset="0"/>
                <a:cs typeface="Times New Roman" panose="02020603050405020304" pitchFamily="18" charset="0"/>
              </a:rPr>
              <a:t>. </a:t>
            </a:r>
            <a:endParaRPr lang="it-IT" b="1" dirty="0">
              <a:latin typeface="Times New Roman" panose="02020603050405020304" pitchFamily="18" charset="0"/>
              <a:cs typeface="Times New Roman" panose="02020603050405020304" pitchFamily="18" charset="0"/>
            </a:endParaRPr>
          </a:p>
          <a:p>
            <a:pPr algn="ctr"/>
            <a:endParaRPr lang="it-IT" b="1" dirty="0" smtClean="0">
              <a:latin typeface="Times New Roman" panose="02020603050405020304" pitchFamily="18" charset="0"/>
              <a:cs typeface="Times New Roman" panose="02020603050405020304" pitchFamily="18" charset="0"/>
            </a:endParaRPr>
          </a:p>
          <a:p>
            <a:pPr algn="ctr"/>
            <a:r>
              <a:rPr lang="it-IT" b="1" dirty="0" smtClean="0">
                <a:latin typeface="Times New Roman" panose="02020603050405020304" pitchFamily="18" charset="0"/>
                <a:cs typeface="Times New Roman" panose="02020603050405020304" pitchFamily="18" charset="0"/>
              </a:rPr>
              <a:t>A </a:t>
            </a:r>
            <a:r>
              <a:rPr lang="it-IT" b="1" dirty="0">
                <a:latin typeface="Times New Roman" panose="02020603050405020304" pitchFamily="18" charset="0"/>
                <a:cs typeface="Times New Roman" panose="02020603050405020304" pitchFamily="18" charset="0"/>
              </a:rPr>
              <a:t>questo punto sostituzione di Giuda </a:t>
            </a:r>
            <a:r>
              <a:rPr lang="it-IT" b="1" dirty="0">
                <a:solidFill>
                  <a:srgbClr val="00B050"/>
                </a:solidFill>
                <a:latin typeface="Times New Roman" panose="02020603050405020304" pitchFamily="18" charset="0"/>
                <a:cs typeface="Times New Roman" panose="02020603050405020304" pitchFamily="18" charset="0"/>
              </a:rPr>
              <a:t>proposta da … Pietro</a:t>
            </a:r>
            <a:r>
              <a:rPr lang="it-IT" b="1" dirty="0">
                <a:latin typeface="Times New Roman" panose="02020603050405020304" pitchFamily="18" charset="0"/>
                <a:cs typeface="Times New Roman" panose="02020603050405020304" pitchFamily="18" charset="0"/>
              </a:rPr>
              <a:t>!</a:t>
            </a:r>
          </a:p>
          <a:p>
            <a:pPr marL="0" indent="0">
              <a:buNone/>
            </a:pPr>
            <a:endParaRPr lang="it-IT" dirty="0"/>
          </a:p>
        </p:txBody>
      </p:sp>
    </p:spTree>
    <p:extLst>
      <p:ext uri="{BB962C8B-B14F-4D97-AF65-F5344CB8AC3E}">
        <p14:creationId xmlns:p14="http://schemas.microsoft.com/office/powerpoint/2010/main" xmlns="" val="41340343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latin typeface="Arial Black" panose="020B0A04020102020204" pitchFamily="34" charset="0"/>
              </a:rPr>
              <a:t>La </a:t>
            </a:r>
            <a:r>
              <a:rPr lang="it-IT" dirty="0" smtClean="0">
                <a:solidFill>
                  <a:srgbClr val="FF0000"/>
                </a:solidFill>
                <a:latin typeface="Arial Black" panose="020B0A04020102020204" pitchFamily="34" charset="0"/>
              </a:rPr>
              <a:t>Pentecoste</a:t>
            </a:r>
            <a:endParaRPr lang="it-IT" dirty="0">
              <a:solidFill>
                <a:srgbClr val="FF0000"/>
              </a:solidFill>
              <a:latin typeface="Arial Black" panose="020B0A04020102020204" pitchFamily="34" charset="0"/>
            </a:endParaRPr>
          </a:p>
        </p:txBody>
      </p:sp>
      <p:sp>
        <p:nvSpPr>
          <p:cNvPr id="3" name="Segnaposto contenuto 2"/>
          <p:cNvSpPr>
            <a:spLocks noGrp="1"/>
          </p:cNvSpPr>
          <p:nvPr>
            <p:ph idx="1"/>
          </p:nvPr>
        </p:nvSpPr>
        <p:spPr/>
        <p:txBody>
          <a:bodyPr/>
          <a:lstStyle/>
          <a:p>
            <a:pPr algn="ctr"/>
            <a:endParaRPr lang="it-IT" b="1" i="1" dirty="0" smtClean="0">
              <a:solidFill>
                <a:srgbClr val="00B0F0"/>
              </a:solidFill>
              <a:latin typeface="Times New Roman" panose="02020603050405020304" pitchFamily="18" charset="0"/>
              <a:cs typeface="Times New Roman" panose="02020603050405020304" pitchFamily="18" charset="0"/>
            </a:endParaRPr>
          </a:p>
          <a:p>
            <a:pPr algn="ctr"/>
            <a:endParaRPr lang="it-IT" b="1" i="1"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it-IT" b="1" i="1" dirty="0" smtClean="0">
                <a:solidFill>
                  <a:srgbClr val="002060"/>
                </a:solidFill>
                <a:latin typeface="Times New Roman" panose="02020603050405020304" pitchFamily="18" charset="0"/>
                <a:cs typeface="Times New Roman" panose="02020603050405020304" pitchFamily="18" charset="0"/>
              </a:rPr>
              <a:t>Mentre </a:t>
            </a:r>
            <a:r>
              <a:rPr lang="it-IT" b="1" i="1" dirty="0">
                <a:solidFill>
                  <a:srgbClr val="002060"/>
                </a:solidFill>
                <a:latin typeface="Times New Roman" panose="02020603050405020304" pitchFamily="18" charset="0"/>
                <a:cs typeface="Times New Roman" panose="02020603050405020304" pitchFamily="18" charset="0"/>
              </a:rPr>
              <a:t>il giorno di Pentecoste stava per finire … </a:t>
            </a:r>
            <a:r>
              <a:rPr lang="it-IT" b="1" dirty="0" smtClean="0">
                <a:solidFill>
                  <a:srgbClr val="002060"/>
                </a:solidFill>
                <a:latin typeface="Times New Roman" panose="02020603050405020304" pitchFamily="18" charset="0"/>
                <a:cs typeface="Times New Roman" panose="02020603050405020304" pitchFamily="18" charset="0"/>
              </a:rPr>
              <a:t>(v. 1)</a:t>
            </a:r>
            <a:endParaRPr lang="it-IT" b="1" i="1" dirty="0" smtClean="0">
              <a:solidFill>
                <a:srgbClr val="002060"/>
              </a:solidFill>
              <a:latin typeface="Times New Roman" panose="02020603050405020304" pitchFamily="18" charset="0"/>
              <a:cs typeface="Times New Roman" panose="02020603050405020304" pitchFamily="18" charset="0"/>
            </a:endParaRPr>
          </a:p>
          <a:p>
            <a:pPr marL="0" indent="0" algn="ctr">
              <a:buNone/>
            </a:pPr>
            <a:endParaRPr lang="it-IT" b="1" i="1" dirty="0">
              <a:solidFill>
                <a:srgbClr val="002060"/>
              </a:solidFill>
              <a:latin typeface="Times New Roman" panose="02020603050405020304" pitchFamily="18" charset="0"/>
              <a:cs typeface="Times New Roman" panose="02020603050405020304" pitchFamily="18" charset="0"/>
            </a:endParaRPr>
          </a:p>
          <a:p>
            <a:pPr marL="0" indent="0" algn="ctr">
              <a:buNone/>
            </a:pPr>
            <a:r>
              <a:rPr lang="it-IT" b="1" i="1" dirty="0" smtClean="0">
                <a:solidFill>
                  <a:srgbClr val="002060"/>
                </a:solidFill>
                <a:latin typeface="Times New Roman" panose="02020603050405020304" pitchFamily="18" charset="0"/>
                <a:cs typeface="Times New Roman" panose="02020603050405020304" pitchFamily="18" charset="0"/>
              </a:rPr>
              <a:t>sono </a:t>
            </a:r>
            <a:r>
              <a:rPr lang="it-IT" b="1" i="1" dirty="0">
                <a:solidFill>
                  <a:srgbClr val="002060"/>
                </a:solidFill>
                <a:latin typeface="Times New Roman" panose="02020603050405020304" pitchFamily="18" charset="0"/>
                <a:cs typeface="Times New Roman" panose="02020603050405020304" pitchFamily="18" charset="0"/>
              </a:rPr>
              <a:t>soltanto le nove del mattino </a:t>
            </a:r>
            <a:r>
              <a:rPr lang="it-IT" b="1" dirty="0" smtClean="0">
                <a:solidFill>
                  <a:srgbClr val="002060"/>
                </a:solidFill>
                <a:latin typeface="Times New Roman" panose="02020603050405020304" pitchFamily="18" charset="0"/>
                <a:cs typeface="Times New Roman" panose="02020603050405020304" pitchFamily="18" charset="0"/>
              </a:rPr>
              <a:t>(v. 15)</a:t>
            </a:r>
          </a:p>
          <a:p>
            <a:pPr marL="0" indent="0" algn="ctr">
              <a:buNone/>
            </a:pPr>
            <a:endParaRPr lang="it-IT" b="1" dirty="0">
              <a:solidFill>
                <a:srgbClr val="002060"/>
              </a:solidFill>
              <a:latin typeface="Times New Roman" panose="02020603050405020304" pitchFamily="18" charset="0"/>
              <a:cs typeface="Times New Roman" panose="02020603050405020304" pitchFamily="18" charset="0"/>
            </a:endParaRPr>
          </a:p>
          <a:p>
            <a:pPr algn="ctr"/>
            <a:r>
              <a:rPr lang="it-IT" b="1" dirty="0">
                <a:solidFill>
                  <a:srgbClr val="002060"/>
                </a:solidFill>
                <a:latin typeface="Times New Roman" panose="02020603050405020304" pitchFamily="18" charset="0"/>
                <a:cs typeface="Times New Roman" panose="02020603050405020304" pitchFamily="18" charset="0"/>
              </a:rPr>
              <a:t>La festa durava infatti sette settimane … era alla conclusione! </a:t>
            </a:r>
          </a:p>
          <a:p>
            <a:pPr marL="0" indent="0" algn="ctr">
              <a:buNone/>
            </a:pPr>
            <a:endParaRPr lang="it-IT"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24267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latin typeface="Arial Black" panose="020B0A04020102020204" pitchFamily="34" charset="0"/>
              </a:rPr>
              <a:t>Radunate tutte le ‘</a:t>
            </a:r>
            <a:r>
              <a:rPr lang="it-IT" b="1" dirty="0" err="1">
                <a:latin typeface="Arial Black" panose="020B0A04020102020204" pitchFamily="34" charset="0"/>
              </a:rPr>
              <a:t>tribu</a:t>
            </a:r>
            <a:r>
              <a:rPr lang="it-IT" b="1" dirty="0">
                <a:latin typeface="Arial Black" panose="020B0A04020102020204" pitchFamily="34" charset="0"/>
              </a:rPr>
              <a:t>’ d’Israele</a:t>
            </a:r>
          </a:p>
        </p:txBody>
      </p:sp>
      <p:sp>
        <p:nvSpPr>
          <p:cNvPr id="3" name="Segnaposto contenuto 2"/>
          <p:cNvSpPr>
            <a:spLocks noGrp="1"/>
          </p:cNvSpPr>
          <p:nvPr>
            <p:ph idx="1"/>
          </p:nvPr>
        </p:nvSpPr>
        <p:spPr/>
        <p:txBody>
          <a:bodyPr/>
          <a:lstStyle/>
          <a:p>
            <a:pPr marL="0" indent="0">
              <a:buNone/>
            </a:pPr>
            <a:endParaRPr lang="it-IT" dirty="0"/>
          </a:p>
          <a:p>
            <a:pPr marL="0" indent="0" algn="ctr">
              <a:lnSpc>
                <a:spcPct val="150000"/>
              </a:lnSpc>
              <a:buNone/>
            </a:pPr>
            <a:r>
              <a:rPr lang="it-IT" b="1" dirty="0" smtClean="0"/>
              <a:t>presenti </a:t>
            </a:r>
            <a:r>
              <a:rPr lang="it-IT" b="1" dirty="0"/>
              <a:t>infatti i </a:t>
            </a:r>
            <a:r>
              <a:rPr lang="it-IT" b="1" dirty="0" smtClean="0"/>
              <a:t>Giudei </a:t>
            </a:r>
            <a:r>
              <a:rPr lang="it-IT" b="1" dirty="0"/>
              <a:t>provenienti da </a:t>
            </a:r>
            <a:r>
              <a:rPr lang="it-IT" b="1" i="1" u="sng" dirty="0">
                <a:latin typeface="Times New Roman" panose="02020603050405020304" pitchFamily="18" charset="0"/>
                <a:cs typeface="Times New Roman" panose="02020603050405020304" pitchFamily="18" charset="0"/>
              </a:rPr>
              <a:t>tutte le nazioni del </a:t>
            </a:r>
            <a:r>
              <a:rPr lang="it-IT" b="1" i="1" u="sng" dirty="0" smtClean="0">
                <a:latin typeface="Times New Roman" panose="02020603050405020304" pitchFamily="18" charset="0"/>
                <a:cs typeface="Times New Roman" panose="02020603050405020304" pitchFamily="18" charset="0"/>
              </a:rPr>
              <a:t>mondo</a:t>
            </a:r>
            <a:r>
              <a:rPr lang="it-IT" b="1" dirty="0" smtClean="0"/>
              <a:t>. </a:t>
            </a:r>
          </a:p>
          <a:p>
            <a:pPr marL="0" indent="0" algn="ctr">
              <a:lnSpc>
                <a:spcPct val="150000"/>
              </a:lnSpc>
              <a:buNone/>
            </a:pPr>
            <a:r>
              <a:rPr lang="it-IT" b="1" dirty="0" smtClean="0"/>
              <a:t>È </a:t>
            </a:r>
            <a:r>
              <a:rPr lang="it-IT" b="1" dirty="0"/>
              <a:t>la più grande festa dopo la Pasqua. </a:t>
            </a:r>
            <a:endParaRPr lang="it-IT" b="1" dirty="0" smtClean="0"/>
          </a:p>
          <a:p>
            <a:pPr marL="0" indent="0" algn="ctr">
              <a:lnSpc>
                <a:spcPct val="150000"/>
              </a:lnSpc>
              <a:buNone/>
            </a:pPr>
            <a:r>
              <a:rPr lang="it-IT" b="1" dirty="0" smtClean="0"/>
              <a:t>Non </a:t>
            </a:r>
            <a:r>
              <a:rPr lang="it-IT" b="1" dirty="0"/>
              <a:t>è specificato se Lc abbia partecipato, ma </a:t>
            </a:r>
            <a:r>
              <a:rPr lang="it-IT" b="1" dirty="0" smtClean="0"/>
              <a:t>dà </a:t>
            </a:r>
            <a:r>
              <a:rPr lang="it-IT" b="1" dirty="0"/>
              <a:t>molto risalto. Pentecoste </a:t>
            </a:r>
            <a:r>
              <a:rPr lang="it-IT" b="1" dirty="0" err="1" smtClean="0"/>
              <a:t>lett</a:t>
            </a:r>
            <a:r>
              <a:rPr lang="it-IT" b="1" dirty="0" smtClean="0"/>
              <a:t>. </a:t>
            </a:r>
            <a:r>
              <a:rPr lang="it-IT" b="1" i="1" dirty="0">
                <a:solidFill>
                  <a:srgbClr val="C00000"/>
                </a:solidFill>
                <a:latin typeface="Times New Roman" panose="02020603050405020304" pitchFamily="18" charset="0"/>
                <a:cs typeface="Times New Roman" panose="02020603050405020304" pitchFamily="18" charset="0"/>
              </a:rPr>
              <a:t>cinquantesimo giorno </a:t>
            </a:r>
            <a:r>
              <a:rPr lang="it-IT" dirty="0">
                <a:solidFill>
                  <a:schemeClr val="tx1">
                    <a:lumMod val="95000"/>
                    <a:lumOff val="5000"/>
                  </a:schemeClr>
                </a:solidFill>
                <a:latin typeface="Times New Roman" panose="02020603050405020304" pitchFamily="18" charset="0"/>
                <a:cs typeface="Times New Roman" panose="02020603050405020304" pitchFamily="18" charset="0"/>
              </a:rPr>
              <a:t>è</a:t>
            </a:r>
            <a:r>
              <a:rPr lang="it-IT" b="1" dirty="0" smtClean="0"/>
              <a:t> </a:t>
            </a:r>
            <a:r>
              <a:rPr lang="it-IT" b="1" dirty="0"/>
              <a:t>la ‘festività del raccolto’. </a:t>
            </a:r>
            <a:endParaRPr lang="it-IT" b="1" dirty="0" smtClean="0"/>
          </a:p>
          <a:p>
            <a:pPr marL="0" indent="0" algn="ctr">
              <a:lnSpc>
                <a:spcPct val="150000"/>
              </a:lnSpc>
              <a:buNone/>
            </a:pPr>
            <a:r>
              <a:rPr lang="it-IT" b="1" dirty="0" smtClean="0"/>
              <a:t>(</a:t>
            </a:r>
            <a:r>
              <a:rPr lang="it-IT" b="1" i="1" dirty="0" err="1">
                <a:solidFill>
                  <a:srgbClr val="002060"/>
                </a:solidFill>
                <a:latin typeface="Times New Roman" panose="02020603050405020304" pitchFamily="18" charset="0"/>
                <a:cs typeface="Times New Roman" panose="02020603050405020304" pitchFamily="18" charset="0"/>
              </a:rPr>
              <a:t>Hag</a:t>
            </a:r>
            <a:r>
              <a:rPr lang="it-IT" b="1" i="1" dirty="0">
                <a:solidFill>
                  <a:srgbClr val="002060"/>
                </a:solidFill>
                <a:latin typeface="Times New Roman" panose="02020603050405020304" pitchFamily="18" charset="0"/>
                <a:cs typeface="Times New Roman" panose="02020603050405020304" pitchFamily="18" charset="0"/>
              </a:rPr>
              <a:t> </a:t>
            </a:r>
            <a:r>
              <a:rPr lang="it-IT" b="1" i="1" dirty="0" err="1">
                <a:solidFill>
                  <a:srgbClr val="002060"/>
                </a:solidFill>
                <a:latin typeface="Times New Roman" panose="02020603050405020304" pitchFamily="18" charset="0"/>
                <a:cs typeface="Times New Roman" panose="02020603050405020304" pitchFamily="18" charset="0"/>
              </a:rPr>
              <a:t>Shavuot</a:t>
            </a:r>
            <a:r>
              <a:rPr lang="it-IT" b="1" i="1" dirty="0">
                <a:solidFill>
                  <a:srgbClr val="002060"/>
                </a:solidFill>
                <a:latin typeface="Times New Roman" panose="02020603050405020304" pitchFamily="18" charset="0"/>
                <a:cs typeface="Times New Roman" panose="02020603050405020304" pitchFamily="18" charset="0"/>
              </a:rPr>
              <a:t> </a:t>
            </a:r>
            <a:r>
              <a:rPr lang="it-IT" b="1" dirty="0"/>
              <a:t>= Festa delle Settimane). </a:t>
            </a:r>
          </a:p>
        </p:txBody>
      </p:sp>
    </p:spTree>
    <p:extLst>
      <p:ext uri="{BB962C8B-B14F-4D97-AF65-F5344CB8AC3E}">
        <p14:creationId xmlns:p14="http://schemas.microsoft.com/office/powerpoint/2010/main" xmlns="" val="16977488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latin typeface="Arial Black" panose="020B0A04020102020204" pitchFamily="34" charset="0"/>
              </a:rPr>
              <a:t>In origine</a:t>
            </a:r>
          </a:p>
        </p:txBody>
      </p:sp>
      <p:sp>
        <p:nvSpPr>
          <p:cNvPr id="3" name="Segnaposto contenuto 2"/>
          <p:cNvSpPr>
            <a:spLocks noGrp="1"/>
          </p:cNvSpPr>
          <p:nvPr>
            <p:ph idx="1"/>
          </p:nvPr>
        </p:nvSpPr>
        <p:spPr/>
        <p:txBody>
          <a:bodyPr>
            <a:normAutofit fontScale="92500" lnSpcReduction="10000"/>
          </a:bodyPr>
          <a:lstStyle/>
          <a:p>
            <a:pPr marL="0" indent="0" algn="ctr">
              <a:lnSpc>
                <a:spcPct val="150000"/>
              </a:lnSpc>
              <a:buNone/>
            </a:pPr>
            <a:r>
              <a:rPr lang="it-IT" b="1" dirty="0" smtClean="0"/>
              <a:t>… era </a:t>
            </a:r>
            <a:r>
              <a:rPr lang="it-IT" b="1" dirty="0"/>
              <a:t>la festa agricola del </a:t>
            </a:r>
            <a:r>
              <a:rPr lang="it-IT" b="1" i="1" dirty="0">
                <a:solidFill>
                  <a:srgbClr val="0070C0"/>
                </a:solidFill>
              </a:rPr>
              <a:t>‘giorno delle </a:t>
            </a:r>
            <a:r>
              <a:rPr lang="it-IT" b="1" i="1" dirty="0" smtClean="0">
                <a:solidFill>
                  <a:srgbClr val="0070C0"/>
                </a:solidFill>
              </a:rPr>
              <a:t>primizie’</a:t>
            </a:r>
            <a:r>
              <a:rPr lang="it-IT" b="1" dirty="0" smtClean="0"/>
              <a:t> </a:t>
            </a:r>
            <a:r>
              <a:rPr lang="it-IT" b="1" dirty="0"/>
              <a:t>(Nm 28,26) e della ‘</a:t>
            </a:r>
            <a:r>
              <a:rPr lang="it-IT" b="1" i="1" dirty="0">
                <a:solidFill>
                  <a:srgbClr val="0070C0"/>
                </a:solidFill>
              </a:rPr>
              <a:t>mietitura del </a:t>
            </a:r>
            <a:r>
              <a:rPr lang="it-IT" b="1" i="1" dirty="0" err="1">
                <a:solidFill>
                  <a:srgbClr val="0070C0"/>
                </a:solidFill>
              </a:rPr>
              <a:t>frumento</a:t>
            </a:r>
            <a:r>
              <a:rPr lang="it-IT" b="1" dirty="0" err="1"/>
              <a:t>’</a:t>
            </a:r>
            <a:r>
              <a:rPr lang="it-IT" b="1" dirty="0"/>
              <a:t> (Es 34,22) poi riassunta con il titolo di ‘</a:t>
            </a:r>
            <a:r>
              <a:rPr lang="it-IT" b="1" i="1" dirty="0">
                <a:solidFill>
                  <a:srgbClr val="0070C0"/>
                </a:solidFill>
              </a:rPr>
              <a:t>festa del </a:t>
            </a:r>
            <a:r>
              <a:rPr lang="it-IT" b="1" i="1" dirty="0" smtClean="0">
                <a:solidFill>
                  <a:srgbClr val="0070C0"/>
                </a:solidFill>
              </a:rPr>
              <a:t>raccolto</a:t>
            </a:r>
            <a:r>
              <a:rPr lang="it-IT" b="1" i="1" dirty="0" smtClean="0"/>
              <a:t>’</a:t>
            </a:r>
            <a:r>
              <a:rPr lang="it-IT" b="1" dirty="0" smtClean="0"/>
              <a:t>. </a:t>
            </a:r>
          </a:p>
          <a:p>
            <a:pPr marL="0" indent="0" algn="ctr">
              <a:lnSpc>
                <a:spcPct val="150000"/>
              </a:lnSpc>
              <a:buNone/>
            </a:pPr>
            <a:r>
              <a:rPr lang="it-IT" b="1" dirty="0" smtClean="0"/>
              <a:t>Nell’AT </a:t>
            </a:r>
            <a:r>
              <a:rPr lang="it-IT" b="1" dirty="0"/>
              <a:t>è scritto che si dovevano </a:t>
            </a:r>
            <a:r>
              <a:rPr lang="it-IT" b="1" i="1" dirty="0"/>
              <a:t>contare </a:t>
            </a:r>
            <a:r>
              <a:rPr lang="it-IT" b="1" i="1" dirty="0">
                <a:solidFill>
                  <a:srgbClr val="0070C0"/>
                </a:solidFill>
              </a:rPr>
              <a:t>sette settimane </a:t>
            </a:r>
            <a:r>
              <a:rPr lang="it-IT" b="1" dirty="0"/>
              <a:t>(</a:t>
            </a:r>
            <a:r>
              <a:rPr lang="it-IT" b="1" dirty="0" err="1"/>
              <a:t>Dt</a:t>
            </a:r>
            <a:r>
              <a:rPr lang="it-IT" b="1" dirty="0"/>
              <a:t> 16,9) a partire </a:t>
            </a:r>
            <a:r>
              <a:rPr lang="it-IT" b="1" i="1" dirty="0">
                <a:solidFill>
                  <a:srgbClr val="0070C0"/>
                </a:solidFill>
              </a:rPr>
              <a:t>dal giorno dopo il sabato  </a:t>
            </a:r>
            <a:r>
              <a:rPr lang="it-IT" b="1" dirty="0"/>
              <a:t>(</a:t>
            </a:r>
            <a:r>
              <a:rPr lang="it-IT" b="1" dirty="0" err="1"/>
              <a:t>Lv</a:t>
            </a:r>
            <a:r>
              <a:rPr lang="it-IT" b="1" dirty="0"/>
              <a:t> 23,15-16) dopodiché, portandoli dai luoghi delle loro abitazioni, dovevano offrire con </a:t>
            </a:r>
            <a:r>
              <a:rPr lang="it-IT" b="1" i="1" dirty="0">
                <a:solidFill>
                  <a:srgbClr val="0070C0"/>
                </a:solidFill>
              </a:rPr>
              <a:t>rito di elevazione </a:t>
            </a:r>
            <a:r>
              <a:rPr lang="it-IT" b="1" dirty="0"/>
              <a:t>due pani </a:t>
            </a:r>
            <a:endParaRPr lang="it-IT" b="1" dirty="0" smtClean="0"/>
          </a:p>
          <a:p>
            <a:pPr marL="0" indent="0" algn="ctr">
              <a:lnSpc>
                <a:spcPct val="150000"/>
              </a:lnSpc>
              <a:buNone/>
            </a:pPr>
            <a:r>
              <a:rPr lang="it-IT" b="1" dirty="0" smtClean="0"/>
              <a:t>(</a:t>
            </a:r>
            <a:r>
              <a:rPr lang="it-IT" b="1" dirty="0"/>
              <a:t>Es 23,15s). </a:t>
            </a:r>
          </a:p>
        </p:txBody>
      </p:sp>
    </p:spTree>
    <p:extLst>
      <p:ext uri="{BB962C8B-B14F-4D97-AF65-F5344CB8AC3E}">
        <p14:creationId xmlns:p14="http://schemas.microsoft.com/office/powerpoint/2010/main" xmlns="" val="24217330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i="1" dirty="0">
                <a:solidFill>
                  <a:schemeClr val="tx1">
                    <a:lumMod val="95000"/>
                    <a:lumOff val="5000"/>
                  </a:schemeClr>
                </a:solidFill>
                <a:latin typeface="Arial Black" panose="020B0A04020102020204" pitchFamily="34" charset="0"/>
              </a:rPr>
              <a:t>In quel giorno</a:t>
            </a:r>
          </a:p>
        </p:txBody>
      </p:sp>
      <p:sp>
        <p:nvSpPr>
          <p:cNvPr id="3" name="Segnaposto contenuto 2"/>
          <p:cNvSpPr>
            <a:spLocks noGrp="1"/>
          </p:cNvSpPr>
          <p:nvPr>
            <p:ph idx="1"/>
          </p:nvPr>
        </p:nvSpPr>
        <p:spPr/>
        <p:txBody>
          <a:bodyPr/>
          <a:lstStyle/>
          <a:p>
            <a:pPr marL="0" indent="0" algn="ctr">
              <a:lnSpc>
                <a:spcPct val="150000"/>
              </a:lnSpc>
              <a:buNone/>
            </a:pPr>
            <a:endParaRPr lang="it-IT" b="1" dirty="0" smtClean="0"/>
          </a:p>
          <a:p>
            <a:pPr marL="0" indent="0" algn="ctr">
              <a:lnSpc>
                <a:spcPct val="150000"/>
              </a:lnSpc>
              <a:buNone/>
            </a:pPr>
            <a:r>
              <a:rPr lang="it-IT" b="1" dirty="0" smtClean="0"/>
              <a:t>… si </a:t>
            </a:r>
            <a:r>
              <a:rPr lang="it-IT" b="1" dirty="0"/>
              <a:t>doveva “</a:t>
            </a:r>
            <a:r>
              <a:rPr lang="it-IT" b="1" i="1" dirty="0">
                <a:solidFill>
                  <a:srgbClr val="0070C0"/>
                </a:solidFill>
              </a:rPr>
              <a:t>convocare una riunione sacra</a:t>
            </a:r>
            <a:r>
              <a:rPr lang="it-IT" b="1" dirty="0"/>
              <a:t>” </a:t>
            </a:r>
            <a:endParaRPr lang="it-IT" b="1" dirty="0" smtClean="0"/>
          </a:p>
          <a:p>
            <a:pPr marL="0" indent="0" algn="ctr">
              <a:lnSpc>
                <a:spcPct val="150000"/>
              </a:lnSpc>
              <a:buNone/>
            </a:pPr>
            <a:r>
              <a:rPr lang="it-IT" b="1" dirty="0" smtClean="0"/>
              <a:t>e </a:t>
            </a:r>
            <a:r>
              <a:rPr lang="it-IT" b="1" dirty="0"/>
              <a:t>astenersi da qualsiasi attività lavorativa. </a:t>
            </a:r>
            <a:endParaRPr lang="it-IT" b="1" dirty="0" smtClean="0"/>
          </a:p>
          <a:p>
            <a:pPr marL="0" indent="0" algn="ctr">
              <a:lnSpc>
                <a:spcPct val="150000"/>
              </a:lnSpc>
              <a:buNone/>
            </a:pPr>
            <a:r>
              <a:rPr lang="it-IT" b="1" dirty="0" smtClean="0"/>
              <a:t>In </a:t>
            </a:r>
            <a:r>
              <a:rPr lang="it-IT" b="1" dirty="0"/>
              <a:t>seguito, i due aspetti della ‘festa del raccolto’ e della ‘sacra convocazione’ </a:t>
            </a:r>
            <a:r>
              <a:rPr lang="it-IT" b="1" u="sng" dirty="0"/>
              <a:t>sono confluiti in un’unica festa </a:t>
            </a:r>
            <a:r>
              <a:rPr lang="it-IT" b="1" dirty="0"/>
              <a:t>molto importante.</a:t>
            </a:r>
          </a:p>
        </p:txBody>
      </p:sp>
    </p:spTree>
    <p:extLst>
      <p:ext uri="{BB962C8B-B14F-4D97-AF65-F5344CB8AC3E}">
        <p14:creationId xmlns:p14="http://schemas.microsoft.com/office/powerpoint/2010/main" xmlns="" val="35545704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002060"/>
                </a:solidFill>
                <a:latin typeface="Times New Roman" panose="02020603050405020304" pitchFamily="18" charset="0"/>
                <a:cs typeface="Times New Roman" panose="02020603050405020304" pitchFamily="18" charset="0"/>
              </a:rPr>
              <a:t>Concretamente</a:t>
            </a:r>
          </a:p>
        </p:txBody>
      </p:sp>
      <p:sp>
        <p:nvSpPr>
          <p:cNvPr id="3" name="Segnaposto contenuto 2"/>
          <p:cNvSpPr>
            <a:spLocks noGrp="1"/>
          </p:cNvSpPr>
          <p:nvPr>
            <p:ph idx="1"/>
          </p:nvPr>
        </p:nvSpPr>
        <p:spPr/>
        <p:txBody>
          <a:bodyPr>
            <a:normAutofit lnSpcReduction="10000"/>
          </a:bodyPr>
          <a:lstStyle/>
          <a:p>
            <a:pPr marL="0" indent="0" algn="ctr">
              <a:lnSpc>
                <a:spcPct val="150000"/>
              </a:lnSpc>
              <a:buNone/>
            </a:pPr>
            <a:r>
              <a:rPr lang="it-IT" b="1" dirty="0" smtClean="0"/>
              <a:t>a </a:t>
            </a:r>
            <a:r>
              <a:rPr lang="it-IT" b="1" dirty="0"/>
              <a:t>partire dalla </a:t>
            </a:r>
            <a:r>
              <a:rPr lang="it-IT" b="1" dirty="0">
                <a:solidFill>
                  <a:srgbClr val="C00000"/>
                </a:solidFill>
                <a:latin typeface="Arial Black" panose="020B0A04020102020204" pitchFamily="34" charset="0"/>
              </a:rPr>
              <a:t>Pasqua</a:t>
            </a:r>
            <a:r>
              <a:rPr lang="it-IT" b="1" dirty="0"/>
              <a:t> (Es 23,5) il calcolo dei 50  giorni andava a cadere al ‘</a:t>
            </a:r>
            <a:r>
              <a:rPr lang="it-IT" b="1" i="1" dirty="0">
                <a:solidFill>
                  <a:srgbClr val="0070C0"/>
                </a:solidFill>
              </a:rPr>
              <a:t>terzo mese</a:t>
            </a:r>
            <a:r>
              <a:rPr lang="it-IT" b="1" dirty="0"/>
              <a:t>’ di </a:t>
            </a:r>
            <a:r>
              <a:rPr lang="it-IT" b="1" i="1" dirty="0" err="1"/>
              <a:t>Siwan</a:t>
            </a:r>
            <a:r>
              <a:rPr lang="it-IT" b="1" i="1" dirty="0"/>
              <a:t> </a:t>
            </a:r>
            <a:r>
              <a:rPr lang="it-IT" b="1" dirty="0"/>
              <a:t>e poiché anche nel terzo mese (Es 19,1) era avvenuta la tappa presso il Sinai da dove </a:t>
            </a:r>
            <a:r>
              <a:rPr lang="it-IT" b="1" dirty="0" smtClean="0"/>
              <a:t>Mosè </a:t>
            </a:r>
            <a:r>
              <a:rPr lang="it-IT" b="1" dirty="0"/>
              <a:t>ha ricevuto le </a:t>
            </a:r>
            <a:r>
              <a:rPr lang="it-IT" b="1" dirty="0">
                <a:solidFill>
                  <a:srgbClr val="0070C0"/>
                </a:solidFill>
                <a:latin typeface="Algerian" panose="04020705040A02060702" pitchFamily="82" charset="0"/>
              </a:rPr>
              <a:t>10 </a:t>
            </a:r>
            <a:r>
              <a:rPr lang="it-IT" b="1" i="1" dirty="0" smtClean="0">
                <a:solidFill>
                  <a:srgbClr val="0070C0"/>
                </a:solidFill>
                <a:latin typeface="Algerian" panose="04020705040A02060702" pitchFamily="82" charset="0"/>
              </a:rPr>
              <a:t>parole  </a:t>
            </a:r>
            <a:r>
              <a:rPr lang="it-IT" b="1" dirty="0"/>
              <a:t>con le quali il Signore ha stretto Alleanza con il popolo d’Israele, si suppone che i due motivi (del raccolto e della sacra convocazione) </a:t>
            </a:r>
            <a:r>
              <a:rPr lang="it-IT" b="1" u="sng" dirty="0">
                <a:solidFill>
                  <a:srgbClr val="C00000"/>
                </a:solidFill>
              </a:rPr>
              <a:t>siano combinati insieme dando origine alla festa del </a:t>
            </a:r>
            <a:r>
              <a:rPr lang="it-IT" b="1" i="1" u="sng" dirty="0">
                <a:solidFill>
                  <a:srgbClr val="C00000"/>
                </a:solidFill>
              </a:rPr>
              <a:t>Rinnovo dell’Alleanza </a:t>
            </a:r>
            <a:r>
              <a:rPr lang="it-IT" dirty="0"/>
              <a:t>(2Cr 15,10-12). </a:t>
            </a:r>
          </a:p>
        </p:txBody>
      </p:sp>
    </p:spTree>
    <p:extLst>
      <p:ext uri="{BB962C8B-B14F-4D97-AF65-F5344CB8AC3E}">
        <p14:creationId xmlns:p14="http://schemas.microsoft.com/office/powerpoint/2010/main" xmlns="" val="21664320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smtClean="0"/>
              <a:t>Altre fonti dicono …</a:t>
            </a:r>
            <a:endParaRPr lang="it-IT" b="1" dirty="0"/>
          </a:p>
        </p:txBody>
      </p:sp>
      <p:sp>
        <p:nvSpPr>
          <p:cNvPr id="3" name="Segnaposto contenuto 2"/>
          <p:cNvSpPr>
            <a:spLocks noGrp="1"/>
          </p:cNvSpPr>
          <p:nvPr>
            <p:ph idx="1"/>
          </p:nvPr>
        </p:nvSpPr>
        <p:spPr/>
        <p:txBody>
          <a:bodyPr>
            <a:normAutofit lnSpcReduction="10000"/>
          </a:bodyPr>
          <a:lstStyle/>
          <a:p>
            <a:pPr marL="0" indent="0">
              <a:buNone/>
            </a:pPr>
            <a:endParaRPr lang="it-IT" dirty="0" smtClean="0"/>
          </a:p>
          <a:p>
            <a:pPr marL="0" indent="0" algn="ctr">
              <a:lnSpc>
                <a:spcPct val="150000"/>
              </a:lnSpc>
              <a:buNone/>
            </a:pPr>
            <a:r>
              <a:rPr lang="it-IT" b="1" dirty="0" smtClean="0">
                <a:solidFill>
                  <a:srgbClr val="002060"/>
                </a:solidFill>
              </a:rPr>
              <a:t>Anche </a:t>
            </a:r>
            <a:r>
              <a:rPr lang="it-IT" b="1" dirty="0">
                <a:solidFill>
                  <a:srgbClr val="002060"/>
                </a:solidFill>
              </a:rPr>
              <a:t>la letteratura extrabiblica come il </a:t>
            </a:r>
            <a:r>
              <a:rPr lang="it-IT" b="1" i="1" dirty="0">
                <a:solidFill>
                  <a:srgbClr val="002060"/>
                </a:solidFill>
              </a:rPr>
              <a:t>Libro dei Giubilei </a:t>
            </a:r>
            <a:r>
              <a:rPr lang="it-IT" b="1" dirty="0">
                <a:solidFill>
                  <a:srgbClr val="002060"/>
                </a:solidFill>
              </a:rPr>
              <a:t>e alcuni scritti di </a:t>
            </a:r>
            <a:r>
              <a:rPr lang="it-IT" b="1" dirty="0" err="1">
                <a:solidFill>
                  <a:srgbClr val="002060"/>
                </a:solidFill>
              </a:rPr>
              <a:t>Qumran</a:t>
            </a:r>
            <a:r>
              <a:rPr lang="it-IT" b="1" dirty="0">
                <a:solidFill>
                  <a:srgbClr val="002060"/>
                </a:solidFill>
              </a:rPr>
              <a:t> fanno presente che una parte dei giudei celebrava la Festa delle Settimane a metà del </a:t>
            </a:r>
            <a:r>
              <a:rPr lang="it-IT" b="1" u="sng" dirty="0">
                <a:solidFill>
                  <a:srgbClr val="002060"/>
                </a:solidFill>
              </a:rPr>
              <a:t>terzo mese </a:t>
            </a:r>
            <a:r>
              <a:rPr lang="it-IT" b="1" dirty="0">
                <a:solidFill>
                  <a:srgbClr val="002060"/>
                </a:solidFill>
              </a:rPr>
              <a:t>come</a:t>
            </a:r>
            <a:r>
              <a:rPr lang="it-IT" b="1" i="1" dirty="0">
                <a:solidFill>
                  <a:srgbClr val="C00000"/>
                </a:solidFill>
              </a:rPr>
              <a:t> rinnovo dell’Alleanza del Sinai</a:t>
            </a:r>
            <a:r>
              <a:rPr lang="it-IT" b="1" dirty="0">
                <a:solidFill>
                  <a:srgbClr val="002060"/>
                </a:solidFill>
              </a:rPr>
              <a:t>. </a:t>
            </a:r>
            <a:endParaRPr lang="it-IT" b="1" dirty="0" smtClean="0">
              <a:solidFill>
                <a:srgbClr val="002060"/>
              </a:solidFill>
            </a:endParaRPr>
          </a:p>
          <a:p>
            <a:pPr marL="0" indent="0" algn="ctr">
              <a:lnSpc>
                <a:spcPct val="150000"/>
              </a:lnSpc>
              <a:buNone/>
            </a:pPr>
            <a:r>
              <a:rPr lang="it-IT" b="1" dirty="0" smtClean="0">
                <a:solidFill>
                  <a:srgbClr val="002060"/>
                </a:solidFill>
              </a:rPr>
              <a:t>Giuseppe </a:t>
            </a:r>
            <a:r>
              <a:rPr lang="it-IT" b="1" dirty="0">
                <a:solidFill>
                  <a:srgbClr val="002060"/>
                </a:solidFill>
              </a:rPr>
              <a:t>Flavio parla di Pentecoste come del “cinquantesimo giorno che i giudei chiamano </a:t>
            </a:r>
            <a:r>
              <a:rPr lang="it-IT" b="1" dirty="0" err="1">
                <a:solidFill>
                  <a:srgbClr val="002060"/>
                </a:solidFill>
              </a:rPr>
              <a:t>Ashortha</a:t>
            </a:r>
            <a:r>
              <a:rPr lang="it-IT" b="1" dirty="0">
                <a:solidFill>
                  <a:srgbClr val="002060"/>
                </a:solidFill>
              </a:rPr>
              <a:t>” </a:t>
            </a:r>
            <a:r>
              <a:rPr lang="it-IT" b="1" dirty="0" smtClean="0">
                <a:solidFill>
                  <a:srgbClr val="002060"/>
                </a:solidFill>
              </a:rPr>
              <a:t>(= </a:t>
            </a:r>
            <a:r>
              <a:rPr lang="it-IT" b="1" i="1" dirty="0" smtClean="0">
                <a:solidFill>
                  <a:srgbClr val="00B050"/>
                </a:solidFill>
              </a:rPr>
              <a:t>assemblea </a:t>
            </a:r>
            <a:r>
              <a:rPr lang="it-IT" b="1" i="1" dirty="0">
                <a:solidFill>
                  <a:srgbClr val="00B050"/>
                </a:solidFill>
              </a:rPr>
              <a:t>solenne</a:t>
            </a:r>
            <a:r>
              <a:rPr lang="it-IT" b="1" dirty="0">
                <a:solidFill>
                  <a:srgbClr val="002060"/>
                </a:solidFill>
              </a:rPr>
              <a:t>). </a:t>
            </a:r>
          </a:p>
        </p:txBody>
      </p:sp>
    </p:spTree>
    <p:extLst>
      <p:ext uri="{BB962C8B-B14F-4D97-AF65-F5344CB8AC3E}">
        <p14:creationId xmlns:p14="http://schemas.microsoft.com/office/powerpoint/2010/main" xmlns="" val="36151773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C00000"/>
                </a:solidFill>
              </a:rPr>
              <a:t>Quindi era proprio un grande </a:t>
            </a:r>
            <a:r>
              <a:rPr lang="it-IT" b="1" dirty="0" smtClean="0">
                <a:solidFill>
                  <a:srgbClr val="C00000"/>
                </a:solidFill>
              </a:rPr>
              <a:t>raduno…</a:t>
            </a:r>
            <a:endParaRPr lang="it-IT" b="1" dirty="0">
              <a:solidFill>
                <a:srgbClr val="C00000"/>
              </a:solidFill>
            </a:endParaRPr>
          </a:p>
        </p:txBody>
      </p:sp>
      <p:sp>
        <p:nvSpPr>
          <p:cNvPr id="3" name="Segnaposto contenuto 2"/>
          <p:cNvSpPr>
            <a:spLocks noGrp="1"/>
          </p:cNvSpPr>
          <p:nvPr>
            <p:ph idx="1"/>
          </p:nvPr>
        </p:nvSpPr>
        <p:spPr/>
        <p:txBody>
          <a:bodyPr/>
          <a:lstStyle/>
          <a:p>
            <a:pPr marL="0" indent="0" algn="ctr">
              <a:lnSpc>
                <a:spcPct val="150000"/>
              </a:lnSpc>
              <a:buNone/>
            </a:pPr>
            <a:r>
              <a:rPr lang="it-IT" b="1" dirty="0" smtClean="0"/>
              <a:t>… ecco </a:t>
            </a:r>
            <a:r>
              <a:rPr lang="it-IT" b="1" dirty="0"/>
              <a:t>perché At 2,36 parla di </a:t>
            </a:r>
            <a:r>
              <a:rPr lang="it-IT" b="1" i="1" dirty="0">
                <a:solidFill>
                  <a:srgbClr val="C00000"/>
                </a:solidFill>
              </a:rPr>
              <a:t>tutta la casa d’Israele</a:t>
            </a:r>
            <a:r>
              <a:rPr lang="it-IT" b="1" dirty="0"/>
              <a:t>. </a:t>
            </a:r>
            <a:endParaRPr lang="it-IT" b="1" dirty="0" smtClean="0"/>
          </a:p>
          <a:p>
            <a:pPr marL="0" indent="0" algn="ctr">
              <a:lnSpc>
                <a:spcPct val="150000"/>
              </a:lnSpc>
              <a:buNone/>
            </a:pPr>
            <a:r>
              <a:rPr lang="it-IT" b="1" dirty="0" smtClean="0"/>
              <a:t>A </a:t>
            </a:r>
            <a:r>
              <a:rPr lang="it-IT" b="1" dirty="0"/>
              <a:t>conferma di questa soluzione vi è il parallelismo tra Es 19-20 e At 2. In entrambi si parla di elementi comuni: </a:t>
            </a:r>
            <a:endParaRPr lang="it-IT" b="1" dirty="0" smtClean="0"/>
          </a:p>
          <a:p>
            <a:pPr marL="0" indent="0" algn="ctr">
              <a:lnSpc>
                <a:spcPct val="150000"/>
              </a:lnSpc>
              <a:buNone/>
            </a:pPr>
            <a:r>
              <a:rPr lang="it-IT" b="1" dirty="0" smtClean="0">
                <a:solidFill>
                  <a:srgbClr val="0070C0"/>
                </a:solidFill>
                <a:latin typeface="Arial Black" panose="020B0A04020102020204" pitchFamily="34" charset="0"/>
              </a:rPr>
              <a:t>teofania</a:t>
            </a:r>
            <a:r>
              <a:rPr lang="it-IT" b="1" dirty="0">
                <a:solidFill>
                  <a:srgbClr val="0070C0"/>
                </a:solidFill>
                <a:latin typeface="Arial Black" panose="020B0A04020102020204" pitchFamily="34" charset="0"/>
              </a:rPr>
              <a:t>, raduno della comunità </a:t>
            </a:r>
            <a:r>
              <a:rPr lang="it-IT" b="1" dirty="0">
                <a:solidFill>
                  <a:srgbClr val="0070C0"/>
                </a:solidFill>
                <a:latin typeface="Times New Roman" panose="02020603050405020304" pitchFamily="18" charset="0"/>
                <a:cs typeface="Times New Roman" panose="02020603050405020304" pitchFamily="18" charset="0"/>
              </a:rPr>
              <a:t>(</a:t>
            </a:r>
            <a:r>
              <a:rPr lang="it-IT" b="1" i="1" dirty="0">
                <a:solidFill>
                  <a:srgbClr val="0070C0"/>
                </a:solidFill>
                <a:latin typeface="Times New Roman" panose="02020603050405020304" pitchFamily="18" charset="0"/>
                <a:cs typeface="Times New Roman" panose="02020603050405020304" pitchFamily="18" charset="0"/>
              </a:rPr>
              <a:t>erano insieme</a:t>
            </a:r>
            <a:r>
              <a:rPr lang="it-IT" b="1" dirty="0">
                <a:solidFill>
                  <a:srgbClr val="0070C0"/>
                </a:solidFill>
                <a:latin typeface="Times New Roman" panose="02020603050405020304" pitchFamily="18" charset="0"/>
                <a:cs typeface="Times New Roman" panose="02020603050405020304" pitchFamily="18" charset="0"/>
              </a:rPr>
              <a:t>), </a:t>
            </a:r>
            <a:r>
              <a:rPr lang="it-IT" b="1" dirty="0">
                <a:solidFill>
                  <a:srgbClr val="0070C0"/>
                </a:solidFill>
                <a:latin typeface="Arial Black" panose="020B0A04020102020204" pitchFamily="34" charset="0"/>
              </a:rPr>
              <a:t>suoni che provengono dal cielo, vento forte e fuoco</a:t>
            </a:r>
            <a:r>
              <a:rPr lang="it-IT" b="1" dirty="0"/>
              <a:t>. </a:t>
            </a:r>
          </a:p>
        </p:txBody>
      </p:sp>
    </p:spTree>
    <p:extLst>
      <p:ext uri="{BB962C8B-B14F-4D97-AF65-F5344CB8AC3E}">
        <p14:creationId xmlns:p14="http://schemas.microsoft.com/office/powerpoint/2010/main" xmlns="" val="31667903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Agli apostoli</a:t>
            </a:r>
          </a:p>
        </p:txBody>
      </p:sp>
      <p:sp>
        <p:nvSpPr>
          <p:cNvPr id="3" name="Segnaposto contenuto 2"/>
          <p:cNvSpPr>
            <a:spLocks noGrp="1"/>
          </p:cNvSpPr>
          <p:nvPr>
            <p:ph idx="1"/>
          </p:nvPr>
        </p:nvSpPr>
        <p:spPr/>
        <p:txBody>
          <a:bodyPr>
            <a:normAutofit fontScale="77500" lnSpcReduction="20000"/>
          </a:bodyPr>
          <a:lstStyle/>
          <a:p>
            <a:pPr marL="0" indent="0" algn="ctr">
              <a:lnSpc>
                <a:spcPct val="150000"/>
              </a:lnSpc>
              <a:buNone/>
            </a:pPr>
            <a:r>
              <a:rPr lang="it-IT" b="1" dirty="0" smtClean="0"/>
              <a:t>viene </a:t>
            </a:r>
            <a:r>
              <a:rPr lang="it-IT" b="1" dirty="0"/>
              <a:t>dato di </a:t>
            </a:r>
            <a:r>
              <a:rPr lang="it-IT" b="1" dirty="0" smtClean="0"/>
              <a:t>parlare in </a:t>
            </a:r>
            <a:r>
              <a:rPr lang="it-IT" b="1" dirty="0"/>
              <a:t>altre lingue (glossolalia). </a:t>
            </a:r>
            <a:endParaRPr lang="it-IT" b="1" dirty="0" smtClean="0"/>
          </a:p>
          <a:p>
            <a:pPr marL="0" indent="0" algn="ctr">
              <a:lnSpc>
                <a:spcPct val="150000"/>
              </a:lnSpc>
              <a:buNone/>
            </a:pPr>
            <a:r>
              <a:rPr lang="it-IT" b="1" dirty="0" err="1" smtClean="0"/>
              <a:t>Xenologhia</a:t>
            </a:r>
            <a:r>
              <a:rPr lang="it-IT" b="1" dirty="0"/>
              <a:t>, parlare lingue straniere, </a:t>
            </a:r>
            <a:r>
              <a:rPr lang="it-IT" b="1" u="sng" dirty="0"/>
              <a:t>secondo i Padri della Chiesa</a:t>
            </a:r>
            <a:r>
              <a:rPr lang="it-IT" b="1" dirty="0"/>
              <a:t>, proprio per farsi comprendere da tutti i convenuti. </a:t>
            </a:r>
            <a:endParaRPr lang="it-IT" b="1" dirty="0" smtClean="0"/>
          </a:p>
          <a:p>
            <a:pPr marL="0" indent="0" algn="ctr">
              <a:lnSpc>
                <a:spcPct val="150000"/>
              </a:lnSpc>
              <a:buNone/>
            </a:pPr>
            <a:r>
              <a:rPr lang="it-IT" b="1" dirty="0" smtClean="0"/>
              <a:t>Certamente </a:t>
            </a:r>
            <a:r>
              <a:rPr lang="it-IT" b="1" dirty="0"/>
              <a:t>questo dono li </a:t>
            </a:r>
            <a:r>
              <a:rPr lang="it-IT" b="1" dirty="0" smtClean="0"/>
              <a:t>abilita </a:t>
            </a:r>
            <a:r>
              <a:rPr lang="it-IT" b="1" dirty="0"/>
              <a:t>a farsi comprendere da tutti </a:t>
            </a:r>
            <a:endParaRPr lang="it-IT" b="1" dirty="0" smtClean="0"/>
          </a:p>
          <a:p>
            <a:pPr marL="0" indent="0" algn="ctr">
              <a:lnSpc>
                <a:spcPct val="150000"/>
              </a:lnSpc>
              <a:buNone/>
            </a:pPr>
            <a:r>
              <a:rPr lang="it-IT" b="1" dirty="0" smtClean="0"/>
              <a:t>(</a:t>
            </a:r>
            <a:r>
              <a:rPr lang="it-IT" b="1" i="1" dirty="0"/>
              <a:t>li sentiamo ognuno nella nostra lingua natia</a:t>
            </a:r>
            <a:r>
              <a:rPr lang="it-IT" b="1" dirty="0"/>
              <a:t>). </a:t>
            </a:r>
            <a:endParaRPr lang="it-IT" b="1" dirty="0" smtClean="0"/>
          </a:p>
          <a:p>
            <a:pPr marL="0" indent="0" algn="ctr">
              <a:lnSpc>
                <a:spcPct val="150000"/>
              </a:lnSpc>
              <a:buNone/>
            </a:pPr>
            <a:r>
              <a:rPr lang="it-IT" b="1" dirty="0" smtClean="0"/>
              <a:t>… è </a:t>
            </a:r>
            <a:r>
              <a:rPr lang="it-IT" b="1" dirty="0"/>
              <a:t>scritto che </a:t>
            </a:r>
            <a:r>
              <a:rPr lang="it-IT" b="1" i="1" dirty="0"/>
              <a:t>erano tutti pieni di Spirito Santo e cominciarono a parlare …</a:t>
            </a:r>
            <a:r>
              <a:rPr lang="it-IT" b="1" dirty="0"/>
              <a:t> Poiché </a:t>
            </a:r>
            <a:r>
              <a:rPr lang="it-IT" b="1" dirty="0">
                <a:solidFill>
                  <a:srgbClr val="C00000"/>
                </a:solidFill>
              </a:rPr>
              <a:t>è specificato che </a:t>
            </a:r>
            <a:r>
              <a:rPr lang="it-IT" b="1" i="1" dirty="0">
                <a:solidFill>
                  <a:srgbClr val="C00000"/>
                </a:solidFill>
              </a:rPr>
              <a:t>cominciarono </a:t>
            </a:r>
            <a:r>
              <a:rPr lang="it-IT" b="1" dirty="0">
                <a:solidFill>
                  <a:srgbClr val="C00000"/>
                </a:solidFill>
              </a:rPr>
              <a:t>significa che si tratta di un dono nuovo che fino ad allora non avevano avuto o esercitato</a:t>
            </a:r>
            <a:r>
              <a:rPr lang="it-IT" b="1" dirty="0"/>
              <a:t>. E con coraggio! </a:t>
            </a:r>
          </a:p>
        </p:txBody>
      </p:sp>
    </p:spTree>
    <p:extLst>
      <p:ext uri="{BB962C8B-B14F-4D97-AF65-F5344CB8AC3E}">
        <p14:creationId xmlns:p14="http://schemas.microsoft.com/office/powerpoint/2010/main" xmlns="" val="2847838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lgn="ctr">
              <a:buNone/>
            </a:pPr>
            <a:r>
              <a:rPr lang="it-IT" sz="7200" b="1" dirty="0">
                <a:latin typeface="Agency FB" panose="020B0503020202020204" pitchFamily="34" charset="0"/>
              </a:rPr>
              <a:t>E san Luca specifica dettagliatamente chi sono i destinatari: </a:t>
            </a:r>
          </a:p>
        </p:txBody>
      </p:sp>
    </p:spTree>
    <p:extLst>
      <p:ext uri="{BB962C8B-B14F-4D97-AF65-F5344CB8AC3E}">
        <p14:creationId xmlns:p14="http://schemas.microsoft.com/office/powerpoint/2010/main" xmlns="" val="779941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00B050"/>
                </a:solidFill>
                <a:latin typeface="Times New Roman" panose="02020603050405020304" pitchFamily="18" charset="0"/>
                <a:cs typeface="Times New Roman" panose="02020603050405020304" pitchFamily="18" charset="0"/>
              </a:rPr>
              <a:t>Genere letterario</a:t>
            </a:r>
            <a:endParaRPr lang="it-IT" b="1" dirty="0">
              <a:solidFill>
                <a:srgbClr val="00B050"/>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p:txBody>
          <a:bodyPr/>
          <a:lstStyle/>
          <a:p>
            <a:pPr marL="0" indent="0" algn="ctr">
              <a:lnSpc>
                <a:spcPct val="150000"/>
              </a:lnSpc>
              <a:buNone/>
            </a:pPr>
            <a:endParaRPr lang="it-IT" b="1" dirty="0" smtClean="0"/>
          </a:p>
          <a:p>
            <a:pPr marL="0" indent="0" algn="ctr">
              <a:lnSpc>
                <a:spcPct val="150000"/>
              </a:lnSpc>
              <a:buNone/>
            </a:pPr>
            <a:r>
              <a:rPr lang="it-IT" b="1" dirty="0" smtClean="0"/>
              <a:t>‘Atti’ </a:t>
            </a:r>
            <a:r>
              <a:rPr lang="it-IT" b="1" dirty="0"/>
              <a:t>in greco </a:t>
            </a:r>
            <a:r>
              <a:rPr lang="it-IT" b="1" i="1" dirty="0" err="1">
                <a:solidFill>
                  <a:srgbClr val="FF0000"/>
                </a:solidFill>
                <a:latin typeface="Times New Roman" panose="02020603050405020304" pitchFamily="18" charset="0"/>
                <a:cs typeface="Times New Roman" panose="02020603050405020304" pitchFamily="18" charset="0"/>
              </a:rPr>
              <a:t>praxeis</a:t>
            </a:r>
            <a:r>
              <a:rPr lang="it-IT" b="1" i="1" dirty="0">
                <a:solidFill>
                  <a:srgbClr val="FF0000"/>
                </a:solidFill>
                <a:latin typeface="Times New Roman" panose="02020603050405020304" pitchFamily="18" charset="0"/>
                <a:cs typeface="Times New Roman" panose="02020603050405020304" pitchFamily="18" charset="0"/>
              </a:rPr>
              <a:t> </a:t>
            </a:r>
            <a:r>
              <a:rPr lang="it-IT" b="1" dirty="0"/>
              <a:t>(in latino res </a:t>
            </a:r>
            <a:r>
              <a:rPr lang="it-IT" b="1" dirty="0" err="1"/>
              <a:t>gestae</a:t>
            </a:r>
            <a:r>
              <a:rPr lang="it-IT" b="1" dirty="0"/>
              <a:t>) </a:t>
            </a:r>
            <a:endParaRPr lang="it-IT" b="1" dirty="0" smtClean="0"/>
          </a:p>
          <a:p>
            <a:pPr marL="0" indent="0" algn="ctr">
              <a:lnSpc>
                <a:spcPct val="150000"/>
              </a:lnSpc>
              <a:buNone/>
            </a:pPr>
            <a:r>
              <a:rPr lang="it-IT" b="1" dirty="0" smtClean="0"/>
              <a:t>era </a:t>
            </a:r>
            <a:r>
              <a:rPr lang="it-IT" b="1" dirty="0"/>
              <a:t>un genere letterario della letteratura greca. </a:t>
            </a:r>
            <a:endParaRPr lang="it-IT" b="1" dirty="0" smtClean="0"/>
          </a:p>
          <a:p>
            <a:pPr marL="0" indent="0" algn="ctr">
              <a:lnSpc>
                <a:spcPct val="150000"/>
              </a:lnSpc>
              <a:buNone/>
            </a:pPr>
            <a:r>
              <a:rPr lang="it-IT" b="1" dirty="0" smtClean="0"/>
              <a:t>Attraverso </a:t>
            </a:r>
            <a:r>
              <a:rPr lang="it-IT" b="1" dirty="0"/>
              <a:t>esso si proponevano le gesta eroiche dei più grandi conquistatori o di personaggi </a:t>
            </a:r>
            <a:r>
              <a:rPr lang="it-IT" b="1" dirty="0" smtClean="0"/>
              <a:t>mitologici. </a:t>
            </a:r>
            <a:endParaRPr lang="it-IT" b="1" dirty="0"/>
          </a:p>
          <a:p>
            <a:pPr marL="0" indent="0" algn="ctr">
              <a:lnSpc>
                <a:spcPct val="150000"/>
              </a:lnSpc>
              <a:buNone/>
            </a:pPr>
            <a:endParaRPr lang="it-IT" b="1" dirty="0"/>
          </a:p>
        </p:txBody>
      </p:sp>
    </p:spTree>
    <p:extLst>
      <p:ext uri="{BB962C8B-B14F-4D97-AF65-F5344CB8AC3E}">
        <p14:creationId xmlns:p14="http://schemas.microsoft.com/office/powerpoint/2010/main" xmlns="" val="41543629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C00000"/>
                </a:solidFill>
              </a:rPr>
              <a:t>I gruppo</a:t>
            </a:r>
            <a:endParaRPr lang="it-IT" b="1" dirty="0">
              <a:solidFill>
                <a:srgbClr val="C00000"/>
              </a:solidFill>
            </a:endParaRP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xmlns="" val="2548340550"/>
              </p:ext>
            </p:extLst>
          </p:nvPr>
        </p:nvGraphicFramePr>
        <p:xfrm>
          <a:off x="838200" y="1825625"/>
          <a:ext cx="10515600" cy="292608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xmlns="" val="3485095110"/>
                    </a:ext>
                  </a:extLst>
                </a:gridCol>
              </a:tblGrid>
              <a:tr h="370840">
                <a:tc>
                  <a:txBody>
                    <a:bodyPr/>
                    <a:lstStyle/>
                    <a:p>
                      <a:pPr marL="0" indent="0" algn="ctr">
                        <a:buNone/>
                      </a:pPr>
                      <a:r>
                        <a:rPr lang="it-IT" sz="2800" b="1" dirty="0" smtClean="0">
                          <a:solidFill>
                            <a:schemeClr val="tx1"/>
                          </a:solidFill>
                        </a:rPr>
                        <a:t>Parti, successori degli antichi persiani</a:t>
                      </a:r>
                    </a:p>
                  </a:txBody>
                  <a:tcPr/>
                </a:tc>
                <a:extLst>
                  <a:ext uri="{0D108BD9-81ED-4DB2-BD59-A6C34878D82A}">
                    <a16:rowId xmlns:a16="http://schemas.microsoft.com/office/drawing/2014/main" xmlns="" val="24133900"/>
                  </a:ext>
                </a:extLst>
              </a:tr>
              <a:tr h="370840">
                <a:tc>
                  <a:txBody>
                    <a:bodyPr/>
                    <a:lstStyle/>
                    <a:p>
                      <a:pPr algn="ctr"/>
                      <a:r>
                        <a:rPr lang="it-IT" sz="2800" b="1" dirty="0" smtClean="0"/>
                        <a:t>Medi, la cui terra era quella dov’è gli Assiri avevano deportato gli ebrei</a:t>
                      </a:r>
                      <a:endParaRPr lang="it-IT" sz="2800" b="1" dirty="0"/>
                    </a:p>
                  </a:txBody>
                  <a:tcPr/>
                </a:tc>
                <a:extLst>
                  <a:ext uri="{0D108BD9-81ED-4DB2-BD59-A6C34878D82A}">
                    <a16:rowId xmlns:a16="http://schemas.microsoft.com/office/drawing/2014/main" xmlns="" val="215760167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800" b="1" dirty="0" smtClean="0"/>
                        <a:t>Elamiti, popolo incorporato con i Parti</a:t>
                      </a:r>
                    </a:p>
                  </a:txBody>
                  <a:tcPr/>
                </a:tc>
                <a:extLst>
                  <a:ext uri="{0D108BD9-81ED-4DB2-BD59-A6C34878D82A}">
                    <a16:rowId xmlns:a16="http://schemas.microsoft.com/office/drawing/2014/main" xmlns="" val="2776495844"/>
                  </a:ext>
                </a:extLst>
              </a:tr>
              <a:tr h="370840">
                <a:tc>
                  <a:txBody>
                    <a:bodyPr/>
                    <a:lstStyle/>
                    <a:p>
                      <a:pPr marL="0" indent="0" algn="ctr">
                        <a:buNone/>
                      </a:pPr>
                      <a:r>
                        <a:rPr lang="it-IT" sz="2800" b="1" dirty="0" smtClean="0"/>
                        <a:t>abitanti della Mesopotamia, territorio dove gli ebrei erano stati deportati dai babilonesi al tempo di Nabucodonosor</a:t>
                      </a:r>
                    </a:p>
                  </a:txBody>
                  <a:tcPr/>
                </a:tc>
                <a:extLst>
                  <a:ext uri="{0D108BD9-81ED-4DB2-BD59-A6C34878D82A}">
                    <a16:rowId xmlns:a16="http://schemas.microsoft.com/office/drawing/2014/main" xmlns="" val="1095198774"/>
                  </a:ext>
                </a:extLst>
              </a:tr>
            </a:tbl>
          </a:graphicData>
        </a:graphic>
      </p:graphicFrame>
    </p:spTree>
    <p:extLst>
      <p:ext uri="{BB962C8B-B14F-4D97-AF65-F5344CB8AC3E}">
        <p14:creationId xmlns:p14="http://schemas.microsoft.com/office/powerpoint/2010/main" xmlns="" val="37321430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C00000"/>
                </a:solidFill>
              </a:rPr>
              <a:t>II </a:t>
            </a:r>
            <a:r>
              <a:rPr lang="it-IT" b="1" dirty="0">
                <a:solidFill>
                  <a:srgbClr val="C00000"/>
                </a:solidFill>
              </a:rPr>
              <a:t>gruppo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2376764310"/>
              </p:ext>
            </p:extLst>
          </p:nvPr>
        </p:nvGraphicFramePr>
        <p:xfrm>
          <a:off x="838200" y="1825625"/>
          <a:ext cx="10515600" cy="329184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xmlns="" val="1589105320"/>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200" b="1" dirty="0" smtClean="0">
                          <a:solidFill>
                            <a:schemeClr val="tx1"/>
                          </a:solidFill>
                        </a:rPr>
                        <a:t>Giudei (forse di Gerusalemme o dintorni)</a:t>
                      </a:r>
                      <a:endParaRPr lang="it-IT" sz="3200" b="1" dirty="0">
                        <a:solidFill>
                          <a:schemeClr val="tx1"/>
                        </a:solidFill>
                      </a:endParaRPr>
                    </a:p>
                  </a:txBody>
                  <a:tcPr/>
                </a:tc>
                <a:extLst>
                  <a:ext uri="{0D108BD9-81ED-4DB2-BD59-A6C34878D82A}">
                    <a16:rowId xmlns:a16="http://schemas.microsoft.com/office/drawing/2014/main" xmlns="" val="563398246"/>
                  </a:ext>
                </a:extLst>
              </a:tr>
              <a:tr h="370840">
                <a:tc>
                  <a:txBody>
                    <a:bodyPr/>
                    <a:lstStyle/>
                    <a:p>
                      <a:pPr algn="ctr"/>
                      <a:r>
                        <a:rPr lang="it-IT" sz="3200" b="1" dirty="0" smtClean="0">
                          <a:solidFill>
                            <a:schemeClr val="tx1"/>
                          </a:solidFill>
                        </a:rPr>
                        <a:t>Cappadocia, provincia romana attuale Turchia </a:t>
                      </a:r>
                      <a:endParaRPr lang="it-IT" sz="3200" b="1" dirty="0">
                        <a:solidFill>
                          <a:schemeClr val="tx1"/>
                        </a:solidFill>
                      </a:endParaRPr>
                    </a:p>
                  </a:txBody>
                  <a:tcPr/>
                </a:tc>
                <a:extLst>
                  <a:ext uri="{0D108BD9-81ED-4DB2-BD59-A6C34878D82A}">
                    <a16:rowId xmlns:a16="http://schemas.microsoft.com/office/drawing/2014/main" xmlns="" val="3789610673"/>
                  </a:ext>
                </a:extLst>
              </a:tr>
              <a:tr h="370840">
                <a:tc>
                  <a:txBody>
                    <a:bodyPr/>
                    <a:lstStyle/>
                    <a:p>
                      <a:pPr algn="ctr"/>
                      <a:r>
                        <a:rPr lang="it-IT" sz="3200" b="1" dirty="0" smtClean="0">
                          <a:solidFill>
                            <a:schemeClr val="tx1"/>
                          </a:solidFill>
                        </a:rPr>
                        <a:t>Asia, territorio conquistato da Alessandro Magno nel 334 poi divenuta provincia romana </a:t>
                      </a:r>
                      <a:endParaRPr lang="it-IT" sz="3200" b="1" dirty="0">
                        <a:solidFill>
                          <a:schemeClr val="tx1"/>
                        </a:solidFill>
                      </a:endParaRPr>
                    </a:p>
                  </a:txBody>
                  <a:tcPr/>
                </a:tc>
                <a:extLst>
                  <a:ext uri="{0D108BD9-81ED-4DB2-BD59-A6C34878D82A}">
                    <a16:rowId xmlns:a16="http://schemas.microsoft.com/office/drawing/2014/main" xmlns="" val="183485320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200" b="1" dirty="0" smtClean="0">
                          <a:solidFill>
                            <a:schemeClr val="tx1"/>
                          </a:solidFill>
                        </a:rPr>
                        <a:t>Frigia e Panfilia, altre province romane</a:t>
                      </a:r>
                    </a:p>
                    <a:p>
                      <a:pPr algn="ctr"/>
                      <a:endParaRPr lang="it-IT" sz="3200" b="1" dirty="0">
                        <a:solidFill>
                          <a:schemeClr val="tx1"/>
                        </a:solidFill>
                      </a:endParaRPr>
                    </a:p>
                  </a:txBody>
                  <a:tcPr/>
                </a:tc>
                <a:extLst>
                  <a:ext uri="{0D108BD9-81ED-4DB2-BD59-A6C34878D82A}">
                    <a16:rowId xmlns:a16="http://schemas.microsoft.com/office/drawing/2014/main" xmlns="" val="3739050721"/>
                  </a:ext>
                </a:extLst>
              </a:tr>
            </a:tbl>
          </a:graphicData>
        </a:graphic>
      </p:graphicFrame>
    </p:spTree>
    <p:extLst>
      <p:ext uri="{BB962C8B-B14F-4D97-AF65-F5344CB8AC3E}">
        <p14:creationId xmlns:p14="http://schemas.microsoft.com/office/powerpoint/2010/main" xmlns="" val="17391782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C00000"/>
                </a:solidFill>
              </a:rPr>
              <a:t>III </a:t>
            </a:r>
            <a:r>
              <a:rPr lang="it-IT" b="1" dirty="0">
                <a:solidFill>
                  <a:srgbClr val="C00000"/>
                </a:solidFill>
              </a:rPr>
              <a:t>gruppo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3440493895"/>
              </p:ext>
            </p:extLst>
          </p:nvPr>
        </p:nvGraphicFramePr>
        <p:xfrm>
          <a:off x="838200" y="1825625"/>
          <a:ext cx="10515600" cy="387096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xmlns="" val="746129419"/>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200" b="1" dirty="0" smtClean="0">
                          <a:solidFill>
                            <a:schemeClr val="tx1"/>
                          </a:solidFill>
                          <a:latin typeface="Times New Roman" panose="02020603050405020304" pitchFamily="18" charset="0"/>
                          <a:cs typeface="Times New Roman" panose="02020603050405020304" pitchFamily="18" charset="0"/>
                        </a:rPr>
                        <a:t>Egitto la nazione più prestigiosa dell’impero romano</a:t>
                      </a:r>
                    </a:p>
                    <a:p>
                      <a:pPr algn="ctr"/>
                      <a:endParaRPr lang="it-IT" sz="3200"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201334460"/>
                  </a:ext>
                </a:extLst>
              </a:tr>
              <a:tr h="370840">
                <a:tc>
                  <a:txBody>
                    <a:bodyPr/>
                    <a:lstStyle/>
                    <a:p>
                      <a:pPr algn="ctr"/>
                      <a:r>
                        <a:rPr lang="it-IT" sz="3200" b="1" dirty="0" smtClean="0">
                          <a:solidFill>
                            <a:schemeClr val="tx1"/>
                          </a:solidFill>
                          <a:latin typeface="Times New Roman" panose="02020603050405020304" pitchFamily="18" charset="0"/>
                          <a:cs typeface="Times New Roman" panose="02020603050405020304" pitchFamily="18" charset="0"/>
                        </a:rPr>
                        <a:t>Libia e Cirenaica, altre importanti province romane </a:t>
                      </a:r>
                      <a:endParaRPr lang="it-IT" sz="3200"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227860747"/>
                  </a:ext>
                </a:extLst>
              </a:tr>
              <a:tr h="370840">
                <a:tc>
                  <a:txBody>
                    <a:bodyPr/>
                    <a:lstStyle/>
                    <a:p>
                      <a:pPr algn="ctr"/>
                      <a:r>
                        <a:rPr lang="it-IT" sz="3200" b="1" dirty="0" smtClean="0">
                          <a:solidFill>
                            <a:schemeClr val="tx1"/>
                          </a:solidFill>
                          <a:latin typeface="Times New Roman" panose="02020603050405020304" pitchFamily="18" charset="0"/>
                          <a:cs typeface="Times New Roman" panose="02020603050405020304" pitchFamily="18" charset="0"/>
                        </a:rPr>
                        <a:t>Romani, forse visitatori di Gerusalemme</a:t>
                      </a:r>
                      <a:endParaRPr lang="it-IT" sz="3200"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51457100"/>
                  </a:ext>
                </a:extLst>
              </a:tr>
              <a:tr h="370840">
                <a:tc>
                  <a:txBody>
                    <a:bodyPr/>
                    <a:lstStyle/>
                    <a:p>
                      <a:pPr algn="ctr"/>
                      <a:r>
                        <a:rPr lang="it-IT" sz="3200" b="1" dirty="0" smtClean="0">
                          <a:solidFill>
                            <a:schemeClr val="tx1"/>
                          </a:solidFill>
                          <a:latin typeface="Times New Roman" panose="02020603050405020304" pitchFamily="18" charset="0"/>
                          <a:cs typeface="Times New Roman" panose="02020603050405020304" pitchFamily="18" charset="0"/>
                        </a:rPr>
                        <a:t>di nuovo Giudei (di ‘vecchia data’?) e proseliti (forse circoncisi da poco?)</a:t>
                      </a:r>
                      <a:endParaRPr lang="it-IT" sz="3200"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15612050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200" b="1" dirty="0" smtClean="0">
                          <a:solidFill>
                            <a:schemeClr val="tx1"/>
                          </a:solidFill>
                          <a:latin typeface="Times New Roman" panose="02020603050405020304" pitchFamily="18" charset="0"/>
                          <a:cs typeface="Times New Roman" panose="02020603050405020304" pitchFamily="18" charset="0"/>
                        </a:rPr>
                        <a:t>Cretesi e Arabi cioè territori ad est e ad ovest</a:t>
                      </a:r>
                    </a:p>
                  </a:txBody>
                  <a:tcPr/>
                </a:tc>
                <a:extLst>
                  <a:ext uri="{0D108BD9-81ED-4DB2-BD59-A6C34878D82A}">
                    <a16:rowId xmlns:a16="http://schemas.microsoft.com/office/drawing/2014/main" xmlns="" val="377799852"/>
                  </a:ext>
                </a:extLst>
              </a:tr>
            </a:tbl>
          </a:graphicData>
        </a:graphic>
      </p:graphicFrame>
    </p:spTree>
    <p:extLst>
      <p:ext uri="{BB962C8B-B14F-4D97-AF65-F5344CB8AC3E}">
        <p14:creationId xmlns:p14="http://schemas.microsoft.com/office/powerpoint/2010/main" xmlns="" val="9915676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C00000"/>
                </a:solidFill>
              </a:rPr>
              <a:t>Tutta la conoscenza della geografia di allora!</a:t>
            </a:r>
          </a:p>
        </p:txBody>
      </p:sp>
      <p:sp>
        <p:nvSpPr>
          <p:cNvPr id="3" name="Segnaposto contenuto 2"/>
          <p:cNvSpPr>
            <a:spLocks noGrp="1"/>
          </p:cNvSpPr>
          <p:nvPr>
            <p:ph idx="1"/>
          </p:nvPr>
        </p:nvSpPr>
        <p:spPr/>
        <p:txBody>
          <a:bodyPr/>
          <a:lstStyle/>
          <a:p>
            <a:pPr marL="0" indent="0" algn="ctr">
              <a:buNone/>
            </a:pPr>
            <a:endParaRPr lang="it-IT" b="1" dirty="0" smtClean="0">
              <a:solidFill>
                <a:srgbClr val="0070C0"/>
              </a:solidFill>
              <a:latin typeface="Times New Roman" panose="02020603050405020304" pitchFamily="18" charset="0"/>
              <a:cs typeface="Times New Roman" panose="02020603050405020304" pitchFamily="18" charset="0"/>
            </a:endParaRPr>
          </a:p>
          <a:p>
            <a:pPr marL="0" indent="0" algn="ctr">
              <a:buNone/>
            </a:pPr>
            <a:r>
              <a:rPr lang="it-IT" b="1" dirty="0" smtClean="0">
                <a:solidFill>
                  <a:srgbClr val="002060"/>
                </a:solidFill>
                <a:latin typeface="Times New Roman" panose="02020603050405020304" pitchFamily="18" charset="0"/>
                <a:cs typeface="Times New Roman" panose="02020603050405020304" pitchFamily="18" charset="0"/>
              </a:rPr>
              <a:t>Si </a:t>
            </a:r>
            <a:r>
              <a:rPr lang="it-IT" b="1" dirty="0">
                <a:solidFill>
                  <a:srgbClr val="002060"/>
                </a:solidFill>
                <a:latin typeface="Times New Roman" panose="02020603050405020304" pitchFamily="18" charset="0"/>
                <a:cs typeface="Times New Roman" panose="02020603050405020304" pitchFamily="18" charset="0"/>
              </a:rPr>
              <a:t>avvera quanto disse Gesù: </a:t>
            </a:r>
            <a:endParaRPr lang="it-IT" b="1"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it-IT" b="1" i="1" dirty="0" smtClean="0">
                <a:solidFill>
                  <a:srgbClr val="002060"/>
                </a:solidFill>
                <a:latin typeface="Times New Roman" panose="02020603050405020304" pitchFamily="18" charset="0"/>
                <a:cs typeface="Times New Roman" panose="02020603050405020304" pitchFamily="18" charset="0"/>
              </a:rPr>
              <a:t>quando </a:t>
            </a:r>
            <a:r>
              <a:rPr lang="it-IT" b="1" i="1" dirty="0">
                <a:solidFill>
                  <a:srgbClr val="002060"/>
                </a:solidFill>
                <a:latin typeface="Times New Roman" panose="02020603050405020304" pitchFamily="18" charset="0"/>
                <a:cs typeface="Times New Roman" panose="02020603050405020304" pitchFamily="18" charset="0"/>
              </a:rPr>
              <a:t>verrà lo Spirito </a:t>
            </a:r>
            <a:r>
              <a:rPr lang="it-IT" b="1" i="1" dirty="0" err="1" smtClean="0">
                <a:solidFill>
                  <a:srgbClr val="002060"/>
                </a:solidFill>
                <a:latin typeface="Times New Roman" panose="02020603050405020304" pitchFamily="18" charset="0"/>
                <a:cs typeface="Times New Roman" panose="02020603050405020304" pitchFamily="18" charset="0"/>
              </a:rPr>
              <a:t>Paràclito</a:t>
            </a:r>
            <a:r>
              <a:rPr lang="it-IT" b="1" i="1" dirty="0">
                <a:solidFill>
                  <a:srgbClr val="002060"/>
                </a:solidFill>
                <a:latin typeface="Times New Roman" panose="02020603050405020304" pitchFamily="18" charset="0"/>
                <a:cs typeface="Times New Roman" panose="02020603050405020304" pitchFamily="18" charset="0"/>
              </a:rPr>
              <a:t>, che </a:t>
            </a:r>
            <a:endParaRPr lang="it-IT" b="1" i="1"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it-IT" b="1" i="1" dirty="0" smtClean="0">
                <a:solidFill>
                  <a:srgbClr val="002060"/>
                </a:solidFill>
                <a:latin typeface="Times New Roman" panose="02020603050405020304" pitchFamily="18" charset="0"/>
                <a:cs typeface="Times New Roman" panose="02020603050405020304" pitchFamily="18" charset="0"/>
              </a:rPr>
              <a:t>io </a:t>
            </a:r>
            <a:r>
              <a:rPr lang="it-IT" b="1" i="1" dirty="0">
                <a:solidFill>
                  <a:srgbClr val="002060"/>
                </a:solidFill>
                <a:latin typeface="Times New Roman" panose="02020603050405020304" pitchFamily="18" charset="0"/>
                <a:cs typeface="Times New Roman" panose="02020603050405020304" pitchFamily="18" charset="0"/>
              </a:rPr>
              <a:t>vi manderò dal Padre, lo Spirito di verità che procede dal Padre, </a:t>
            </a:r>
            <a:endParaRPr lang="it-IT" b="1" i="1"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it-IT" b="1" i="1" dirty="0" smtClean="0">
                <a:solidFill>
                  <a:srgbClr val="002060"/>
                </a:solidFill>
                <a:latin typeface="Times New Roman" panose="02020603050405020304" pitchFamily="18" charset="0"/>
                <a:cs typeface="Times New Roman" panose="02020603050405020304" pitchFamily="18" charset="0"/>
              </a:rPr>
              <a:t>egli </a:t>
            </a:r>
            <a:r>
              <a:rPr lang="it-IT" b="1" i="1" dirty="0">
                <a:solidFill>
                  <a:srgbClr val="002060"/>
                </a:solidFill>
                <a:latin typeface="Times New Roman" panose="02020603050405020304" pitchFamily="18" charset="0"/>
                <a:cs typeface="Times New Roman" panose="02020603050405020304" pitchFamily="18" charset="0"/>
              </a:rPr>
              <a:t>darà testimonianza di me, e anche voi date testimonianza perché </a:t>
            </a:r>
            <a:endParaRPr lang="it-IT" b="1" i="1"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it-IT" b="1" i="1" dirty="0" smtClean="0">
                <a:solidFill>
                  <a:srgbClr val="002060"/>
                </a:solidFill>
                <a:latin typeface="Times New Roman" panose="02020603050405020304" pitchFamily="18" charset="0"/>
                <a:cs typeface="Times New Roman" panose="02020603050405020304" pitchFamily="18" charset="0"/>
              </a:rPr>
              <a:t>siete </a:t>
            </a:r>
            <a:r>
              <a:rPr lang="it-IT" b="1" i="1" dirty="0">
                <a:solidFill>
                  <a:srgbClr val="002060"/>
                </a:solidFill>
                <a:latin typeface="Times New Roman" panose="02020603050405020304" pitchFamily="18" charset="0"/>
                <a:cs typeface="Times New Roman" panose="02020603050405020304" pitchFamily="18" charset="0"/>
              </a:rPr>
              <a:t>con me fin dal principio</a:t>
            </a:r>
            <a:r>
              <a:rPr lang="it-IT" b="1" dirty="0">
                <a:solidFill>
                  <a:srgbClr val="002060"/>
                </a:solidFill>
                <a:latin typeface="Times New Roman" panose="02020603050405020304" pitchFamily="18" charset="0"/>
                <a:cs typeface="Times New Roman" panose="02020603050405020304" pitchFamily="18" charset="0"/>
              </a:rPr>
              <a:t>. </a:t>
            </a:r>
          </a:p>
          <a:p>
            <a:pPr marL="0" indent="0">
              <a:buNone/>
            </a:pPr>
            <a:endParaRPr lang="it-IT" dirty="0"/>
          </a:p>
        </p:txBody>
      </p:sp>
    </p:spTree>
    <p:extLst>
      <p:ext uri="{BB962C8B-B14F-4D97-AF65-F5344CB8AC3E}">
        <p14:creationId xmlns:p14="http://schemas.microsoft.com/office/powerpoint/2010/main" xmlns="" val="2540072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chemeClr val="accent2">
                    <a:lumMod val="40000"/>
                    <a:lumOff val="60000"/>
                  </a:schemeClr>
                </a:solidFill>
                <a:latin typeface="Times New Roman" panose="02020603050405020304" pitchFamily="18" charset="0"/>
                <a:cs typeface="Times New Roman" panose="02020603050405020304" pitchFamily="18" charset="0"/>
              </a:rPr>
              <a:t>Papa Francesco e lo Spirito Santo </a:t>
            </a:r>
            <a:r>
              <a:rPr lang="it-IT" sz="1400" i="1" dirty="0" smtClean="0"/>
              <a:t>(9 </a:t>
            </a:r>
            <a:r>
              <a:rPr lang="it-IT" sz="1400" i="1" dirty="0"/>
              <a:t>maggio </a:t>
            </a:r>
            <a:r>
              <a:rPr lang="it-IT" sz="1400" i="1" dirty="0" smtClean="0"/>
              <a:t>2016)</a:t>
            </a:r>
            <a:endParaRPr lang="it-IT" sz="1400" dirty="0"/>
          </a:p>
        </p:txBody>
      </p:sp>
      <p:sp>
        <p:nvSpPr>
          <p:cNvPr id="3" name="Segnaposto contenuto 2"/>
          <p:cNvSpPr>
            <a:spLocks noGrp="1"/>
          </p:cNvSpPr>
          <p:nvPr>
            <p:ph idx="1"/>
          </p:nvPr>
        </p:nvSpPr>
        <p:spPr/>
        <p:txBody>
          <a:bodyPr/>
          <a:lstStyle/>
          <a:p>
            <a:pPr marL="0" indent="0" algn="ctr">
              <a:lnSpc>
                <a:spcPct val="150000"/>
              </a:lnSpc>
              <a:buNone/>
            </a:pPr>
            <a:endParaRPr lang="it-IT" b="1" dirty="0">
              <a:latin typeface="Times New Roman" panose="02020603050405020304" pitchFamily="18" charset="0"/>
              <a:cs typeface="Times New Roman" panose="02020603050405020304" pitchFamily="18" charset="0"/>
            </a:endParaRPr>
          </a:p>
          <a:p>
            <a:pPr marL="0" indent="0" algn="ctr">
              <a:lnSpc>
                <a:spcPct val="150000"/>
              </a:lnSpc>
              <a:buNone/>
            </a:pPr>
            <a:r>
              <a:rPr lang="it-IT" b="1" dirty="0" smtClean="0">
                <a:solidFill>
                  <a:srgbClr val="002060"/>
                </a:solidFill>
                <a:latin typeface="Times New Roman" panose="02020603050405020304" pitchFamily="18" charset="0"/>
                <a:cs typeface="Times New Roman" panose="02020603050405020304" pitchFamily="18" charset="0"/>
              </a:rPr>
              <a:t>Un </a:t>
            </a:r>
            <a:r>
              <a:rPr lang="it-IT" b="1" dirty="0">
                <a:solidFill>
                  <a:srgbClr val="002060"/>
                </a:solidFill>
                <a:latin typeface="Times New Roman" panose="02020603050405020304" pitchFamily="18" charset="0"/>
                <a:cs typeface="Times New Roman" panose="02020603050405020304" pitchFamily="18" charset="0"/>
              </a:rPr>
              <a:t>perfetto sconosciuto se non addirittura «un prigioniero di lusso»: ecco cos’è lo Spirito Santo per i molti cristiani ignari che è lui a «muovere la Chiesa», portandoci a Gesù, e a renderci «reali» e «non virtuali». </a:t>
            </a:r>
          </a:p>
        </p:txBody>
      </p:sp>
    </p:spTree>
    <p:extLst>
      <p:ext uri="{BB962C8B-B14F-4D97-AF65-F5344CB8AC3E}">
        <p14:creationId xmlns:p14="http://schemas.microsoft.com/office/powerpoint/2010/main" xmlns="" val="28040802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0070C0"/>
                </a:solidFill>
                <a:latin typeface="Times New Roman" panose="02020603050405020304" pitchFamily="18" charset="0"/>
                <a:cs typeface="Times New Roman" panose="02020603050405020304" pitchFamily="18" charset="0"/>
              </a:rPr>
              <a:t>… il Papa ha preso le mosse</a:t>
            </a:r>
            <a:endParaRPr lang="it-IT" dirty="0">
              <a:solidFill>
                <a:srgbClr val="0070C0"/>
              </a:solidFill>
            </a:endParaRPr>
          </a:p>
        </p:txBody>
      </p:sp>
      <p:sp>
        <p:nvSpPr>
          <p:cNvPr id="3" name="Segnaposto contenuto 2"/>
          <p:cNvSpPr>
            <a:spLocks noGrp="1"/>
          </p:cNvSpPr>
          <p:nvPr>
            <p:ph idx="1"/>
          </p:nvPr>
        </p:nvSpPr>
        <p:spPr/>
        <p:txBody>
          <a:bodyPr/>
          <a:lstStyle/>
          <a:p>
            <a:pPr marL="0" indent="0" algn="ctr">
              <a:lnSpc>
                <a:spcPct val="150000"/>
              </a:lnSpc>
              <a:buNone/>
            </a:pPr>
            <a:r>
              <a:rPr lang="it-IT" b="1" dirty="0" smtClean="0">
                <a:solidFill>
                  <a:srgbClr val="002060"/>
                </a:solidFill>
                <a:latin typeface="Times New Roman" panose="02020603050405020304" pitchFamily="18" charset="0"/>
                <a:cs typeface="Times New Roman" panose="02020603050405020304" pitchFamily="18" charset="0"/>
              </a:rPr>
              <a:t>... dal </a:t>
            </a:r>
            <a:r>
              <a:rPr lang="it-IT" b="1" dirty="0">
                <a:solidFill>
                  <a:srgbClr val="002060"/>
                </a:solidFill>
                <a:latin typeface="Times New Roman" panose="02020603050405020304" pitchFamily="18" charset="0"/>
                <a:cs typeface="Times New Roman" panose="02020603050405020304" pitchFamily="18" charset="0"/>
              </a:rPr>
              <a:t>passo tratto dagli Atti degli apostoli (19, 1-8). Paolo incontra a Efeso alcuni discepoli che credevano in Gesù e fa loro questa domanda: «Avete ricevuto lo Spirito Santo, quando siete venuti alla fede?». E loro, dopo essersi guardati un po’ stupiti, gli hanno risposto: «Non abbiamo nemmeno sentito dire che esista uno Spirito Santo!». </a:t>
            </a:r>
          </a:p>
        </p:txBody>
      </p:sp>
    </p:spTree>
    <p:extLst>
      <p:ext uri="{BB962C8B-B14F-4D97-AF65-F5344CB8AC3E}">
        <p14:creationId xmlns:p14="http://schemas.microsoft.com/office/powerpoint/2010/main" xmlns="" val="19698275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marL="0" indent="0" algn="ctr">
              <a:lnSpc>
                <a:spcPct val="150000"/>
              </a:lnSpc>
              <a:buNone/>
            </a:pPr>
            <a:r>
              <a:rPr lang="it-IT" b="1" dirty="0">
                <a:solidFill>
                  <a:srgbClr val="002060"/>
                </a:solidFill>
              </a:rPr>
              <a:t>«Anche oggi accade lo stesso» ha affermato il Pontefice. «La maggioranza dei cristiani» sa poco o nulla sullo Spirito Santo, tanto da poter fare propria la risposta dei discepoli di Efeso a Paolo: «Non abbiamo sentito dire che esista uno Spirito Santo». E se noi domandiamo a tante brave persone: «chi è lo Spirito Santo per te?» e «cosa fa e dov’è lo Spirito Santo?», l’unica risposta sarà che è «la terza persona della Trinità». </a:t>
            </a:r>
          </a:p>
        </p:txBody>
      </p:sp>
    </p:spTree>
    <p:extLst>
      <p:ext uri="{BB962C8B-B14F-4D97-AF65-F5344CB8AC3E}">
        <p14:creationId xmlns:p14="http://schemas.microsoft.com/office/powerpoint/2010/main" xmlns="" val="23185921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pPr marL="0" indent="0" algn="ctr">
              <a:lnSpc>
                <a:spcPct val="150000"/>
              </a:lnSpc>
              <a:buNone/>
            </a:pPr>
            <a:r>
              <a:rPr lang="it-IT" b="1" dirty="0"/>
              <a:t>«Lo Spirito Santo — ha spiegato Francesco — è quello che muove la Chiesa; è quello che lavora nella Chiesa, nei nostri cuori; è quello che fa di ogni cristiano una persona diversa dall’altra, ma da tutti insieme fa l’unità». Dunque, ha proseguito, lo Spirito Santo «è quello che porta avanti, spalanca le porte e ti invia a dare testimonianza di Gesù</a:t>
            </a:r>
            <a:r>
              <a:rPr lang="it-IT" b="1" dirty="0" smtClean="0"/>
              <a:t>».</a:t>
            </a:r>
          </a:p>
          <a:p>
            <a:pPr marL="0" indent="0" algn="ctr">
              <a:lnSpc>
                <a:spcPct val="150000"/>
              </a:lnSpc>
              <a:buNone/>
            </a:pPr>
            <a:r>
              <a:rPr lang="it-IT" b="1" dirty="0" smtClean="0">
                <a:solidFill>
                  <a:srgbClr val="C00000"/>
                </a:solidFill>
              </a:rPr>
              <a:t>Ci credi davvero?</a:t>
            </a:r>
            <a:endParaRPr lang="it-IT" b="1" dirty="0">
              <a:solidFill>
                <a:srgbClr val="C00000"/>
              </a:solidFill>
            </a:endParaRPr>
          </a:p>
        </p:txBody>
      </p:sp>
    </p:spTree>
    <p:extLst>
      <p:ext uri="{BB962C8B-B14F-4D97-AF65-F5344CB8AC3E}">
        <p14:creationId xmlns:p14="http://schemas.microsoft.com/office/powerpoint/2010/main" xmlns="" val="7072242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lgn="ctr">
              <a:lnSpc>
                <a:spcPct val="150000"/>
              </a:lnSpc>
              <a:buNone/>
            </a:pPr>
            <a:r>
              <a:rPr lang="it-IT" b="1" dirty="0"/>
              <a:t> «Mi ha insegnato la strada della libertà? L’ho imparata da lui? Ma che libertà? Quale libertà? Lo Spirito Santo, che è in me, mi spinge ad andare fuori: ho paura? Come è il mio coraggio, quello che mi dà lo Spirito Santo, per uscire da me stesso, per testimoniare Gesù? Come va la mia pazienza nelle prove? Perché anche la pazienza la dà lo Spirito Santo».</a:t>
            </a:r>
          </a:p>
          <a:p>
            <a:pPr marL="0" indent="0">
              <a:buNone/>
            </a:pPr>
            <a:endParaRPr lang="it-IT" dirty="0"/>
          </a:p>
        </p:txBody>
      </p:sp>
    </p:spTree>
    <p:extLst>
      <p:ext uri="{BB962C8B-B14F-4D97-AF65-F5344CB8AC3E}">
        <p14:creationId xmlns:p14="http://schemas.microsoft.com/office/powerpoint/2010/main" xmlns="" val="30442692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002060"/>
                </a:solidFill>
              </a:rPr>
              <a:t>… terminiamo con papa Francesco</a:t>
            </a:r>
            <a:endParaRPr lang="it-IT" b="1" dirty="0">
              <a:solidFill>
                <a:srgbClr val="002060"/>
              </a:solidFill>
            </a:endParaRPr>
          </a:p>
        </p:txBody>
      </p:sp>
      <p:sp>
        <p:nvSpPr>
          <p:cNvPr id="3" name="Segnaposto contenuto 2"/>
          <p:cNvSpPr>
            <a:spLocks noGrp="1"/>
          </p:cNvSpPr>
          <p:nvPr>
            <p:ph idx="1"/>
          </p:nvPr>
        </p:nvSpPr>
        <p:spPr/>
        <p:txBody>
          <a:bodyPr>
            <a:normAutofit/>
          </a:bodyPr>
          <a:lstStyle/>
          <a:p>
            <a:pPr marL="0" indent="0" algn="ctr">
              <a:buNone/>
            </a:pPr>
            <a:r>
              <a:rPr lang="it-IT" b="1" dirty="0" smtClean="0"/>
              <a:t>E </a:t>
            </a:r>
            <a:r>
              <a:rPr lang="it-IT" b="1" dirty="0"/>
              <a:t>«</a:t>
            </a:r>
            <a:r>
              <a:rPr lang="it-IT" b="1" dirty="0">
                <a:solidFill>
                  <a:srgbClr val="C00000"/>
                </a:solidFill>
              </a:rPr>
              <a:t>cerchiamo </a:t>
            </a:r>
            <a:r>
              <a:rPr lang="it-IT" b="1" dirty="0" smtClean="0">
                <a:solidFill>
                  <a:srgbClr val="C00000"/>
                </a:solidFill>
              </a:rPr>
              <a:t>di </a:t>
            </a:r>
            <a:r>
              <a:rPr lang="it-IT" b="1" dirty="0">
                <a:solidFill>
                  <a:srgbClr val="C00000"/>
                </a:solidFill>
              </a:rPr>
              <a:t>parlare con lui </a:t>
            </a:r>
            <a:r>
              <a:rPr lang="it-IT" b="1" dirty="0"/>
              <a:t>e dire: </a:t>
            </a:r>
            <a:endParaRPr lang="it-IT" b="1" dirty="0" smtClean="0"/>
          </a:p>
          <a:p>
            <a:pPr marL="0" indent="0" algn="ctr">
              <a:buNone/>
            </a:pPr>
            <a:r>
              <a:rPr lang="it-IT" b="1" dirty="0" smtClean="0"/>
              <a:t>“</a:t>
            </a:r>
            <a:r>
              <a:rPr lang="it-IT" b="1" i="1" dirty="0">
                <a:solidFill>
                  <a:srgbClr val="002060"/>
                </a:solidFill>
                <a:latin typeface="Times New Roman" panose="02020603050405020304" pitchFamily="18" charset="0"/>
                <a:cs typeface="Times New Roman" panose="02020603050405020304" pitchFamily="18" charset="0"/>
              </a:rPr>
              <a:t>Io so che tu sei nel mio cuore, che tu sei nel cuore della Chiesa, che tu porti avanti la Chiesa, che tu fai l’unità fra tutti noi, ma diversi tutti noi, nella diversità di tutti noi</a:t>
            </a:r>
            <a:r>
              <a:rPr lang="it-IT" b="1" dirty="0">
                <a:latin typeface="Times New Roman" panose="02020603050405020304" pitchFamily="18" charset="0"/>
                <a:cs typeface="Times New Roman" panose="02020603050405020304" pitchFamily="18" charset="0"/>
              </a:rPr>
              <a:t>». </a:t>
            </a:r>
            <a:endParaRPr lang="it-IT" b="1" dirty="0" smtClean="0">
              <a:latin typeface="Times New Roman" panose="02020603050405020304" pitchFamily="18" charset="0"/>
              <a:cs typeface="Times New Roman" panose="02020603050405020304" pitchFamily="18" charset="0"/>
            </a:endParaRPr>
          </a:p>
          <a:p>
            <a:pPr marL="0" indent="0" algn="ctr">
              <a:buNone/>
            </a:pPr>
            <a:r>
              <a:rPr lang="it-IT" b="1" dirty="0" smtClean="0"/>
              <a:t>L’invito </a:t>
            </a:r>
            <a:r>
              <a:rPr lang="it-IT" b="1" dirty="0"/>
              <a:t>è a «dirgli tutte queste cose e chiedere la grazia di imparare, ma praticamente, nella mia vita, cosa fa lui». È «la grazia della docilità a lui, essere docile allo Spirito </a:t>
            </a:r>
            <a:r>
              <a:rPr lang="it-IT" b="1" dirty="0" smtClean="0"/>
              <a:t>Santo: questa settimana facciamo questo, pensiamo allo Spirito e parliamo con lui».</a:t>
            </a:r>
            <a:endParaRPr lang="it-IT" b="1" dirty="0"/>
          </a:p>
          <a:p>
            <a:pPr marL="0" indent="0">
              <a:buNone/>
            </a:pPr>
            <a:endParaRPr lang="it-IT" dirty="0"/>
          </a:p>
        </p:txBody>
      </p:sp>
    </p:spTree>
    <p:extLst>
      <p:ext uri="{BB962C8B-B14F-4D97-AF65-F5344CB8AC3E}">
        <p14:creationId xmlns:p14="http://schemas.microsoft.com/office/powerpoint/2010/main" xmlns="" val="3108558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C00000"/>
                </a:solidFill>
                <a:latin typeface="Arial Black" panose="020B0A04020102020204" pitchFamily="34" charset="0"/>
              </a:rPr>
              <a:t>Ireneo di Lione</a:t>
            </a:r>
          </a:p>
        </p:txBody>
      </p:sp>
      <p:sp>
        <p:nvSpPr>
          <p:cNvPr id="3" name="Segnaposto contenuto 2"/>
          <p:cNvSpPr>
            <a:spLocks noGrp="1"/>
          </p:cNvSpPr>
          <p:nvPr>
            <p:ph idx="1"/>
          </p:nvPr>
        </p:nvSpPr>
        <p:spPr/>
        <p:txBody>
          <a:bodyPr/>
          <a:lstStyle/>
          <a:p>
            <a:pPr marL="0" indent="0" algn="ctr">
              <a:lnSpc>
                <a:spcPct val="150000"/>
              </a:lnSpc>
              <a:buNone/>
            </a:pPr>
            <a:r>
              <a:rPr lang="it-IT" b="1" dirty="0">
                <a:solidFill>
                  <a:srgbClr val="002060"/>
                </a:solidFill>
              </a:rPr>
              <a:t>A fornirci la prima testimonianza degli At è Ireneo di Lione in </a:t>
            </a:r>
            <a:r>
              <a:rPr lang="it-IT" b="1" i="1" dirty="0">
                <a:solidFill>
                  <a:schemeClr val="tx1">
                    <a:lumMod val="95000"/>
                    <a:lumOff val="5000"/>
                  </a:schemeClr>
                </a:solidFill>
              </a:rPr>
              <a:t>Contro le eresie</a:t>
            </a:r>
            <a:r>
              <a:rPr lang="it-IT" b="1" dirty="0">
                <a:solidFill>
                  <a:srgbClr val="002060"/>
                </a:solidFill>
              </a:rPr>
              <a:t> </a:t>
            </a:r>
            <a:r>
              <a:rPr lang="it-IT" b="1" dirty="0" smtClean="0">
                <a:solidFill>
                  <a:srgbClr val="002060"/>
                </a:solidFill>
              </a:rPr>
              <a:t>(3,13,3) </a:t>
            </a:r>
            <a:r>
              <a:rPr lang="it-IT" b="1" dirty="0">
                <a:solidFill>
                  <a:srgbClr val="002060"/>
                </a:solidFill>
              </a:rPr>
              <a:t>fine II secolo. La testimonianza fa prendere consapevolezza della importante considerazione </a:t>
            </a:r>
            <a:endParaRPr lang="it-IT" b="1" dirty="0" smtClean="0">
              <a:solidFill>
                <a:srgbClr val="002060"/>
              </a:solidFill>
            </a:endParaRPr>
          </a:p>
          <a:p>
            <a:pPr marL="0" indent="0" algn="ctr">
              <a:lnSpc>
                <a:spcPct val="150000"/>
              </a:lnSpc>
              <a:buNone/>
            </a:pPr>
            <a:r>
              <a:rPr lang="it-IT" b="1" dirty="0" smtClean="0">
                <a:solidFill>
                  <a:srgbClr val="002060"/>
                </a:solidFill>
              </a:rPr>
              <a:t>di </a:t>
            </a:r>
            <a:r>
              <a:rPr lang="it-IT" b="1" dirty="0">
                <a:solidFill>
                  <a:srgbClr val="002060"/>
                </a:solidFill>
              </a:rPr>
              <a:t>cui già godevano gli At. </a:t>
            </a:r>
          </a:p>
        </p:txBody>
      </p:sp>
    </p:spTree>
    <p:extLst>
      <p:ext uri="{BB962C8B-B14F-4D97-AF65-F5344CB8AC3E}">
        <p14:creationId xmlns:p14="http://schemas.microsoft.com/office/powerpoint/2010/main" xmlns="" val="2071823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002060"/>
                </a:solidFill>
                <a:latin typeface="Arial Black" panose="020B0A04020102020204" pitchFamily="34" charset="0"/>
              </a:rPr>
              <a:t>Concilio </a:t>
            </a:r>
            <a:r>
              <a:rPr lang="it-IT" b="1" dirty="0">
                <a:solidFill>
                  <a:srgbClr val="002060"/>
                </a:solidFill>
                <a:latin typeface="Arial Black" panose="020B0A04020102020204" pitchFamily="34" charset="0"/>
              </a:rPr>
              <a:t>di </a:t>
            </a:r>
            <a:r>
              <a:rPr lang="it-IT" b="1" dirty="0" smtClean="0">
                <a:solidFill>
                  <a:srgbClr val="002060"/>
                </a:solidFill>
                <a:latin typeface="Arial Black" panose="020B0A04020102020204" pitchFamily="34" charset="0"/>
              </a:rPr>
              <a:t>Cartagine </a:t>
            </a:r>
            <a:r>
              <a:rPr lang="it-IT" sz="2000" b="1" dirty="0" smtClean="0">
                <a:solidFill>
                  <a:srgbClr val="002060"/>
                </a:solidFill>
                <a:latin typeface="Arial Black" panose="020B0A04020102020204" pitchFamily="34" charset="0"/>
              </a:rPr>
              <a:t>(397)</a:t>
            </a:r>
            <a:endParaRPr lang="it-IT" sz="2000" dirty="0">
              <a:latin typeface="Arial Black" panose="020B0A04020102020204" pitchFamily="34" charset="0"/>
            </a:endParaRPr>
          </a:p>
        </p:txBody>
      </p:sp>
      <p:sp>
        <p:nvSpPr>
          <p:cNvPr id="3" name="Segnaposto contenuto 2"/>
          <p:cNvSpPr>
            <a:spLocks noGrp="1"/>
          </p:cNvSpPr>
          <p:nvPr>
            <p:ph idx="1"/>
          </p:nvPr>
        </p:nvSpPr>
        <p:spPr/>
        <p:txBody>
          <a:bodyPr/>
          <a:lstStyle/>
          <a:p>
            <a:pPr marL="0" indent="0" algn="ctr">
              <a:lnSpc>
                <a:spcPct val="150000"/>
              </a:lnSpc>
              <a:buNone/>
            </a:pPr>
            <a:endParaRPr lang="it-IT" b="1" dirty="0" smtClean="0">
              <a:solidFill>
                <a:srgbClr val="002060"/>
              </a:solidFill>
            </a:endParaRPr>
          </a:p>
          <a:p>
            <a:pPr marL="0" indent="0" algn="ctr">
              <a:lnSpc>
                <a:spcPct val="150000"/>
              </a:lnSpc>
              <a:buNone/>
            </a:pPr>
            <a:r>
              <a:rPr lang="it-IT" b="1" dirty="0" smtClean="0">
                <a:solidFill>
                  <a:srgbClr val="002060"/>
                </a:solidFill>
              </a:rPr>
              <a:t>Il </a:t>
            </a:r>
            <a:r>
              <a:rPr lang="it-IT" b="1" dirty="0">
                <a:solidFill>
                  <a:srgbClr val="002060"/>
                </a:solidFill>
              </a:rPr>
              <a:t>n 39 del </a:t>
            </a:r>
            <a:r>
              <a:rPr lang="it-IT" b="1" dirty="0" smtClean="0">
                <a:solidFill>
                  <a:srgbClr val="002060"/>
                </a:solidFill>
              </a:rPr>
              <a:t>Concilio </a:t>
            </a:r>
            <a:r>
              <a:rPr lang="it-IT" b="1" dirty="0">
                <a:solidFill>
                  <a:srgbClr val="002060"/>
                </a:solidFill>
              </a:rPr>
              <a:t>di Cartagine nel riconoscere i libri ispirati propone l’elenco che poi non è più cambiato: </a:t>
            </a:r>
            <a:endParaRPr lang="it-IT" b="1" dirty="0" smtClean="0">
              <a:solidFill>
                <a:srgbClr val="002060"/>
              </a:solidFill>
            </a:endParaRPr>
          </a:p>
          <a:p>
            <a:pPr marL="0" indent="0" algn="ctr">
              <a:lnSpc>
                <a:spcPct val="150000"/>
              </a:lnSpc>
              <a:buNone/>
            </a:pPr>
            <a:r>
              <a:rPr lang="it-IT" b="1" i="1" dirty="0" smtClean="0">
                <a:solidFill>
                  <a:schemeClr val="accent6">
                    <a:lumMod val="75000"/>
                  </a:schemeClr>
                </a:solidFill>
                <a:latin typeface="Arial Black" panose="020B0A04020102020204" pitchFamily="34" charset="0"/>
              </a:rPr>
              <a:t>Vangeli</a:t>
            </a:r>
            <a:r>
              <a:rPr lang="it-IT" b="1" i="1" dirty="0">
                <a:solidFill>
                  <a:schemeClr val="accent6">
                    <a:lumMod val="75000"/>
                  </a:schemeClr>
                </a:solidFill>
                <a:latin typeface="Arial Black" panose="020B0A04020102020204" pitchFamily="34" charset="0"/>
              </a:rPr>
              <a:t>, </a:t>
            </a:r>
            <a:r>
              <a:rPr lang="it-IT" b="1" i="1" dirty="0" smtClean="0">
                <a:solidFill>
                  <a:schemeClr val="accent6">
                    <a:lumMod val="75000"/>
                  </a:schemeClr>
                </a:solidFill>
                <a:latin typeface="Arial Black" panose="020B0A04020102020204" pitchFamily="34" charset="0"/>
              </a:rPr>
              <a:t>Atti </a:t>
            </a:r>
            <a:r>
              <a:rPr lang="it-IT" b="1" i="1" dirty="0">
                <a:solidFill>
                  <a:schemeClr val="accent6">
                    <a:lumMod val="75000"/>
                  </a:schemeClr>
                </a:solidFill>
                <a:latin typeface="Arial Black" panose="020B0A04020102020204" pitchFamily="34" charset="0"/>
              </a:rPr>
              <a:t>, </a:t>
            </a:r>
            <a:r>
              <a:rPr lang="it-IT" b="1" i="1" dirty="0" smtClean="0">
                <a:solidFill>
                  <a:schemeClr val="accent6">
                    <a:lumMod val="75000"/>
                  </a:schemeClr>
                </a:solidFill>
                <a:latin typeface="Arial Black" panose="020B0A04020102020204" pitchFamily="34" charset="0"/>
              </a:rPr>
              <a:t>Lettere, …</a:t>
            </a:r>
            <a:r>
              <a:rPr lang="it-IT" b="1" dirty="0" smtClean="0">
                <a:solidFill>
                  <a:srgbClr val="002060"/>
                </a:solidFill>
              </a:rPr>
              <a:t> </a:t>
            </a:r>
          </a:p>
          <a:p>
            <a:pPr marL="0" indent="0" algn="ctr">
              <a:lnSpc>
                <a:spcPct val="150000"/>
              </a:lnSpc>
              <a:buNone/>
            </a:pPr>
            <a:r>
              <a:rPr lang="it-IT" b="1" dirty="0" smtClean="0">
                <a:solidFill>
                  <a:srgbClr val="002060"/>
                </a:solidFill>
              </a:rPr>
              <a:t>Del </a:t>
            </a:r>
            <a:r>
              <a:rPr lang="it-IT" b="1" dirty="0">
                <a:solidFill>
                  <a:srgbClr val="002060"/>
                </a:solidFill>
              </a:rPr>
              <a:t>resto gli At sono la conseguenza del Mistero Pasquale di Cristo. </a:t>
            </a:r>
          </a:p>
        </p:txBody>
      </p:sp>
    </p:spTree>
    <p:extLst>
      <p:ext uri="{BB962C8B-B14F-4D97-AF65-F5344CB8AC3E}">
        <p14:creationId xmlns:p14="http://schemas.microsoft.com/office/powerpoint/2010/main" xmlns="" val="1729237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C00000"/>
                </a:solidFill>
                <a:latin typeface="Arial Black" panose="020B0A04020102020204" pitchFamily="34" charset="0"/>
              </a:rPr>
              <a:t>Vangelo e </a:t>
            </a:r>
            <a:r>
              <a:rPr lang="it-IT" b="1" dirty="0" smtClean="0">
                <a:solidFill>
                  <a:srgbClr val="C00000"/>
                </a:solidFill>
                <a:latin typeface="Arial Black" panose="020B0A04020102020204" pitchFamily="34" charset="0"/>
              </a:rPr>
              <a:t>At: unità</a:t>
            </a:r>
            <a:endParaRPr lang="it-IT" dirty="0">
              <a:solidFill>
                <a:srgbClr val="C00000"/>
              </a:solidFill>
              <a:latin typeface="Arial Black" panose="020B0A04020102020204" pitchFamily="34" charset="0"/>
            </a:endParaRPr>
          </a:p>
        </p:txBody>
      </p:sp>
      <p:sp>
        <p:nvSpPr>
          <p:cNvPr id="3" name="Segnaposto contenuto 2"/>
          <p:cNvSpPr>
            <a:spLocks noGrp="1"/>
          </p:cNvSpPr>
          <p:nvPr>
            <p:ph idx="1"/>
          </p:nvPr>
        </p:nvSpPr>
        <p:spPr/>
        <p:txBody>
          <a:bodyPr>
            <a:normAutofit/>
          </a:bodyPr>
          <a:lstStyle/>
          <a:p>
            <a:pPr marL="0" indent="0" algn="ctr">
              <a:lnSpc>
                <a:spcPct val="150000"/>
              </a:lnSpc>
              <a:buNone/>
            </a:pPr>
            <a:endParaRPr lang="it-IT" b="1" dirty="0" smtClean="0"/>
          </a:p>
          <a:p>
            <a:pPr marL="0" indent="0" algn="ctr">
              <a:lnSpc>
                <a:spcPct val="150000"/>
              </a:lnSpc>
              <a:buNone/>
            </a:pPr>
            <a:r>
              <a:rPr lang="it-IT" b="1" dirty="0" smtClean="0"/>
              <a:t>Somiglianza </a:t>
            </a:r>
            <a:r>
              <a:rPr lang="it-IT" b="1" dirty="0"/>
              <a:t>lessicale, stilistica, narrativa nonché teologica. </a:t>
            </a:r>
            <a:endParaRPr lang="it-IT" b="1" dirty="0" smtClean="0"/>
          </a:p>
          <a:p>
            <a:pPr marL="0" indent="0" algn="ctr">
              <a:lnSpc>
                <a:spcPct val="150000"/>
              </a:lnSpc>
              <a:buNone/>
            </a:pPr>
            <a:r>
              <a:rPr lang="it-IT" b="1" dirty="0" smtClean="0"/>
              <a:t>Un’unica </a:t>
            </a:r>
            <a:r>
              <a:rPr lang="it-IT" b="1" dirty="0"/>
              <a:t>opera in due tomi. </a:t>
            </a:r>
            <a:endParaRPr lang="it-IT" b="1" dirty="0" smtClean="0"/>
          </a:p>
          <a:p>
            <a:pPr marL="0" indent="0" algn="ctr">
              <a:lnSpc>
                <a:spcPct val="150000"/>
              </a:lnSpc>
              <a:buNone/>
            </a:pPr>
            <a:r>
              <a:rPr lang="it-IT" b="1" dirty="0" smtClean="0"/>
              <a:t>Anche </a:t>
            </a:r>
            <a:r>
              <a:rPr lang="it-IT" b="1" dirty="0"/>
              <a:t>se la seconda parte degli At si tratta di un altro Autore. </a:t>
            </a:r>
          </a:p>
        </p:txBody>
      </p:sp>
    </p:spTree>
    <p:extLst>
      <p:ext uri="{BB962C8B-B14F-4D97-AF65-F5344CB8AC3E}">
        <p14:creationId xmlns:p14="http://schemas.microsoft.com/office/powerpoint/2010/main" xmlns="" val="4021927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C00000"/>
                </a:solidFill>
              </a:rPr>
              <a:t>L’Autore …</a:t>
            </a:r>
            <a:endParaRPr lang="it-IT" b="1" dirty="0">
              <a:solidFill>
                <a:srgbClr val="C00000"/>
              </a:solidFill>
            </a:endParaRPr>
          </a:p>
        </p:txBody>
      </p:sp>
      <p:sp>
        <p:nvSpPr>
          <p:cNvPr id="3" name="Segnaposto contenuto 2"/>
          <p:cNvSpPr>
            <a:spLocks noGrp="1"/>
          </p:cNvSpPr>
          <p:nvPr>
            <p:ph idx="1"/>
          </p:nvPr>
        </p:nvSpPr>
        <p:spPr/>
        <p:txBody>
          <a:bodyPr/>
          <a:lstStyle/>
          <a:p>
            <a:pPr marL="0" indent="0" algn="ctr">
              <a:lnSpc>
                <a:spcPct val="150000"/>
              </a:lnSpc>
              <a:buNone/>
            </a:pPr>
            <a:r>
              <a:rPr lang="it-IT" b="1" dirty="0">
                <a:latin typeface="Times New Roman" panose="02020603050405020304" pitchFamily="18" charset="0"/>
                <a:cs typeface="Times New Roman" panose="02020603050405020304" pitchFamily="18" charset="0"/>
              </a:rPr>
              <a:t>Quindi </a:t>
            </a:r>
            <a:r>
              <a:rPr lang="it-IT" b="1" dirty="0" smtClean="0">
                <a:latin typeface="Times New Roman" panose="02020603050405020304" pitchFamily="18" charset="0"/>
                <a:cs typeface="Times New Roman" panose="02020603050405020304" pitchFamily="18" charset="0"/>
              </a:rPr>
              <a:t>Luca è un Autore </a:t>
            </a:r>
            <a:r>
              <a:rPr lang="it-IT" b="1" dirty="0">
                <a:latin typeface="Times New Roman" panose="02020603050405020304" pitchFamily="18" charset="0"/>
                <a:cs typeface="Times New Roman" panose="02020603050405020304" pitchFamily="18" charset="0"/>
              </a:rPr>
              <a:t>originale rispetto agli altri evangelisti perché riporta il </a:t>
            </a:r>
            <a:r>
              <a:rPr lang="it-IT" b="1" dirty="0" smtClean="0">
                <a:latin typeface="Times New Roman" panose="02020603050405020304" pitchFamily="18" charset="0"/>
                <a:cs typeface="Times New Roman" panose="02020603050405020304" pitchFamily="18" charset="0"/>
              </a:rPr>
              <a:t>‘seguito’. </a:t>
            </a:r>
          </a:p>
          <a:p>
            <a:pPr marL="0" indent="0" algn="ctr">
              <a:lnSpc>
                <a:spcPct val="150000"/>
              </a:lnSpc>
              <a:buNone/>
            </a:pPr>
            <a:r>
              <a:rPr lang="it-IT" b="1" dirty="0" smtClean="0">
                <a:solidFill>
                  <a:srgbClr val="002060"/>
                </a:solidFill>
                <a:latin typeface="Times New Roman" panose="02020603050405020304" pitchFamily="18" charset="0"/>
                <a:cs typeface="Times New Roman" panose="02020603050405020304" pitchFamily="18" charset="0"/>
              </a:rPr>
              <a:t>Dinamicità </a:t>
            </a:r>
            <a:r>
              <a:rPr lang="it-IT" b="1" dirty="0">
                <a:solidFill>
                  <a:srgbClr val="002060"/>
                </a:solidFill>
                <a:latin typeface="Times New Roman" panose="02020603050405020304" pitchFamily="18" charset="0"/>
                <a:cs typeface="Times New Roman" panose="02020603050405020304" pitchFamily="18" charset="0"/>
              </a:rPr>
              <a:t>del cammino dei credenti</a:t>
            </a:r>
            <a:r>
              <a:rPr lang="it-IT" b="1" dirty="0">
                <a:latin typeface="Times New Roman" panose="02020603050405020304" pitchFamily="18" charset="0"/>
                <a:cs typeface="Times New Roman" panose="02020603050405020304" pitchFamily="18" charset="0"/>
              </a:rPr>
              <a:t>: </a:t>
            </a:r>
            <a:endParaRPr lang="it-IT" b="1" dirty="0" smtClean="0">
              <a:latin typeface="Times New Roman" panose="02020603050405020304" pitchFamily="18" charset="0"/>
              <a:cs typeface="Times New Roman" panose="02020603050405020304" pitchFamily="18" charset="0"/>
            </a:endParaRPr>
          </a:p>
          <a:p>
            <a:pPr marL="0" indent="0" algn="ctr">
              <a:lnSpc>
                <a:spcPct val="150000"/>
              </a:lnSpc>
              <a:buNone/>
            </a:pPr>
            <a:r>
              <a:rPr lang="it-IT" b="1" dirty="0" smtClean="0">
                <a:latin typeface="Times New Roman" panose="02020603050405020304" pitchFamily="18" charset="0"/>
                <a:cs typeface="Times New Roman" panose="02020603050405020304" pitchFamily="18" charset="0"/>
              </a:rPr>
              <a:t>chi </a:t>
            </a:r>
            <a:r>
              <a:rPr lang="it-IT" b="1" dirty="0">
                <a:latin typeface="Times New Roman" panose="02020603050405020304" pitchFamily="18" charset="0"/>
                <a:cs typeface="Times New Roman" panose="02020603050405020304" pitchFamily="18" charset="0"/>
              </a:rPr>
              <a:t>è stato testimone oculare della </a:t>
            </a:r>
            <a:r>
              <a:rPr lang="it-IT" b="1" dirty="0" smtClean="0">
                <a:latin typeface="Times New Roman" panose="02020603050405020304" pitchFamily="18" charset="0"/>
                <a:cs typeface="Times New Roman" panose="02020603050405020304" pitchFamily="18" charset="0"/>
              </a:rPr>
              <a:t>Risurrezione </a:t>
            </a:r>
            <a:r>
              <a:rPr lang="it-IT" b="1" dirty="0">
                <a:latin typeface="Times New Roman" panose="02020603050405020304" pitchFamily="18" charset="0"/>
                <a:cs typeface="Times New Roman" panose="02020603050405020304" pitchFamily="18" charset="0"/>
              </a:rPr>
              <a:t>e dell’Ascensione, confermato dal dono dello Spirito </a:t>
            </a:r>
            <a:r>
              <a:rPr lang="it-IT" b="1" dirty="0" smtClean="0">
                <a:latin typeface="Times New Roman" panose="02020603050405020304" pitchFamily="18" charset="0"/>
                <a:cs typeface="Times New Roman" panose="02020603050405020304" pitchFamily="18" charset="0"/>
              </a:rPr>
              <a:t>Santo, </a:t>
            </a:r>
          </a:p>
          <a:p>
            <a:pPr marL="0" indent="0" algn="ctr">
              <a:lnSpc>
                <a:spcPct val="150000"/>
              </a:lnSpc>
              <a:buNone/>
            </a:pPr>
            <a:r>
              <a:rPr lang="it-IT" b="1" dirty="0" smtClean="0">
                <a:latin typeface="Times New Roman" panose="02020603050405020304" pitchFamily="18" charset="0"/>
                <a:cs typeface="Times New Roman" panose="02020603050405020304" pitchFamily="18" charset="0"/>
              </a:rPr>
              <a:t>continua </a:t>
            </a:r>
            <a:r>
              <a:rPr lang="it-IT" b="1" dirty="0">
                <a:latin typeface="Times New Roman" panose="02020603050405020304" pitchFamily="18" charset="0"/>
                <a:cs typeface="Times New Roman" panose="02020603050405020304" pitchFamily="18" charset="0"/>
              </a:rPr>
              <a:t>ad </a:t>
            </a:r>
            <a:r>
              <a:rPr lang="it-IT" b="1" dirty="0">
                <a:solidFill>
                  <a:srgbClr val="C00000"/>
                </a:solidFill>
                <a:latin typeface="Times New Roman" panose="02020603050405020304" pitchFamily="18" charset="0"/>
                <a:cs typeface="Times New Roman" panose="02020603050405020304" pitchFamily="18" charset="0"/>
              </a:rPr>
              <a:t>evangelizzare e a testimoniare</a:t>
            </a:r>
            <a:r>
              <a:rPr lang="it-IT" b="1" dirty="0">
                <a:latin typeface="Times New Roman" panose="02020603050405020304" pitchFamily="18" charset="0"/>
                <a:cs typeface="Times New Roman" panose="02020603050405020304" pitchFamily="18" charset="0"/>
              </a:rPr>
              <a:t>. </a:t>
            </a:r>
          </a:p>
          <a:p>
            <a:pPr marL="0" indent="0" algn="ctr">
              <a:lnSpc>
                <a:spcPct val="150000"/>
              </a:lnSpc>
              <a:buNone/>
            </a:pP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86226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C00000"/>
                </a:solidFill>
                <a:latin typeface="Arial Black" panose="020B0A04020102020204" pitchFamily="34" charset="0"/>
              </a:rPr>
              <a:t>Al percorso </a:t>
            </a:r>
            <a:r>
              <a:rPr lang="it-IT" b="1" dirty="0" smtClean="0">
                <a:solidFill>
                  <a:srgbClr val="C00000"/>
                </a:solidFill>
                <a:latin typeface="Arial Black" panose="020B0A04020102020204" pitchFamily="34" charset="0"/>
              </a:rPr>
              <a:t>geografico …</a:t>
            </a:r>
            <a:endParaRPr lang="it-IT" b="1" dirty="0">
              <a:solidFill>
                <a:srgbClr val="C00000"/>
              </a:solidFill>
              <a:latin typeface="Arial Black" panose="020B0A04020102020204" pitchFamily="34" charset="0"/>
            </a:endParaRPr>
          </a:p>
        </p:txBody>
      </p:sp>
      <p:sp>
        <p:nvSpPr>
          <p:cNvPr id="3" name="Segnaposto contenuto 2"/>
          <p:cNvSpPr>
            <a:spLocks noGrp="1"/>
          </p:cNvSpPr>
          <p:nvPr>
            <p:ph idx="1"/>
          </p:nvPr>
        </p:nvSpPr>
        <p:spPr/>
        <p:txBody>
          <a:bodyPr>
            <a:normAutofit/>
          </a:bodyPr>
          <a:lstStyle/>
          <a:p>
            <a:pPr marL="0" indent="0" algn="ctr">
              <a:buNone/>
            </a:pPr>
            <a:endParaRPr lang="it-IT" dirty="0" smtClean="0">
              <a:solidFill>
                <a:schemeClr val="accent5">
                  <a:lumMod val="75000"/>
                </a:schemeClr>
              </a:solidFill>
              <a:latin typeface="Arial Black" panose="020B0A04020102020204" pitchFamily="34" charset="0"/>
            </a:endParaRPr>
          </a:p>
          <a:p>
            <a:pPr marL="0" indent="0" algn="ctr">
              <a:buNone/>
            </a:pPr>
            <a:r>
              <a:rPr lang="it-IT" dirty="0" smtClean="0">
                <a:solidFill>
                  <a:schemeClr val="accent5">
                    <a:lumMod val="75000"/>
                  </a:schemeClr>
                </a:solidFill>
                <a:latin typeface="Arial Black" panose="020B0A04020102020204" pitchFamily="34" charset="0"/>
              </a:rPr>
              <a:t>Gerusalemme </a:t>
            </a:r>
            <a:r>
              <a:rPr lang="it-IT" dirty="0">
                <a:solidFill>
                  <a:schemeClr val="accent5">
                    <a:lumMod val="75000"/>
                  </a:schemeClr>
                </a:solidFill>
                <a:latin typeface="Arial Black" panose="020B0A04020102020204" pitchFamily="34" charset="0"/>
              </a:rPr>
              <a:t>/ </a:t>
            </a:r>
            <a:r>
              <a:rPr lang="it-IT" dirty="0" smtClean="0">
                <a:solidFill>
                  <a:schemeClr val="accent5">
                    <a:lumMod val="75000"/>
                  </a:schemeClr>
                </a:solidFill>
                <a:latin typeface="Arial Black" panose="020B0A04020102020204" pitchFamily="34" charset="0"/>
              </a:rPr>
              <a:t>Roma </a:t>
            </a:r>
          </a:p>
          <a:p>
            <a:pPr marL="0" indent="0" algn="ctr">
              <a:buNone/>
            </a:pPr>
            <a:endParaRPr lang="it-IT" dirty="0" smtClean="0"/>
          </a:p>
          <a:p>
            <a:pPr marL="0" indent="0" algn="ctr">
              <a:buNone/>
            </a:pPr>
            <a:r>
              <a:rPr lang="it-IT" dirty="0" smtClean="0"/>
              <a:t>corrisponde </a:t>
            </a:r>
            <a:r>
              <a:rPr lang="it-IT" dirty="0"/>
              <a:t>lo sviluppo </a:t>
            </a:r>
            <a:r>
              <a:rPr lang="it-IT" dirty="0" smtClean="0"/>
              <a:t>dell’evangelizzazione </a:t>
            </a:r>
          </a:p>
          <a:p>
            <a:pPr marL="0" indent="0" algn="ctr">
              <a:buNone/>
            </a:pPr>
            <a:endParaRPr lang="it-IT" dirty="0" smtClean="0"/>
          </a:p>
          <a:p>
            <a:pPr marL="0" indent="0" algn="ctr">
              <a:buNone/>
            </a:pPr>
            <a:r>
              <a:rPr lang="it-IT" dirty="0" smtClean="0">
                <a:solidFill>
                  <a:schemeClr val="accent5">
                    <a:lumMod val="75000"/>
                  </a:schemeClr>
                </a:solidFill>
                <a:latin typeface="Arial Black" panose="020B0A04020102020204" pitchFamily="34" charset="0"/>
              </a:rPr>
              <a:t>giudaismo </a:t>
            </a:r>
            <a:r>
              <a:rPr lang="it-IT" dirty="0">
                <a:solidFill>
                  <a:schemeClr val="accent5">
                    <a:lumMod val="75000"/>
                  </a:schemeClr>
                </a:solidFill>
                <a:latin typeface="Arial Black" panose="020B0A04020102020204" pitchFamily="34" charset="0"/>
              </a:rPr>
              <a:t>/ </a:t>
            </a:r>
            <a:r>
              <a:rPr lang="it-IT" dirty="0" smtClean="0">
                <a:solidFill>
                  <a:schemeClr val="accent5">
                    <a:lumMod val="75000"/>
                  </a:schemeClr>
                </a:solidFill>
                <a:latin typeface="Arial Black" panose="020B0A04020102020204" pitchFamily="34" charset="0"/>
              </a:rPr>
              <a:t>paganesimo</a:t>
            </a:r>
            <a:r>
              <a:rPr lang="it-IT" dirty="0" smtClean="0"/>
              <a:t>. </a:t>
            </a:r>
          </a:p>
        </p:txBody>
      </p:sp>
    </p:spTree>
    <p:extLst>
      <p:ext uri="{BB962C8B-B14F-4D97-AF65-F5344CB8AC3E}">
        <p14:creationId xmlns:p14="http://schemas.microsoft.com/office/powerpoint/2010/main" xmlns="" val="200736874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2921</Words>
  <Application>Microsoft Office PowerPoint</Application>
  <PresentationFormat>Personalizzato</PresentationFormat>
  <Paragraphs>192</Paragraphs>
  <Slides>49</Slides>
  <Notes>0</Notes>
  <HiddenSlides>0</HiddenSlides>
  <MMClips>0</MMClips>
  <ScaleCrop>false</ScaleCrop>
  <HeadingPairs>
    <vt:vector size="4" baseType="variant">
      <vt:variant>
        <vt:lpstr>Tema</vt:lpstr>
      </vt:variant>
      <vt:variant>
        <vt:i4>1</vt:i4>
      </vt:variant>
      <vt:variant>
        <vt:lpstr>Titoli diapositive</vt:lpstr>
      </vt:variant>
      <vt:variant>
        <vt:i4>49</vt:i4>
      </vt:variant>
    </vt:vector>
  </HeadingPairs>
  <TitlesOfParts>
    <vt:vector size="50" baseType="lpstr">
      <vt:lpstr>Tema di Office</vt:lpstr>
      <vt:lpstr>Atti degli Apostoli Il Vangelo annunciato ai pagani</vt:lpstr>
      <vt:lpstr> Papiro 29, il frammento più antico degli Atti degli Apostoli </vt:lpstr>
      <vt:lpstr>Inizialmente</vt:lpstr>
      <vt:lpstr>Genere letterario</vt:lpstr>
      <vt:lpstr>Ireneo di Lione</vt:lpstr>
      <vt:lpstr>Concilio di Cartagine (397)</vt:lpstr>
      <vt:lpstr>Vangelo e At: unità</vt:lpstr>
      <vt:lpstr>L’Autore …</vt:lpstr>
      <vt:lpstr>Al percorso geografico …</vt:lpstr>
      <vt:lpstr>… lo Spirito Santo</vt:lpstr>
      <vt:lpstr>Diapositiva 11</vt:lpstr>
      <vt:lpstr>Stando ai dati (Lc 2,30-32; At 1,18) </vt:lpstr>
      <vt:lpstr>C’è un rapporto da rivedere …</vt:lpstr>
      <vt:lpstr>Si comprende ancor più il ruolo svolto da Paolo …</vt:lpstr>
      <vt:lpstr>Arco di tempo</vt:lpstr>
      <vt:lpstr>Si consideri la grande suddivisione</vt:lpstr>
      <vt:lpstr>At 1</vt:lpstr>
      <vt:lpstr>Perché il Monte degli Ulivi?</vt:lpstr>
      <vt:lpstr>Di quale sito del monte degli Ulivi si tratta precisamente? Perché era frequentato da Gesù e dai discepoli? </vt:lpstr>
      <vt:lpstr>Diapositiva 20</vt:lpstr>
      <vt:lpstr>Diapositiva 21</vt:lpstr>
      <vt:lpstr>Diapositiva 22</vt:lpstr>
      <vt:lpstr>Diapositiva 23</vt:lpstr>
      <vt:lpstr>Diapositiva 24</vt:lpstr>
      <vt:lpstr>Diapositiva 25</vt:lpstr>
      <vt:lpstr>Diapositiva 26</vt:lpstr>
      <vt:lpstr>Diapositiva 27</vt:lpstr>
      <vt:lpstr>Ritornando alla domanda …</vt:lpstr>
      <vt:lpstr>Ritornano a Gerusalemme …</vt:lpstr>
      <vt:lpstr>Chi sono i presenti?</vt:lpstr>
      <vt:lpstr>La Pentecoste</vt:lpstr>
      <vt:lpstr>Radunate tutte le ‘tribu’ d’Israele</vt:lpstr>
      <vt:lpstr>In origine</vt:lpstr>
      <vt:lpstr>In quel giorno</vt:lpstr>
      <vt:lpstr>Concretamente</vt:lpstr>
      <vt:lpstr>Altre fonti dicono …</vt:lpstr>
      <vt:lpstr>Quindi era proprio un grande raduno…</vt:lpstr>
      <vt:lpstr>Agli apostoli</vt:lpstr>
      <vt:lpstr>Diapositiva 39</vt:lpstr>
      <vt:lpstr>I gruppo</vt:lpstr>
      <vt:lpstr>II gruppo</vt:lpstr>
      <vt:lpstr>III gruppo</vt:lpstr>
      <vt:lpstr>Tutta la conoscenza della geografia di allora!</vt:lpstr>
      <vt:lpstr>Papa Francesco e lo Spirito Santo (9 maggio 2016)</vt:lpstr>
      <vt:lpstr>… il Papa ha preso le mosse</vt:lpstr>
      <vt:lpstr>Diapositiva 46</vt:lpstr>
      <vt:lpstr>Diapositiva 47</vt:lpstr>
      <vt:lpstr>Diapositiva 48</vt:lpstr>
      <vt:lpstr>… terminiamo con papa Francesco</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maschile e il femminile nell’Antico Testamento</dc:title>
  <dc:creator>Utente Windows</dc:creator>
  <cp:lastModifiedBy>Giusy</cp:lastModifiedBy>
  <cp:revision>53</cp:revision>
  <dcterms:created xsi:type="dcterms:W3CDTF">2018-09-05T08:12:31Z</dcterms:created>
  <dcterms:modified xsi:type="dcterms:W3CDTF">2018-10-15T16:36:04Z</dcterms:modified>
</cp:coreProperties>
</file>