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83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6" r:id="rId12"/>
    <p:sldId id="269" r:id="rId13"/>
    <p:sldId id="268" r:id="rId14"/>
    <p:sldId id="270" r:id="rId15"/>
    <p:sldId id="272" r:id="rId16"/>
    <p:sldId id="273" r:id="rId17"/>
    <p:sldId id="274" r:id="rId18"/>
    <p:sldId id="275" r:id="rId19"/>
    <p:sldId id="276" r:id="rId20"/>
    <p:sldId id="277" r:id="rId21"/>
    <p:sldId id="279" r:id="rId22"/>
    <p:sldId id="280" r:id="rId23"/>
    <p:sldId id="281" r:id="rId24"/>
    <p:sldId id="271" r:id="rId25"/>
    <p:sldId id="282" r:id="rId26"/>
  </p:sldIdLst>
  <p:sldSz cx="9144000" cy="6858000" type="screen4x3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nettore 1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Titolo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9" name="Sottotitolo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it-IT" smtClean="0"/>
              <a:t>Fare clic per modificare lo stile del sottotitolo dello schema</a:t>
            </a:r>
            <a:endParaRPr kumimoji="0" lang="en-US"/>
          </a:p>
        </p:txBody>
      </p:sp>
      <p:sp>
        <p:nvSpPr>
          <p:cNvPr id="16" name="Segnaposto data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942F36-B896-456D-BB77-4BAEBB819FF7}" type="datetimeFigureOut">
              <a:rPr lang="it-IT" smtClean="0"/>
              <a:t>15/10/2018</a:t>
            </a:fld>
            <a:endParaRPr lang="it-IT"/>
          </a:p>
        </p:txBody>
      </p:sp>
      <p:sp>
        <p:nvSpPr>
          <p:cNvPr id="2" name="Segnaposto piè di pagina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15" name="Segnaposto numero diapositiva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E5071C03-AD40-4443-ADE9-D5126AC1B5BC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942F36-B896-456D-BB77-4BAEBB819FF7}" type="datetimeFigureOut">
              <a:rPr lang="it-IT" smtClean="0"/>
              <a:t>15/10/2018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071C03-AD40-4443-ADE9-D5126AC1B5BC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942F36-B896-456D-BB77-4BAEBB819FF7}" type="datetimeFigureOut">
              <a:rPr lang="it-IT" smtClean="0"/>
              <a:t>15/10/2018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071C03-AD40-4443-ADE9-D5126AC1B5BC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olo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27" name="Segnaposto contenuto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25" name="Segnaposto data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942F36-B896-456D-BB77-4BAEBB819FF7}" type="datetimeFigureOut">
              <a:rPr lang="it-IT" smtClean="0"/>
              <a:t>15/10/2018</a:t>
            </a:fld>
            <a:endParaRPr lang="it-IT"/>
          </a:p>
        </p:txBody>
      </p:sp>
      <p:sp>
        <p:nvSpPr>
          <p:cNvPr id="19" name="Segnaposto piè di pagina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it-IT"/>
          </a:p>
        </p:txBody>
      </p:sp>
      <p:sp>
        <p:nvSpPr>
          <p:cNvPr id="16" name="Segnaposto numero diapositiva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E5071C03-AD40-4443-ADE9-D5126AC1B5BC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Intestazione sezione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nettore 1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Segnaposto testo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</p:txBody>
      </p:sp>
      <p:sp>
        <p:nvSpPr>
          <p:cNvPr id="19" name="Segnaposto data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942F36-B896-456D-BB77-4BAEBB819FF7}" type="datetimeFigureOut">
              <a:rPr lang="it-IT" smtClean="0"/>
              <a:t>15/10/2018</a:t>
            </a:fld>
            <a:endParaRPr lang="it-IT"/>
          </a:p>
        </p:txBody>
      </p:sp>
      <p:sp>
        <p:nvSpPr>
          <p:cNvPr id="11" name="Segnaposto piè di pagina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16" name="Segnaposto numero diapositiva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071C03-AD40-4443-ADE9-D5126AC1B5BC}" type="slidenum">
              <a:rPr lang="it-IT" smtClean="0"/>
              <a:t>‹N›</a:t>
            </a:fld>
            <a:endParaRPr lang="it-IT"/>
          </a:p>
        </p:txBody>
      </p:sp>
      <p:sp>
        <p:nvSpPr>
          <p:cNvPr id="8" name="Titolo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olo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14" name="Segnaposto contenuto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13" name="Segnaposto contenuto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21" name="Segnaposto data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942F36-B896-456D-BB77-4BAEBB819FF7}" type="datetimeFigureOut">
              <a:rPr lang="it-IT" smtClean="0"/>
              <a:t>15/10/2018</a:t>
            </a:fld>
            <a:endParaRPr lang="it-IT"/>
          </a:p>
        </p:txBody>
      </p:sp>
      <p:sp>
        <p:nvSpPr>
          <p:cNvPr id="10" name="Segnaposto piè di pagina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31" name="Segnaposto numero diapositiva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071C03-AD40-4443-ADE9-D5126AC1B5BC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itolo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13" name="Segnaposto testo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</p:txBody>
      </p:sp>
      <p:sp>
        <p:nvSpPr>
          <p:cNvPr id="25" name="Segnaposto testo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28" name="Segnaposto contenuto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10" name="Segnaposto data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942F36-B896-456D-BB77-4BAEBB819FF7}" type="datetimeFigureOut">
              <a:rPr lang="it-IT" smtClean="0"/>
              <a:t>15/10/2018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E5071C03-AD40-4443-ADE9-D5126AC1B5BC}" type="slidenum">
              <a:rPr lang="it-IT" smtClean="0"/>
              <a:t>‹N›</a:t>
            </a:fld>
            <a:endParaRPr lang="it-IT"/>
          </a:p>
        </p:txBody>
      </p:sp>
      <p:sp>
        <p:nvSpPr>
          <p:cNvPr id="11" name="Connettore 1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olo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12" name="Segnaposto data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942F36-B896-456D-BB77-4BAEBB819FF7}" type="datetimeFigureOut">
              <a:rPr lang="it-IT" smtClean="0"/>
              <a:t>15/10/2018</a:t>
            </a:fld>
            <a:endParaRPr lang="it-IT"/>
          </a:p>
        </p:txBody>
      </p:sp>
      <p:sp>
        <p:nvSpPr>
          <p:cNvPr id="21" name="Segnaposto piè di pagina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071C03-AD40-4443-ADE9-D5126AC1B5BC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942F36-B896-456D-BB77-4BAEBB819FF7}" type="datetimeFigureOut">
              <a:rPr lang="it-IT" smtClean="0"/>
              <a:t>15/10/2018</a:t>
            </a:fld>
            <a:endParaRPr lang="it-IT"/>
          </a:p>
        </p:txBody>
      </p:sp>
      <p:sp>
        <p:nvSpPr>
          <p:cNvPr id="24" name="Segnaposto piè di pagina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071C03-AD40-4443-ADE9-D5126AC1B5BC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nettore 1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Titolo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26" name="Segnaposto testo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</p:txBody>
      </p:sp>
      <p:sp>
        <p:nvSpPr>
          <p:cNvPr id="14" name="Segnaposto contenuto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25" name="Segnaposto data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942F36-B896-456D-BB77-4BAEBB819FF7}" type="datetimeFigureOut">
              <a:rPr lang="it-IT" smtClean="0"/>
              <a:t>15/10/2018</a:t>
            </a:fld>
            <a:endParaRPr lang="it-IT"/>
          </a:p>
        </p:txBody>
      </p:sp>
      <p:sp>
        <p:nvSpPr>
          <p:cNvPr id="29" name="Segnaposto piè di pagina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071C03-AD40-4443-ADE9-D5126AC1B5BC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egnaposto immagine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it-IT" smtClean="0"/>
              <a:t>Fare clic sull'icona per inserire un'immagine</a:t>
            </a:r>
            <a:endParaRPr kumimoji="0" lang="en-US" dirty="0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942F36-B896-456D-BB77-4BAEBB819FF7}" type="datetimeFigureOut">
              <a:rPr lang="it-IT" smtClean="0"/>
              <a:t>15/10/2018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31" name="Segnaposto numero diapositiva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071C03-AD40-4443-ADE9-D5126AC1B5BC}" type="slidenum">
              <a:rPr lang="it-IT" smtClean="0"/>
              <a:t>‹N›</a:t>
            </a:fld>
            <a:endParaRPr lang="it-IT"/>
          </a:p>
        </p:txBody>
      </p:sp>
      <p:sp>
        <p:nvSpPr>
          <p:cNvPr id="17" name="Titolo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26" name="Segnaposto testo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nettore 1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Segnaposto testo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  <a:p>
            <a:pPr lvl="1" eaLnBrk="1" latinLnBrk="0" hangingPunct="1"/>
            <a:r>
              <a:rPr kumimoji="0" lang="it-IT" smtClean="0"/>
              <a:t>Secondo livello</a:t>
            </a:r>
          </a:p>
          <a:p>
            <a:pPr lvl="2" eaLnBrk="1" latinLnBrk="0" hangingPunct="1"/>
            <a:r>
              <a:rPr kumimoji="0" lang="it-IT" smtClean="0"/>
              <a:t>Terzo livello</a:t>
            </a:r>
          </a:p>
          <a:p>
            <a:pPr lvl="3" eaLnBrk="1" latinLnBrk="0" hangingPunct="1"/>
            <a:r>
              <a:rPr kumimoji="0" lang="it-IT" smtClean="0"/>
              <a:t>Quarto livello</a:t>
            </a:r>
          </a:p>
          <a:p>
            <a:pPr lvl="4" eaLnBrk="1" latinLnBrk="0" hangingPunct="1"/>
            <a:r>
              <a:rPr kumimoji="0" lang="it-IT" smtClean="0"/>
              <a:t>Quinto livello</a:t>
            </a:r>
            <a:endParaRPr kumimoji="0" lang="en-US"/>
          </a:p>
        </p:txBody>
      </p:sp>
      <p:sp>
        <p:nvSpPr>
          <p:cNvPr id="11" name="Segnaposto data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F1942F36-B896-456D-BB77-4BAEBB819FF7}" type="datetimeFigureOut">
              <a:rPr lang="it-IT" smtClean="0"/>
              <a:t>15/10/2018</a:t>
            </a:fld>
            <a:endParaRPr lang="it-IT"/>
          </a:p>
        </p:txBody>
      </p:sp>
      <p:sp>
        <p:nvSpPr>
          <p:cNvPr id="28" name="Segnaposto piè di pagina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E5071C03-AD40-4443-ADE9-D5126AC1B5BC}" type="slidenum">
              <a:rPr lang="it-IT" smtClean="0"/>
              <a:t>‹N›</a:t>
            </a:fld>
            <a:endParaRPr lang="it-IT"/>
          </a:p>
        </p:txBody>
      </p:sp>
      <p:sp>
        <p:nvSpPr>
          <p:cNvPr id="10" name="Segnaposto titolo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9" name="Connettore 1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Connettore 1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9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9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9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it-IT" dirty="0" smtClean="0"/>
              <a:t>PAPA </a:t>
            </a:r>
            <a:r>
              <a:rPr lang="it-IT" dirty="0" smtClean="0"/>
              <a:t>FRANCESCO </a:t>
            </a:r>
            <a:br>
              <a:rPr lang="it-IT" dirty="0" smtClean="0"/>
            </a:br>
            <a:r>
              <a:rPr lang="it-IT" dirty="0" smtClean="0"/>
              <a:t>UNA </a:t>
            </a:r>
            <a:r>
              <a:rPr lang="it-IT" dirty="0" smtClean="0"/>
              <a:t>LUCE DA RISCOPRIRE</a:t>
            </a:r>
            <a:endParaRPr lang="it-IT" dirty="0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it-IT" dirty="0"/>
              <a:t>Scuola Diocesana di Formazione Teologico-Pastorale</a:t>
            </a:r>
          </a:p>
          <a:p>
            <a:r>
              <a:rPr lang="it-IT" dirty="0" smtClean="0"/>
              <a:t>Museo Diocesano di Terni, 15 ottobre 2018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21" y="476672"/>
            <a:ext cx="5256584" cy="34102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774176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it-IT" dirty="0" smtClean="0"/>
              <a:t>Benedetto XVI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t-IT" dirty="0" smtClean="0"/>
              <a:t>«All’inizio dell’essere cristiano non c’è una decisione etica o una grande idea, bensì l’incontro con un avvenimento, con una Persona, che dà alla vita un nuovo orizzonte e, con ciò, la direzione decisiva» (</a:t>
            </a:r>
            <a:r>
              <a:rPr lang="it-IT" i="1" dirty="0" smtClean="0"/>
              <a:t>Deus </a:t>
            </a:r>
            <a:r>
              <a:rPr lang="it-IT" i="1" dirty="0" err="1" smtClean="0"/>
              <a:t>caritas</a:t>
            </a:r>
            <a:r>
              <a:rPr lang="it-IT" i="1" dirty="0" smtClean="0"/>
              <a:t> est </a:t>
            </a:r>
            <a:r>
              <a:rPr lang="it-IT" dirty="0" smtClean="0"/>
              <a:t>1)</a:t>
            </a:r>
          </a:p>
          <a:p>
            <a:r>
              <a:rPr lang="it-IT" dirty="0" smtClean="0"/>
              <a:t>Prima enciclica del papa emerito datata 25 dicembre 2005 e dedicata all’amore cristiano</a:t>
            </a:r>
          </a:p>
        </p:txBody>
      </p:sp>
    </p:spTree>
    <p:extLst>
      <p:ext uri="{BB962C8B-B14F-4D97-AF65-F5344CB8AC3E}">
        <p14:creationId xmlns:p14="http://schemas.microsoft.com/office/powerpoint/2010/main" val="17562336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olo 2"/>
          <p:cNvSpPr>
            <a:spLocks noGrp="1"/>
          </p:cNvSpPr>
          <p:nvPr>
            <p:ph type="title"/>
          </p:nvPr>
        </p:nvSpPr>
        <p:spPr>
          <a:xfrm>
            <a:off x="107504" y="980728"/>
            <a:ext cx="5867400" cy="522288"/>
          </a:xfrm>
        </p:spPr>
        <p:txBody>
          <a:bodyPr>
            <a:noAutofit/>
          </a:bodyPr>
          <a:lstStyle/>
          <a:p>
            <a:pPr algn="ctr"/>
            <a:r>
              <a:rPr lang="it-IT" sz="3600" dirty="0" smtClean="0"/>
              <a:t>LA LUCE DELLA FEDE</a:t>
            </a:r>
            <a:endParaRPr lang="it-IT" sz="3600" dirty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67544" y="3212976"/>
            <a:ext cx="5867400" cy="3240360"/>
          </a:xfrm>
        </p:spPr>
        <p:txBody>
          <a:bodyPr>
            <a:no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it-IT" sz="1600" dirty="0" smtClean="0"/>
              <a:t>È l’</a:t>
            </a:r>
            <a:r>
              <a:rPr lang="it-IT" sz="1600" b="1" dirty="0" smtClean="0"/>
              <a:t>anima</a:t>
            </a:r>
            <a:r>
              <a:rPr lang="it-IT" sz="1600" dirty="0" smtClean="0"/>
              <a:t> del magistero di papa Francesco. 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it-IT" sz="1600" dirty="0" smtClean="0"/>
              <a:t>È ciò che è capace di illuminare </a:t>
            </a:r>
            <a:r>
              <a:rPr lang="it-IT" sz="1600" i="1" dirty="0" smtClean="0"/>
              <a:t>tutta </a:t>
            </a:r>
            <a:r>
              <a:rPr lang="it-IT" sz="1600" dirty="0" smtClean="0"/>
              <a:t>l’esistenza dell’uomo (LF 4). 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it-IT" sz="1600" dirty="0" smtClean="0"/>
              <a:t>È, dinanzi ai mali del mondo, una </a:t>
            </a:r>
            <a:r>
              <a:rPr lang="it-IT" sz="1600" b="1" dirty="0" smtClean="0"/>
              <a:t>lampada</a:t>
            </a:r>
            <a:r>
              <a:rPr lang="it-IT" sz="1600" dirty="0" smtClean="0"/>
              <a:t> che guida i passi degli uomini nella notte. </a:t>
            </a:r>
            <a:r>
              <a:rPr lang="it-IT" sz="1600" dirty="0"/>
              <a:t> </a:t>
            </a:r>
            <a:endParaRPr lang="it-IT" sz="1600" dirty="0" smtClean="0"/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it-IT" sz="1600" dirty="0" smtClean="0"/>
              <a:t>Non è una luce capace di dissipare tutte le tenebre che avvolgono l’esistenza umana. 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it-IT" sz="1600" dirty="0" smtClean="0"/>
              <a:t>Non è paragonabile ad una ragionamento in grado di spiegare tutto.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it-IT" sz="1600" dirty="0" smtClean="0"/>
              <a:t>È una </a:t>
            </a:r>
            <a:r>
              <a:rPr lang="it-IT" sz="1600" b="1" dirty="0" smtClean="0"/>
              <a:t>presenza </a:t>
            </a:r>
            <a:r>
              <a:rPr lang="it-IT" sz="1600" dirty="0" smtClean="0"/>
              <a:t>che offre delle risposte che possono accompagnare ed alleviare le sofferenze umane (LF 57)</a:t>
            </a: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it-IT" sz="1600" dirty="0" smtClean="0"/>
              <a:t>È una </a:t>
            </a:r>
            <a:r>
              <a:rPr lang="it-IT" sz="1600" b="1" dirty="0" smtClean="0"/>
              <a:t>forza consolante </a:t>
            </a:r>
            <a:r>
              <a:rPr lang="it-IT" sz="1600" dirty="0" smtClean="0"/>
              <a:t>nella sofferenza (LF 56)</a:t>
            </a:r>
            <a:endParaRPr lang="it-IT" sz="1600" dirty="0"/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112" r="18112"/>
          <a:stretch>
            <a:fillRect/>
          </a:stretch>
        </p:blipFill>
        <p:spPr bwMode="auto">
          <a:xfrm>
            <a:off x="5364088" y="616634"/>
            <a:ext cx="3170312" cy="23056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167952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1"/>
          <p:cNvSpPr>
            <a:spLocks noGrp="1"/>
          </p:cNvSpPr>
          <p:nvPr>
            <p:ph type="pic" idx="1"/>
          </p:nvPr>
        </p:nvSpPr>
        <p:spPr>
          <a:xfrm>
            <a:off x="6156176" y="616634"/>
            <a:ext cx="2378224" cy="2596342"/>
          </a:xfrm>
        </p:spPr>
      </p:sp>
      <p:sp>
        <p:nvSpPr>
          <p:cNvPr id="3" name="Titolo 2"/>
          <p:cNvSpPr>
            <a:spLocks noGrp="1"/>
          </p:cNvSpPr>
          <p:nvPr>
            <p:ph type="title"/>
          </p:nvPr>
        </p:nvSpPr>
        <p:spPr>
          <a:xfrm>
            <a:off x="179512" y="620688"/>
            <a:ext cx="4248472" cy="522288"/>
          </a:xfrm>
        </p:spPr>
        <p:txBody>
          <a:bodyPr>
            <a:noAutofit/>
          </a:bodyPr>
          <a:lstStyle/>
          <a:p>
            <a:pPr algn="ctr"/>
            <a:r>
              <a:rPr lang="it-IT" sz="4000" dirty="0" smtClean="0"/>
              <a:t>FEDE E GIOIA</a:t>
            </a:r>
            <a:endParaRPr lang="it-IT" sz="4000" dirty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251520" y="3356992"/>
            <a:ext cx="8280920" cy="3240360"/>
          </a:xfrm>
        </p:spPr>
        <p:txBody>
          <a:bodyPr>
            <a:normAutofit/>
          </a:bodyPr>
          <a:lstStyle/>
          <a:p>
            <a:pPr marL="342900" indent="-342900">
              <a:buFont typeface="Wingdings" panose="05000000000000000000" pitchFamily="2" charset="2"/>
              <a:buChar char="ü"/>
            </a:pPr>
            <a:r>
              <a:rPr lang="it-IT" sz="2400" dirty="0"/>
              <a:t>Questo per </a:t>
            </a:r>
            <a:r>
              <a:rPr lang="it-IT" sz="2400" dirty="0" err="1" smtClean="0"/>
              <a:t>Francescoè</a:t>
            </a:r>
            <a:r>
              <a:rPr lang="it-IT" sz="2400" dirty="0" smtClean="0"/>
              <a:t> </a:t>
            </a:r>
            <a:r>
              <a:rPr lang="it-IT" sz="2400" dirty="0"/>
              <a:t>un legame indissolubile </a:t>
            </a:r>
            <a:endParaRPr lang="it-IT" sz="2400" dirty="0" smtClean="0"/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it-IT" sz="2400" dirty="0" smtClean="0"/>
              <a:t>Maria </a:t>
            </a:r>
            <a:r>
              <a:rPr lang="it-IT" sz="2400" dirty="0"/>
              <a:t>concepisce «fede e gioia» nell’accogliere il messaggio dell’arcangelo Gabriele. Non disobbedienza e morte come in Eva quando accoglie le parole del serpente.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it-IT" sz="2400" dirty="0"/>
              <a:t>LF 58: «Nella Madre di Gesù la fede si è mostrata piena di frutto, e quando la nostra vita spirituale dà frutto, ci riempiamo di gioia, che è il segno più chiaro della grandezza della fede».</a:t>
            </a:r>
          </a:p>
          <a:p>
            <a:endParaRPr lang="it-IT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89874" y="369334"/>
            <a:ext cx="2720676" cy="29876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345573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it-IT" dirty="0" smtClean="0"/>
              <a:t>Ma cosa E’ la fede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it-IT" dirty="0" smtClean="0"/>
              <a:t>Per papa Francesco essa è dono di Dio ed atto umano</a:t>
            </a:r>
          </a:p>
          <a:p>
            <a:r>
              <a:rPr lang="it-IT" dirty="0" smtClean="0"/>
              <a:t>La fede è dono soprannaturale infuso da Dio nell’anima della persona, il dono con cui Dio ci </a:t>
            </a:r>
            <a:r>
              <a:rPr lang="it-IT" b="1" i="1" dirty="0" err="1" smtClean="0"/>
              <a:t>primerea</a:t>
            </a:r>
            <a:r>
              <a:rPr lang="it-IT" i="1" dirty="0" smtClean="0"/>
              <a:t> </a:t>
            </a:r>
            <a:r>
              <a:rPr lang="it-IT" dirty="0" smtClean="0"/>
              <a:t>(ci anticipa, ci cerca, ci aspetta)</a:t>
            </a:r>
          </a:p>
          <a:p>
            <a:r>
              <a:rPr lang="it-IT" dirty="0" smtClean="0"/>
              <a:t>EG 24: la «chiesa in uscita» è chiamata a </a:t>
            </a:r>
            <a:r>
              <a:rPr lang="it-IT" i="1" dirty="0" err="1" smtClean="0"/>
              <a:t>primerear</a:t>
            </a:r>
            <a:endParaRPr lang="it-IT" dirty="0" smtClean="0"/>
          </a:p>
          <a:p>
            <a:r>
              <a:rPr lang="it-IT" dirty="0" smtClean="0"/>
              <a:t>Questo dono implica però l’assenso dell’intelletto, in quanto </a:t>
            </a:r>
            <a:r>
              <a:rPr lang="it-IT" b="1" u="sng" dirty="0" smtClean="0"/>
              <a:t>non nega la natura umana  ma la eleva</a:t>
            </a:r>
          </a:p>
          <a:p>
            <a:r>
              <a:rPr lang="it-IT" dirty="0" smtClean="0"/>
              <a:t>Un assenso mosso dal dubbio e/o dal timore genera l’OPINIONE</a:t>
            </a:r>
          </a:p>
          <a:p>
            <a:r>
              <a:rPr lang="it-IT" dirty="0" smtClean="0"/>
              <a:t>La FEDE è un assenso dato con certezza.</a:t>
            </a:r>
          </a:p>
          <a:p>
            <a:endParaRPr lang="it-IT" dirty="0" smtClean="0"/>
          </a:p>
          <a:p>
            <a:pPr marL="0" indent="0">
              <a:buNone/>
            </a:pP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4565797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olo 2"/>
          <p:cNvSpPr>
            <a:spLocks noGrp="1"/>
          </p:cNvSpPr>
          <p:nvPr>
            <p:ph type="title"/>
          </p:nvPr>
        </p:nvSpPr>
        <p:spPr>
          <a:xfrm>
            <a:off x="323528" y="908720"/>
            <a:ext cx="4032448" cy="522288"/>
          </a:xfrm>
        </p:spPr>
        <p:txBody>
          <a:bodyPr/>
          <a:lstStyle/>
          <a:p>
            <a:r>
              <a:rPr lang="it-IT" dirty="0" smtClean="0"/>
              <a:t>FEDE COME </a:t>
            </a:r>
            <a:r>
              <a:rPr lang="it-IT" dirty="0" err="1" smtClean="0"/>
              <a:t>ATTo</a:t>
            </a:r>
            <a:r>
              <a:rPr lang="it-IT" dirty="0" smtClean="0"/>
              <a:t> conoscitivo</a:t>
            </a:r>
            <a:endParaRPr lang="it-IT" dirty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323528" y="2564904"/>
            <a:ext cx="5867400" cy="3744416"/>
          </a:xfrm>
        </p:spPr>
        <p:txBody>
          <a:bodyPr>
            <a:normAutofit fontScale="92500" lnSpcReduction="10000"/>
          </a:bodyPr>
          <a:lstStyle/>
          <a:p>
            <a:pPr marL="285750" indent="-285750">
              <a:buFont typeface="Wingdings" panose="05000000000000000000" pitchFamily="2" charset="2"/>
              <a:buChar char="v"/>
            </a:pPr>
            <a:r>
              <a:rPr lang="it-IT" sz="1800" dirty="0" smtClean="0"/>
              <a:t>La fede ci permette di conoscere la realtà </a:t>
            </a:r>
            <a:r>
              <a:rPr lang="it-IT" sz="1800" b="1" dirty="0" smtClean="0"/>
              <a:t>in maniera affettiva</a:t>
            </a:r>
            <a:r>
              <a:rPr lang="it-IT" sz="1800" dirty="0" smtClean="0"/>
              <a:t>, come una madre con il proprio bambino a partire dall’amore che ella prova per lui.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it-IT" sz="1800" dirty="0" smtClean="0"/>
              <a:t>Nell’atto di fede l’intelletto spinge la volontà ad accettare quella determinata verità non perché la si conosca compiutamente, ma in quanto </a:t>
            </a:r>
            <a:r>
              <a:rPr lang="it-IT" sz="1800" b="1" dirty="0" smtClean="0"/>
              <a:t>si presenta amabile</a:t>
            </a:r>
            <a:r>
              <a:rPr lang="it-IT" sz="1800" dirty="0" smtClean="0"/>
              <a:t>.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it-IT" sz="1800" dirty="0" smtClean="0"/>
              <a:t>La scienza conosce invece solo ciò che è evidente, ossia ciò che le si presenta chiaro e distinto. Per la tecnologia è vero solo ciò che funziona (LF 25).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it-IT" sz="1800" dirty="0"/>
              <a:t>Ogni essere umano ha un numero indefinito di credenze, che gli sembrano plausibili, e di cui nemmeno è </a:t>
            </a:r>
            <a:r>
              <a:rPr lang="it-IT" sz="1800" dirty="0" smtClean="0"/>
              <a:t>consapevole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it-IT" sz="1800" dirty="0" smtClean="0"/>
              <a:t>LF 23: Poiché Dio è affidabile, è ragionevole aver fede in Lui, costruire la propria sicurezza sulla sua Parola</a:t>
            </a:r>
            <a:endParaRPr lang="it-IT" sz="1800" dirty="0"/>
          </a:p>
        </p:txBody>
      </p:sp>
      <p:pic>
        <p:nvPicPr>
          <p:cNvPr id="8194" name="Picture 2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423" b="10423"/>
          <a:stretch>
            <a:fillRect/>
          </a:stretch>
        </p:blipFill>
        <p:spPr bwMode="auto">
          <a:xfrm>
            <a:off x="6012160" y="620688"/>
            <a:ext cx="2507852" cy="18238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968741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it-IT" sz="2800" dirty="0" smtClean="0"/>
              <a:t>Ricordava papa Benedetto XVI nella lettera apostolica che indiceva l’Anno della Fede l’</a:t>
            </a:r>
            <a:r>
              <a:rPr lang="it-IT" sz="2800" b="1" dirty="0" smtClean="0"/>
              <a:t>11 ottobre </a:t>
            </a:r>
            <a:r>
              <a:rPr lang="it-IT" sz="2800" b="1" dirty="0" smtClean="0"/>
              <a:t>2011</a:t>
            </a:r>
            <a:r>
              <a:rPr lang="it-IT" sz="2800" dirty="0" smtClean="0"/>
              <a:t>:</a:t>
            </a:r>
            <a:r>
              <a:rPr lang="it-IT" sz="2800" dirty="0" smtClean="0"/>
              <a:t> </a:t>
            </a:r>
            <a:endParaRPr lang="it-IT" sz="2800" dirty="0" smtClean="0"/>
          </a:p>
          <a:p>
            <a:pPr marL="0" indent="0">
              <a:buNone/>
            </a:pPr>
            <a:r>
              <a:rPr lang="it-IT" sz="2800" dirty="0"/>
              <a:t>	</a:t>
            </a:r>
            <a:r>
              <a:rPr lang="it-IT" sz="2400" dirty="0" smtClean="0"/>
              <a:t>«</a:t>
            </a:r>
            <a:r>
              <a:rPr lang="it-IT" sz="2400" dirty="0" smtClean="0"/>
              <a:t>La fede si trova ad essere sottoposta più che nel </a:t>
            </a:r>
            <a:r>
              <a:rPr lang="it-IT" sz="2400" dirty="0" smtClean="0"/>
              <a:t>	passato 	a </a:t>
            </a:r>
            <a:r>
              <a:rPr lang="it-IT" sz="2400" dirty="0" smtClean="0"/>
              <a:t>una serie di interrogativi che </a:t>
            </a:r>
            <a:r>
              <a:rPr lang="it-IT" sz="2400" dirty="0" smtClean="0"/>
              <a:t>provengono </a:t>
            </a:r>
            <a:r>
              <a:rPr lang="it-IT" sz="2400" dirty="0" smtClean="0"/>
              <a:t>da </a:t>
            </a:r>
            <a:r>
              <a:rPr lang="it-IT" sz="2400" dirty="0" smtClean="0"/>
              <a:t>una </a:t>
            </a:r>
            <a:r>
              <a:rPr lang="it-IT" sz="2400" b="1" dirty="0" smtClean="0"/>
              <a:t>mutata </a:t>
            </a:r>
            <a:r>
              <a:rPr lang="it-IT" sz="2400" b="1" dirty="0" smtClean="0"/>
              <a:t>	mentalità </a:t>
            </a:r>
            <a:r>
              <a:rPr lang="it-IT" sz="2400" dirty="0" smtClean="0"/>
              <a:t>che riduce </a:t>
            </a:r>
            <a:r>
              <a:rPr lang="it-IT" sz="2400" dirty="0" smtClean="0"/>
              <a:t>l’ambito </a:t>
            </a:r>
            <a:r>
              <a:rPr lang="it-IT" sz="2400" dirty="0" smtClean="0"/>
              <a:t>delle </a:t>
            </a:r>
            <a:r>
              <a:rPr lang="it-IT" sz="2400" dirty="0" smtClean="0"/>
              <a:t>	certezze </a:t>
            </a:r>
            <a:r>
              <a:rPr lang="it-IT" sz="2400" dirty="0" smtClean="0"/>
              <a:t>razionali a </a:t>
            </a:r>
            <a:r>
              <a:rPr lang="it-IT" sz="2400" dirty="0" smtClean="0"/>
              <a:t>	quello </a:t>
            </a:r>
            <a:r>
              <a:rPr lang="it-IT" sz="2400" dirty="0" smtClean="0"/>
              <a:t>delle </a:t>
            </a:r>
            <a:r>
              <a:rPr lang="it-IT" sz="2400" dirty="0" smtClean="0"/>
              <a:t>conquiste </a:t>
            </a:r>
            <a:r>
              <a:rPr lang="it-IT" sz="2400" dirty="0" smtClean="0"/>
              <a:t>scientifiche </a:t>
            </a:r>
            <a:r>
              <a:rPr lang="it-IT" sz="2400" dirty="0" smtClean="0"/>
              <a:t>e </a:t>
            </a:r>
            <a:r>
              <a:rPr lang="it-IT" sz="2400" dirty="0" smtClean="0"/>
              <a:t>tecnologiche» </a:t>
            </a:r>
            <a:endParaRPr lang="it-IT" sz="2400" dirty="0" smtClean="0"/>
          </a:p>
          <a:p>
            <a:pPr marL="0" indent="0">
              <a:buNone/>
            </a:pPr>
            <a:r>
              <a:rPr lang="it-IT" sz="2400" dirty="0"/>
              <a:t>	</a:t>
            </a:r>
            <a:r>
              <a:rPr lang="it-IT" sz="2400" dirty="0" smtClean="0"/>
              <a:t>						</a:t>
            </a:r>
            <a:r>
              <a:rPr lang="it-IT" sz="2400" dirty="0" smtClean="0"/>
              <a:t>(</a:t>
            </a:r>
            <a:r>
              <a:rPr lang="it-IT" sz="2400" i="1" dirty="0" smtClean="0"/>
              <a:t>Porta </a:t>
            </a:r>
            <a:r>
              <a:rPr lang="it-IT" sz="2400" i="1" dirty="0" err="1" smtClean="0"/>
              <a:t>fidei</a:t>
            </a:r>
            <a:r>
              <a:rPr lang="it-IT" sz="2400" dirty="0"/>
              <a:t> </a:t>
            </a:r>
            <a:r>
              <a:rPr lang="it-IT" sz="2400" dirty="0" smtClean="0"/>
              <a:t>12</a:t>
            </a:r>
            <a:r>
              <a:rPr lang="it-IT" sz="2400" dirty="0" smtClean="0"/>
              <a:t>).</a:t>
            </a:r>
          </a:p>
          <a:p>
            <a:r>
              <a:rPr lang="it-IT" sz="2800" dirty="0" smtClean="0"/>
              <a:t>Messaggio della Commissione Teologica Internazionale: «la teologia deriva </a:t>
            </a:r>
            <a:r>
              <a:rPr lang="it-IT" sz="2800" b="1" dirty="0" smtClean="0"/>
              <a:t>tutta intera </a:t>
            </a:r>
            <a:r>
              <a:rPr lang="it-IT" sz="2800" dirty="0" smtClean="0"/>
              <a:t>dalla fede e si esercita in </a:t>
            </a:r>
            <a:r>
              <a:rPr lang="it-IT" sz="2800" b="1" dirty="0" smtClean="0"/>
              <a:t>totale dipendenza </a:t>
            </a:r>
            <a:r>
              <a:rPr lang="it-IT" sz="2800" dirty="0" smtClean="0"/>
              <a:t>dalla fede» (16 ottobre 2012)</a:t>
            </a:r>
            <a:endParaRPr lang="it-IT" sz="2800" dirty="0"/>
          </a:p>
        </p:txBody>
      </p:sp>
    </p:spTree>
    <p:extLst>
      <p:ext uri="{BB962C8B-B14F-4D97-AF65-F5344CB8AC3E}">
        <p14:creationId xmlns:p14="http://schemas.microsoft.com/office/powerpoint/2010/main" val="6965532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it-IT" dirty="0" smtClean="0"/>
              <a:t>Dalla pietà alla spiritualità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it-IT" dirty="0" smtClean="0"/>
              <a:t>Papa Francesco ne fa riferimento in EG 124 ricordando il </a:t>
            </a:r>
            <a:r>
              <a:rPr lang="it-IT" b="1" dirty="0" smtClean="0"/>
              <a:t>Documento di </a:t>
            </a:r>
            <a:r>
              <a:rPr lang="it-IT" b="1" dirty="0" err="1" smtClean="0"/>
              <a:t>Aparecida</a:t>
            </a:r>
            <a:r>
              <a:rPr lang="it-IT" b="1" dirty="0" smtClean="0"/>
              <a:t> </a:t>
            </a:r>
            <a:r>
              <a:rPr lang="it-IT" dirty="0" smtClean="0"/>
              <a:t>(29 giugno 2007) legato alla V Conferenza Generale dell’Episcopato Latino Americano e dei </a:t>
            </a:r>
            <a:r>
              <a:rPr lang="it-IT" dirty="0" smtClean="0"/>
              <a:t>Caraibi di cui era presidente.</a:t>
            </a:r>
            <a:endParaRPr lang="it-IT" dirty="0" smtClean="0"/>
          </a:p>
          <a:p>
            <a:r>
              <a:rPr lang="it-IT" dirty="0" smtClean="0"/>
              <a:t>Esso fa riferimento alla </a:t>
            </a:r>
            <a:r>
              <a:rPr lang="it-IT" i="1" dirty="0" err="1" smtClean="0"/>
              <a:t>Evangelii</a:t>
            </a:r>
            <a:r>
              <a:rPr lang="it-IT" i="1" dirty="0" smtClean="0"/>
              <a:t> </a:t>
            </a:r>
            <a:r>
              <a:rPr lang="it-IT" i="1" dirty="0" err="1" smtClean="0"/>
              <a:t>nuntiandi</a:t>
            </a:r>
            <a:r>
              <a:rPr lang="it-IT" i="1" dirty="0" smtClean="0"/>
              <a:t> </a:t>
            </a:r>
            <a:r>
              <a:rPr lang="it-IT" dirty="0" smtClean="0"/>
              <a:t>di Paolo VI: la pietà popolare «manifesta una sete di Dio che solo i semplici e i poveri possono conoscere» (n. 48)</a:t>
            </a:r>
          </a:p>
          <a:p>
            <a:r>
              <a:rPr lang="it-IT" dirty="0" smtClean="0"/>
              <a:t>La pietà popolare diviene ad </a:t>
            </a:r>
            <a:r>
              <a:rPr lang="it-IT" dirty="0" err="1" smtClean="0"/>
              <a:t>Aparecida</a:t>
            </a:r>
            <a:r>
              <a:rPr lang="it-IT" dirty="0" smtClean="0"/>
              <a:t> </a:t>
            </a:r>
            <a:r>
              <a:rPr lang="it-IT" b="1" u="sng" dirty="0" smtClean="0"/>
              <a:t>spiritualità popolare </a:t>
            </a:r>
            <a:r>
              <a:rPr lang="it-IT" dirty="0" smtClean="0"/>
              <a:t>o mistica popolare</a:t>
            </a:r>
          </a:p>
          <a:p>
            <a:r>
              <a:rPr lang="it-IT" dirty="0" smtClean="0"/>
              <a:t>Questa </a:t>
            </a:r>
            <a:r>
              <a:rPr lang="it-IT" dirty="0" smtClean="0"/>
              <a:t>opta per</a:t>
            </a:r>
            <a:r>
              <a:rPr lang="it-IT" dirty="0" smtClean="0"/>
              <a:t> </a:t>
            </a:r>
            <a:r>
              <a:rPr lang="it-IT" dirty="0" smtClean="0"/>
              <a:t>la </a:t>
            </a:r>
            <a:r>
              <a:rPr lang="it-IT" b="1" dirty="0" smtClean="0"/>
              <a:t>via simbolica </a:t>
            </a:r>
            <a:r>
              <a:rPr lang="it-IT" dirty="0" smtClean="0"/>
              <a:t>dell’intuizione </a:t>
            </a:r>
            <a:r>
              <a:rPr lang="it-IT" dirty="0" smtClean="0"/>
              <a:t>rispetto a quella segnata dalla </a:t>
            </a:r>
            <a:r>
              <a:rPr lang="it-IT" dirty="0" smtClean="0"/>
              <a:t>ragione </a:t>
            </a:r>
            <a:r>
              <a:rPr lang="it-IT" dirty="0" smtClean="0"/>
              <a:t>strumentale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4070169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it-IT" dirty="0" smtClean="0"/>
              <a:t>Tre dimensioni </a:t>
            </a:r>
            <a:r>
              <a:rPr lang="it-IT" dirty="0"/>
              <a:t>di un unico atto umano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it-IT" sz="1900" dirty="0" smtClean="0"/>
              <a:t>Essi sono il </a:t>
            </a:r>
            <a:r>
              <a:rPr lang="it-IT" sz="1900" i="1" dirty="0" smtClean="0"/>
              <a:t>credere Deo, credere </a:t>
            </a:r>
            <a:r>
              <a:rPr lang="it-IT" sz="1900" i="1" dirty="0" err="1" smtClean="0"/>
              <a:t>Deum</a:t>
            </a:r>
            <a:r>
              <a:rPr lang="it-IT" sz="1900" i="1" dirty="0" smtClean="0"/>
              <a:t> </a:t>
            </a:r>
            <a:r>
              <a:rPr lang="it-IT" sz="1900" dirty="0" smtClean="0"/>
              <a:t>e </a:t>
            </a:r>
            <a:r>
              <a:rPr lang="it-IT" sz="1900" i="1" dirty="0" smtClean="0"/>
              <a:t>credere in </a:t>
            </a:r>
            <a:r>
              <a:rPr lang="it-IT" sz="1900" i="1" dirty="0" err="1" smtClean="0"/>
              <a:t>Deum</a:t>
            </a:r>
            <a:endParaRPr lang="it-IT" sz="1900" i="1" dirty="0" smtClean="0"/>
          </a:p>
          <a:p>
            <a:r>
              <a:rPr lang="it-IT" sz="1900" dirty="0" smtClean="0"/>
              <a:t>Trattati da Agostino vengono poi ripresi da Pietro Lombardo e da Tommaso d’Aquino:</a:t>
            </a:r>
          </a:p>
          <a:p>
            <a:endParaRPr lang="it-IT" sz="1900" dirty="0" smtClean="0"/>
          </a:p>
          <a:p>
            <a:pPr lvl="3"/>
            <a:r>
              <a:rPr lang="it-IT" sz="1900" dirty="0" smtClean="0"/>
              <a:t>Commento alle Sentenze</a:t>
            </a:r>
          </a:p>
          <a:p>
            <a:pPr lvl="3"/>
            <a:r>
              <a:rPr lang="it-IT" sz="1900" dirty="0" smtClean="0"/>
              <a:t>De </a:t>
            </a:r>
            <a:r>
              <a:rPr lang="it-IT" sz="1900" dirty="0" err="1" smtClean="0"/>
              <a:t>veritate</a:t>
            </a:r>
            <a:r>
              <a:rPr lang="it-IT" sz="1900" dirty="0" smtClean="0"/>
              <a:t> q.14, a. 1-12</a:t>
            </a:r>
          </a:p>
          <a:p>
            <a:pPr lvl="3"/>
            <a:r>
              <a:rPr lang="it-IT" sz="1900" dirty="0" smtClean="0"/>
              <a:t>Summa </a:t>
            </a:r>
            <a:r>
              <a:rPr lang="it-IT" sz="1900" dirty="0" err="1" smtClean="0"/>
              <a:t>Theologiae</a:t>
            </a:r>
            <a:r>
              <a:rPr lang="it-IT" sz="1900" dirty="0" smtClean="0"/>
              <a:t> II-II q.1-16 (in particolare q.2 a.2)</a:t>
            </a:r>
          </a:p>
          <a:p>
            <a:pPr marL="1371600" lvl="3" indent="0">
              <a:buNone/>
            </a:pPr>
            <a:r>
              <a:rPr lang="it-IT" sz="1900" dirty="0" smtClean="0"/>
              <a:t> </a:t>
            </a:r>
          </a:p>
          <a:p>
            <a:r>
              <a:rPr lang="it-IT" sz="1900" dirty="0" smtClean="0"/>
              <a:t>Oggetto della fede è Dio, sia come causa formale e ragione della fede stessa (</a:t>
            </a:r>
            <a:r>
              <a:rPr lang="it-IT" sz="1900" i="1" dirty="0" smtClean="0"/>
              <a:t>credere Deo</a:t>
            </a:r>
            <a:r>
              <a:rPr lang="it-IT" sz="1900" dirty="0" smtClean="0"/>
              <a:t>) sia come causa materiale e mistero da credere </a:t>
            </a:r>
            <a:r>
              <a:rPr lang="it-IT" sz="1900" i="1" dirty="0" smtClean="0"/>
              <a:t>(credere </a:t>
            </a:r>
            <a:r>
              <a:rPr lang="it-IT" sz="1900" i="1" dirty="0" err="1" smtClean="0"/>
              <a:t>Deum</a:t>
            </a:r>
            <a:r>
              <a:rPr lang="it-IT" sz="1900" i="1" dirty="0" smtClean="0"/>
              <a:t>).</a:t>
            </a:r>
          </a:p>
          <a:p>
            <a:r>
              <a:rPr lang="it-IT" sz="1900" dirty="0" smtClean="0"/>
              <a:t>La fede è un </a:t>
            </a:r>
            <a:r>
              <a:rPr lang="it-IT" sz="1900" i="1" dirty="0" smtClean="0"/>
              <a:t>credere </a:t>
            </a:r>
            <a:r>
              <a:rPr lang="it-IT" sz="1900" i="1" dirty="0" smtClean="0"/>
              <a:t>in </a:t>
            </a:r>
            <a:r>
              <a:rPr lang="it-IT" sz="1900" i="1" dirty="0" err="1" smtClean="0"/>
              <a:t>Deum</a:t>
            </a:r>
            <a:r>
              <a:rPr lang="it-IT" sz="1900" dirty="0" smtClean="0"/>
              <a:t> quando nell’atto di fede intelletto e volontà lavorano in sinergia nel tendere a Dio come Bene supremo dell’essere umano</a:t>
            </a:r>
          </a:p>
          <a:p>
            <a:r>
              <a:rPr lang="it-IT" sz="1900" dirty="0" smtClean="0"/>
              <a:t>Assolutizzare una dimensione rispetto alle altre potrebbe rischiare il </a:t>
            </a:r>
            <a:r>
              <a:rPr lang="it-IT" sz="1900" b="1" dirty="0" smtClean="0"/>
              <a:t>razionalismo  </a:t>
            </a:r>
            <a:r>
              <a:rPr lang="it-IT" sz="1900" dirty="0" smtClean="0"/>
              <a:t>(</a:t>
            </a:r>
            <a:r>
              <a:rPr lang="it-IT" sz="1900" i="1" dirty="0" smtClean="0"/>
              <a:t>credere </a:t>
            </a:r>
            <a:r>
              <a:rPr lang="it-IT" sz="1900" i="1" dirty="0" err="1" smtClean="0"/>
              <a:t>Deum</a:t>
            </a:r>
            <a:r>
              <a:rPr lang="it-IT" sz="1900" i="1" dirty="0" smtClean="0"/>
              <a:t>) </a:t>
            </a:r>
            <a:r>
              <a:rPr lang="it-IT" sz="1900" dirty="0" smtClean="0"/>
              <a:t>o il </a:t>
            </a:r>
            <a:r>
              <a:rPr lang="it-IT" sz="1900" b="1" dirty="0" smtClean="0"/>
              <a:t>fideismo </a:t>
            </a:r>
            <a:r>
              <a:rPr lang="it-IT" sz="1900" dirty="0" smtClean="0"/>
              <a:t>(</a:t>
            </a:r>
            <a:r>
              <a:rPr lang="it-IT" sz="1900" i="1" dirty="0" smtClean="0"/>
              <a:t>credere Deo</a:t>
            </a:r>
            <a:r>
              <a:rPr lang="it-IT" sz="1900" dirty="0" smtClean="0"/>
              <a:t>)</a:t>
            </a:r>
            <a:endParaRPr lang="it-IT" sz="1900" dirty="0"/>
          </a:p>
        </p:txBody>
      </p:sp>
    </p:spTree>
    <p:extLst>
      <p:ext uri="{BB962C8B-B14F-4D97-AF65-F5344CB8AC3E}">
        <p14:creationId xmlns:p14="http://schemas.microsoft.com/office/powerpoint/2010/main" val="2159767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i="1" dirty="0" smtClean="0"/>
              <a:t>credere </a:t>
            </a:r>
            <a:r>
              <a:rPr lang="it-IT" i="1" dirty="0" err="1" smtClean="0"/>
              <a:t>deo</a:t>
            </a:r>
            <a:r>
              <a:rPr lang="it-IT" dirty="0" smtClean="0"/>
              <a:t>: aderire a Dio</a:t>
            </a:r>
            <a:endParaRPr lang="it-IT" i="1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t-IT" dirty="0" smtClean="0"/>
              <a:t>Credere è credere a Dio che si rivela in nome della sua autorevolezza</a:t>
            </a:r>
          </a:p>
          <a:p>
            <a:r>
              <a:rPr lang="it-IT" dirty="0" smtClean="0"/>
              <a:t>È un aderire con l’intelletto a un dono che solo Dio può fare</a:t>
            </a:r>
          </a:p>
          <a:p>
            <a:r>
              <a:rPr lang="it-IT" dirty="0" smtClean="0"/>
              <a:t>Dio è causa della fede nell’essere umano</a:t>
            </a:r>
          </a:p>
          <a:p>
            <a:r>
              <a:rPr lang="it-IT" dirty="0" smtClean="0"/>
              <a:t>La volontà è attratta da una verità rivelata da credere e a cui aderire con fermezza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6541951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i="1" dirty="0" smtClean="0"/>
              <a:t>Credere </a:t>
            </a:r>
            <a:r>
              <a:rPr lang="it-IT" i="1" dirty="0" err="1" smtClean="0"/>
              <a:t>deum</a:t>
            </a:r>
            <a:r>
              <a:rPr lang="it-IT" dirty="0" smtClean="0"/>
              <a:t>: comprendere dio</a:t>
            </a:r>
            <a:endParaRPr lang="it-IT" i="1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it-IT" sz="3100" dirty="0" smtClean="0"/>
              <a:t>È oggetto di fede ciò che viene rivelato nella Scrittura…</a:t>
            </a:r>
          </a:p>
          <a:p>
            <a:r>
              <a:rPr lang="it-IT" sz="3100" dirty="0" smtClean="0"/>
              <a:t>…e che viene tradotto nel Simbolo della fede (il Credo)</a:t>
            </a:r>
          </a:p>
          <a:p>
            <a:r>
              <a:rPr lang="it-IT" sz="3100" dirty="0" smtClean="0"/>
              <a:t>Giovanni Paolo II (14 settembre 1998) nella enciclica </a:t>
            </a:r>
            <a:r>
              <a:rPr lang="it-IT" sz="3100" i="1" dirty="0" smtClean="0"/>
              <a:t>Fides et ratio </a:t>
            </a:r>
            <a:r>
              <a:rPr lang="it-IT" sz="3100" dirty="0" smtClean="0"/>
              <a:t>sul rapporto tra fede e ragione</a:t>
            </a:r>
            <a:r>
              <a:rPr lang="it-IT" sz="3100" i="1" dirty="0" smtClean="0"/>
              <a:t>:</a:t>
            </a:r>
            <a:r>
              <a:rPr lang="it-IT" sz="3100" dirty="0" smtClean="0"/>
              <a:t> </a:t>
            </a:r>
            <a:r>
              <a:rPr lang="it-IT" sz="3100" b="1" dirty="0" smtClean="0"/>
              <a:t>«La fede chiede che il suo oggetto venga compreso con l’aiuto della ragione» </a:t>
            </a:r>
            <a:r>
              <a:rPr lang="it-IT" sz="3100" dirty="0" smtClean="0"/>
              <a:t>(n. 42).</a:t>
            </a:r>
          </a:p>
          <a:p>
            <a:r>
              <a:rPr lang="it-IT" sz="3100" i="1" dirty="0" smtClean="0"/>
              <a:t>Fides </a:t>
            </a:r>
            <a:r>
              <a:rPr lang="it-IT" sz="3100" i="1" dirty="0" err="1" smtClean="0"/>
              <a:t>cum</a:t>
            </a:r>
            <a:r>
              <a:rPr lang="it-IT" sz="3100" i="1" dirty="0" smtClean="0"/>
              <a:t> </a:t>
            </a:r>
            <a:r>
              <a:rPr lang="it-IT" sz="3100" i="1" dirty="0" err="1" smtClean="0"/>
              <a:t>ratione</a:t>
            </a:r>
            <a:r>
              <a:rPr lang="it-IT" sz="3100" dirty="0" smtClean="0"/>
              <a:t>, non </a:t>
            </a:r>
            <a:r>
              <a:rPr lang="it-IT" sz="3100" i="1" dirty="0" smtClean="0"/>
              <a:t>ex </a:t>
            </a:r>
            <a:r>
              <a:rPr lang="it-IT" sz="3100" i="1" dirty="0" err="1" smtClean="0"/>
              <a:t>ratione</a:t>
            </a:r>
            <a:endParaRPr lang="it-IT" sz="3100" i="1" dirty="0" smtClean="0"/>
          </a:p>
          <a:p>
            <a:r>
              <a:rPr lang="it-IT" sz="3100" dirty="0" smtClean="0"/>
              <a:t>Catechesi, gruppi biblici, </a:t>
            </a:r>
            <a:r>
              <a:rPr lang="it-IT" sz="3100" dirty="0" err="1" smtClean="0"/>
              <a:t>etc</a:t>
            </a:r>
            <a:endParaRPr lang="it-IT" sz="3100" dirty="0" smtClean="0"/>
          </a:p>
        </p:txBody>
      </p:sp>
    </p:spTree>
    <p:extLst>
      <p:ext uri="{BB962C8B-B14F-4D97-AF65-F5344CB8AC3E}">
        <p14:creationId xmlns:p14="http://schemas.microsoft.com/office/powerpoint/2010/main" val="32440780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it-IT" dirty="0" smtClean="0"/>
              <a:t>Curiosità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it-IT" sz="1700" dirty="0" smtClean="0"/>
              <a:t>Nasce a Buenos Aires il 17 dicembre 1936 in una famiglia di origine italiana (piemontese e ligure). Primo di cinque figli. Il padre è funzionario delle ferrovie e la madre è casalinga.</a:t>
            </a:r>
          </a:p>
          <a:p>
            <a:r>
              <a:rPr lang="it-IT" sz="1700" dirty="0" smtClean="0"/>
              <a:t>Divenuto perito chimico, si mantiene facendo le pulizie in una fabbrica e il buttafuori in un locale malfamato di Cordoba</a:t>
            </a:r>
          </a:p>
          <a:p>
            <a:r>
              <a:rPr lang="it-IT" sz="1700" dirty="0" smtClean="0"/>
              <a:t>A 21 anni per una polmonite gli viene asportata la parte superiore del polmone destro</a:t>
            </a:r>
          </a:p>
          <a:p>
            <a:r>
              <a:rPr lang="it-IT" sz="1700" dirty="0" smtClean="0"/>
              <a:t>Nel 1958 entra come novizio tra i Gesuiti</a:t>
            </a:r>
          </a:p>
          <a:p>
            <a:r>
              <a:rPr lang="it-IT" sz="1700" dirty="0" smtClean="0"/>
              <a:t>Nel 1963 si laurea in Filosofia e nel 1969 diviene presbitero.</a:t>
            </a:r>
          </a:p>
          <a:p>
            <a:r>
              <a:rPr lang="it-IT" sz="1700" dirty="0" smtClean="0"/>
              <a:t>Divenuto rettore della Facoltà di Teologia e Filosofia di San Miguel, nel 1979 prende parte a Puebla al vertice del CELAM</a:t>
            </a:r>
          </a:p>
          <a:p>
            <a:r>
              <a:rPr lang="it-IT" sz="1700" dirty="0" smtClean="0"/>
              <a:t>Nel 1986 si trova in Germania per un progetto di dottorato in Filosofia, non realizzatosi.</a:t>
            </a:r>
          </a:p>
          <a:p>
            <a:r>
              <a:rPr lang="it-IT" sz="1700" dirty="0" smtClean="0"/>
              <a:t>Nel 1992 diviene vescovo ausiliare di Buenos Aires</a:t>
            </a:r>
          </a:p>
          <a:p>
            <a:r>
              <a:rPr lang="it-IT" sz="1700" dirty="0" smtClean="0"/>
              <a:t>Nel 1998 diviene arcivescovo di Buenos Aires dopo la morte del cardinale Antonio </a:t>
            </a:r>
            <a:r>
              <a:rPr lang="it-IT" sz="1700" dirty="0" err="1" smtClean="0"/>
              <a:t>Querracino</a:t>
            </a:r>
            <a:endParaRPr lang="it-IT" sz="1700" dirty="0" smtClean="0"/>
          </a:p>
          <a:p>
            <a:r>
              <a:rPr lang="it-IT" sz="1700" dirty="0" smtClean="0"/>
              <a:t>Nel 2001 viene creato da Giovanni Paolo II cardinale titolo San Roberto </a:t>
            </a:r>
            <a:r>
              <a:rPr lang="it-IT" sz="1700" dirty="0" err="1" smtClean="0"/>
              <a:t>Bellarmino</a:t>
            </a:r>
            <a:endParaRPr lang="it-IT" sz="1700" dirty="0" smtClean="0"/>
          </a:p>
          <a:p>
            <a:r>
              <a:rPr lang="it-IT" sz="1700" dirty="0" smtClean="0"/>
              <a:t>Dal 2005 al 2011 è presidente del CELAM</a:t>
            </a:r>
            <a:endParaRPr lang="it-IT" sz="1700" dirty="0"/>
          </a:p>
        </p:txBody>
      </p:sp>
    </p:spTree>
    <p:extLst>
      <p:ext uri="{BB962C8B-B14F-4D97-AF65-F5344CB8AC3E}">
        <p14:creationId xmlns:p14="http://schemas.microsoft.com/office/powerpoint/2010/main" val="168068906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i="1" dirty="0" smtClean="0"/>
              <a:t>Credere in </a:t>
            </a:r>
            <a:r>
              <a:rPr lang="it-IT" i="1" dirty="0" err="1" smtClean="0"/>
              <a:t>deum</a:t>
            </a:r>
            <a:r>
              <a:rPr lang="it-IT" dirty="0" smtClean="0"/>
              <a:t>: tendere a dio</a:t>
            </a:r>
            <a:endParaRPr lang="it-IT" i="1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t-IT" dirty="0" smtClean="0"/>
              <a:t>Dio, oggetto di fede, è bene supremo, è verità amabile</a:t>
            </a:r>
          </a:p>
          <a:p>
            <a:r>
              <a:rPr lang="it-IT" dirty="0" smtClean="0"/>
              <a:t>Dio come inizio, centro e fine dell’atto di fede</a:t>
            </a:r>
          </a:p>
          <a:p>
            <a:r>
              <a:rPr lang="it-IT" dirty="0" smtClean="0"/>
              <a:t>Presuppone le altre due dimensioni sintetizzandole in sé</a:t>
            </a:r>
          </a:p>
          <a:p>
            <a:r>
              <a:rPr lang="it-IT" dirty="0" smtClean="0"/>
              <a:t>La spiritualità popolare accentua di più questa dimensione rispetto al </a:t>
            </a:r>
            <a:r>
              <a:rPr lang="it-IT" i="1" dirty="0" smtClean="0"/>
              <a:t>credere </a:t>
            </a:r>
            <a:r>
              <a:rPr lang="it-IT" i="1" dirty="0" err="1" smtClean="0"/>
              <a:t>Deum</a:t>
            </a:r>
            <a:r>
              <a:rPr lang="it-IT" dirty="0" smtClean="0"/>
              <a:t> (EG 124)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5556188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3635896" y="1556792"/>
            <a:ext cx="5301370" cy="4248472"/>
          </a:xfrm>
        </p:spPr>
        <p:txBody>
          <a:bodyPr>
            <a:normAutofit fontScale="92500" lnSpcReduction="10000"/>
          </a:bodyPr>
          <a:lstStyle/>
          <a:p>
            <a:r>
              <a:rPr lang="it-IT" dirty="0"/>
              <a:t>«Credere significa </a:t>
            </a:r>
            <a:r>
              <a:rPr lang="it-IT" b="1" u="sng" dirty="0"/>
              <a:t>affidars</a:t>
            </a:r>
            <a:r>
              <a:rPr lang="it-IT" dirty="0"/>
              <a:t>i a un amore misericordioso che sempre accoglie e perdona, che sostiene e orienta l’esistenza, che si mostra potente nella sua capacità di raddrizzare le storture della nostra storia. La fede consiste nella disponibilità a </a:t>
            </a:r>
            <a:r>
              <a:rPr lang="it-IT" b="1" u="sng" dirty="0"/>
              <a:t>lasciarsi trasformare </a:t>
            </a:r>
            <a:r>
              <a:rPr lang="it-IT" dirty="0"/>
              <a:t>sempre di nuovo dalla chiamata di Dio. Ecco il paradosso: nel continuo volgersi verso il Signore, l’uomo trova una strada stabile che lo libera dal movimento dispersivo cui lo sottomettono gli idoli» (LF 13)</a:t>
            </a:r>
          </a:p>
          <a:p>
            <a:endParaRPr lang="it-IT" dirty="0"/>
          </a:p>
        </p:txBody>
      </p:sp>
      <p:pic>
        <p:nvPicPr>
          <p:cNvPr id="10242" name="Picture 2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332656"/>
            <a:ext cx="3312368" cy="19474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086422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r>
              <a:rPr lang="it-IT" dirty="0"/>
              <a:t>La fede significa </a:t>
            </a:r>
            <a:r>
              <a:rPr lang="it-IT" b="1" u="sng" dirty="0" smtClean="0"/>
              <a:t>credere </a:t>
            </a:r>
            <a:r>
              <a:rPr lang="it-IT" b="1" u="sng" dirty="0"/>
              <a:t>in Lui</a:t>
            </a:r>
            <a:r>
              <a:rPr lang="it-IT" dirty="0"/>
              <a:t>, credere che veramente ci ama, che è vivo, che è capace di intervenire misteriosamente, che non ci abbandona, che trae il bene dal male con la sua potenza e con la sua infinita creatività. </a:t>
            </a:r>
          </a:p>
        </p:txBody>
      </p:sp>
      <p:pic>
        <p:nvPicPr>
          <p:cNvPr id="11267" name="Picture 3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2333625"/>
            <a:ext cx="4343400" cy="3257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838945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it-IT" dirty="0" smtClean="0"/>
              <a:t>Fede come relazione amicale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q"/>
            </a:pPr>
            <a:r>
              <a:rPr lang="it-IT" dirty="0" smtClean="0"/>
              <a:t>La nostra fede possiede allora due componenti:</a:t>
            </a:r>
          </a:p>
          <a:p>
            <a:pPr lvl="1"/>
            <a:r>
              <a:rPr lang="it-IT" i="1" dirty="0" smtClean="0"/>
              <a:t>conoscitiva, </a:t>
            </a:r>
            <a:r>
              <a:rPr lang="it-IT" dirty="0" smtClean="0"/>
              <a:t>che richiama la </a:t>
            </a:r>
            <a:r>
              <a:rPr lang="it-IT" i="1" dirty="0" err="1" smtClean="0"/>
              <a:t>pistis</a:t>
            </a:r>
            <a:r>
              <a:rPr lang="it-IT" i="1" dirty="0" smtClean="0"/>
              <a:t> </a:t>
            </a:r>
            <a:r>
              <a:rPr lang="it-IT" dirty="0" smtClean="0"/>
              <a:t>greca</a:t>
            </a:r>
            <a:endParaRPr lang="it-IT" i="1" dirty="0" smtClean="0"/>
          </a:p>
          <a:p>
            <a:pPr lvl="1"/>
            <a:r>
              <a:rPr lang="it-IT" i="1" dirty="0"/>
              <a:t>a</a:t>
            </a:r>
            <a:r>
              <a:rPr lang="it-IT" i="1" dirty="0" smtClean="0"/>
              <a:t>ffettiva</a:t>
            </a:r>
            <a:r>
              <a:rPr lang="it-IT" dirty="0" smtClean="0"/>
              <a:t>, che richiama l’</a:t>
            </a:r>
            <a:r>
              <a:rPr lang="it-IT" i="1" dirty="0" err="1" smtClean="0"/>
              <a:t>emunà</a:t>
            </a:r>
            <a:r>
              <a:rPr lang="it-IT" i="1" dirty="0" smtClean="0"/>
              <a:t> </a:t>
            </a:r>
            <a:r>
              <a:rPr lang="it-IT" dirty="0" smtClean="0"/>
              <a:t>ebraica dell’affidarsi</a:t>
            </a:r>
          </a:p>
          <a:p>
            <a:pPr marL="457200" lvl="1" indent="0">
              <a:buNone/>
            </a:pPr>
            <a:endParaRPr lang="it-IT" i="1" dirty="0" smtClean="0"/>
          </a:p>
          <a:p>
            <a:endParaRPr lang="it-IT" dirty="0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5950" y="3717032"/>
            <a:ext cx="6031290" cy="25202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64603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it-IT" dirty="0" smtClean="0"/>
              <a:t>FEDE e VERITA’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t-IT" dirty="0" smtClean="0"/>
              <a:t>La sete di verità è un bisogno innato presente nell’essere umano.</a:t>
            </a:r>
          </a:p>
          <a:p>
            <a:r>
              <a:rPr lang="it-IT" dirty="0" smtClean="0"/>
              <a:t>«La fede, senza verità, non salva, non rende sicuri i nostri passi» (LF 24). </a:t>
            </a:r>
            <a:endParaRPr lang="it-IT" dirty="0"/>
          </a:p>
          <a:p>
            <a:pPr lvl="4"/>
            <a:r>
              <a:rPr lang="it-IT" sz="2400" i="1" dirty="0" smtClean="0"/>
              <a:t>Una bella fiaba </a:t>
            </a:r>
          </a:p>
          <a:p>
            <a:pPr lvl="4"/>
            <a:r>
              <a:rPr lang="it-IT" sz="2400" i="1" dirty="0" smtClean="0"/>
              <a:t>Proiezione dei desideri umani</a:t>
            </a:r>
          </a:p>
          <a:p>
            <a:pPr lvl="4"/>
            <a:r>
              <a:rPr lang="it-IT" sz="2400" i="1" dirty="0" smtClean="0"/>
              <a:t>Illusione</a:t>
            </a:r>
          </a:p>
          <a:p>
            <a:pPr lvl="4"/>
            <a:r>
              <a:rPr lang="it-IT" sz="2400" i="1" dirty="0" smtClean="0"/>
              <a:t>Un sentimento in balia di emozioni e stati d’animo</a:t>
            </a:r>
          </a:p>
          <a:p>
            <a:pPr lvl="4"/>
            <a:r>
              <a:rPr lang="it-IT" sz="2400" i="1" dirty="0" smtClean="0"/>
              <a:t>Non progetta un cammino stabile nella vita</a:t>
            </a:r>
          </a:p>
        </p:txBody>
      </p:sp>
    </p:spTree>
    <p:extLst>
      <p:ext uri="{BB962C8B-B14F-4D97-AF65-F5344CB8AC3E}">
        <p14:creationId xmlns:p14="http://schemas.microsoft.com/office/powerpoint/2010/main" val="23955853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Preghiamo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323528" y="1628800"/>
            <a:ext cx="4191000" cy="5400600"/>
          </a:xfrm>
        </p:spPr>
        <p:txBody>
          <a:bodyPr>
            <a:normAutofit fontScale="40000" lnSpcReduction="20000"/>
          </a:bodyPr>
          <a:lstStyle/>
          <a:p>
            <a:pPr marL="0" indent="0">
              <a:buNone/>
            </a:pPr>
            <a:r>
              <a:rPr lang="it-IT" sz="4300" dirty="0"/>
              <a:t>Aiuta, o Madre, la nostra fede!</a:t>
            </a:r>
          </a:p>
          <a:p>
            <a:pPr marL="0" indent="0">
              <a:buNone/>
            </a:pPr>
            <a:r>
              <a:rPr lang="it-IT" sz="4300" dirty="0"/>
              <a:t>Apri il nostro ascolto alla Parola, perché riconosciamo la voce di Dio e la sua chiamata.</a:t>
            </a:r>
          </a:p>
          <a:p>
            <a:pPr marL="0" indent="0">
              <a:buNone/>
            </a:pPr>
            <a:r>
              <a:rPr lang="it-IT" sz="4300" dirty="0"/>
              <a:t>Sveglia in noi il desiderio di seguire i suoi passi, uscendo dalla nostra terra e accogliendo la sua promessa.</a:t>
            </a:r>
          </a:p>
          <a:p>
            <a:pPr marL="0" indent="0">
              <a:buNone/>
            </a:pPr>
            <a:r>
              <a:rPr lang="it-IT" sz="4300" dirty="0"/>
              <a:t>Aiutaci a lasciarci toccare dal suo amore, perché possiamo toccarlo con la fede.</a:t>
            </a:r>
          </a:p>
          <a:p>
            <a:pPr marL="0" indent="0">
              <a:buNone/>
            </a:pPr>
            <a:r>
              <a:rPr lang="it-IT" sz="4300" dirty="0"/>
              <a:t>Aiutaci ad affidarci pienamente a Lui, a credere nel suo amore, soprattutto nei momenti di tribolazione e di croce, quando la nostra fede è chiamata a maturare.</a:t>
            </a:r>
          </a:p>
          <a:p>
            <a:pPr marL="0" indent="0">
              <a:buNone/>
            </a:pPr>
            <a:r>
              <a:rPr lang="it-IT" sz="4300" dirty="0"/>
              <a:t>Semina nella nostra fede la gioia del Risorto.</a:t>
            </a:r>
          </a:p>
          <a:p>
            <a:pPr marL="0" indent="0">
              <a:buNone/>
            </a:pPr>
            <a:r>
              <a:rPr lang="it-IT" sz="4300" dirty="0"/>
              <a:t>Ricordaci che chi crede non è mai solo.</a:t>
            </a:r>
          </a:p>
          <a:p>
            <a:pPr marL="0" indent="0">
              <a:buNone/>
            </a:pPr>
            <a:r>
              <a:rPr lang="it-IT" sz="4300" dirty="0"/>
              <a:t>Insegnaci a guardare con gli occhi di Gesù, affinché Egli sia luce sul nostro cammino. E che questa luce della fede cresca sempre in noi, finché arrivi quel giorno senza tramonto, che è lo stesso Cristo, il Figlio tuo, nostro Signore!</a:t>
            </a:r>
          </a:p>
          <a:p>
            <a:endParaRPr lang="it-IT" dirty="0"/>
          </a:p>
        </p:txBody>
      </p:sp>
      <p:pic>
        <p:nvPicPr>
          <p:cNvPr id="13314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03488" y="332656"/>
            <a:ext cx="3899100" cy="30963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458181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it-IT" dirty="0" smtClean="0"/>
              <a:t>Gli Inizi di un </a:t>
            </a:r>
            <a:r>
              <a:rPr lang="it-IT" dirty="0" err="1" smtClean="0"/>
              <a:t>POntificato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it-IT" dirty="0" smtClean="0"/>
              <a:t>13 marzo 2013 ore 20.20:</a:t>
            </a:r>
          </a:p>
          <a:p>
            <a:pPr marL="0" indent="0">
              <a:buNone/>
            </a:pPr>
            <a:r>
              <a:rPr lang="it-IT" dirty="0" smtClean="0"/>
              <a:t>«Fratelli e sorelle</a:t>
            </a:r>
            <a:r>
              <a:rPr lang="it-IT" dirty="0"/>
              <a:t>, buonasera! Sembra che i miei fratelli cardinali </a:t>
            </a:r>
            <a:r>
              <a:rPr lang="it-IT" dirty="0" smtClean="0"/>
              <a:t>siano </a:t>
            </a:r>
            <a:r>
              <a:rPr lang="it-IT" dirty="0"/>
              <a:t>andati a prenderlo quasi alla fine del mondo. Ma siamo qui... Vi ringrazio </a:t>
            </a:r>
            <a:r>
              <a:rPr lang="it-IT" dirty="0" smtClean="0"/>
              <a:t>dell'accoglienza. </a:t>
            </a:r>
            <a:r>
              <a:rPr lang="it-IT" dirty="0"/>
              <a:t>L</a:t>
            </a:r>
            <a:r>
              <a:rPr lang="it-IT" dirty="0" smtClean="0"/>
              <a:t>a </a:t>
            </a:r>
            <a:r>
              <a:rPr lang="it-IT" dirty="0"/>
              <a:t>comunità diocesana di </a:t>
            </a:r>
            <a:r>
              <a:rPr lang="it-IT" dirty="0" smtClean="0"/>
              <a:t>Roma</a:t>
            </a:r>
            <a:r>
              <a:rPr lang="it-IT" dirty="0"/>
              <a:t> </a:t>
            </a:r>
            <a:r>
              <a:rPr lang="it-IT" dirty="0" smtClean="0"/>
              <a:t>ha il </a:t>
            </a:r>
            <a:r>
              <a:rPr lang="it-IT" dirty="0"/>
              <a:t>suo </a:t>
            </a:r>
            <a:r>
              <a:rPr lang="it-IT" dirty="0" smtClean="0"/>
              <a:t>Vescovo: grazie! «</a:t>
            </a:r>
            <a:r>
              <a:rPr lang="it-IT" dirty="0"/>
              <a:t>E adesso incominciamo questo cammino, </a:t>
            </a:r>
            <a:r>
              <a:rPr lang="it-IT" b="1" u="sng" dirty="0"/>
              <a:t>Vescovo e popolo</a:t>
            </a:r>
            <a:r>
              <a:rPr lang="it-IT" dirty="0"/>
              <a:t>, questo cammino della Chiesa di Roma, che è quella che presiede nella carità a tutte le chiese. Un cammino di fratellanza, di amore e di </a:t>
            </a:r>
            <a:r>
              <a:rPr lang="it-IT" u="sng" dirty="0"/>
              <a:t>fiducia</a:t>
            </a:r>
            <a:r>
              <a:rPr lang="it-IT" dirty="0"/>
              <a:t> tra noi. </a:t>
            </a:r>
          </a:p>
          <a:p>
            <a:pPr marL="0" indent="0">
              <a:buNone/>
            </a:pP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0475522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14 marzo 2013: cappella sistina</a:t>
            </a:r>
            <a:endParaRPr lang="it-IT" dirty="0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it-IT" dirty="0" smtClean="0"/>
              <a:t>Ai Cardinali presenti al Conclave:</a:t>
            </a:r>
          </a:p>
          <a:p>
            <a:pPr marL="0" indent="0">
              <a:buNone/>
            </a:pPr>
            <a:r>
              <a:rPr lang="it-IT" dirty="0" smtClean="0"/>
              <a:t>CAMMINARE alla luce del Signore come Abramo</a:t>
            </a:r>
          </a:p>
          <a:p>
            <a:pPr marL="0" indent="0">
              <a:buNone/>
            </a:pPr>
            <a:r>
              <a:rPr lang="it-IT" dirty="0" smtClean="0"/>
              <a:t>EDIFICARE la Chiesa come pietre vive unte dallo Spirito</a:t>
            </a:r>
          </a:p>
          <a:p>
            <a:pPr marL="0" indent="0">
              <a:buNone/>
            </a:pPr>
            <a:r>
              <a:rPr lang="it-IT" dirty="0" smtClean="0"/>
              <a:t>CONFESSARE Gesù Cristo al posto della mondanità del demonio</a:t>
            </a:r>
            <a:endParaRPr lang="it-IT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2566764"/>
            <a:ext cx="4191000" cy="27912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289904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15 marzo 2013: Sala clementina</a:t>
            </a:r>
            <a:endParaRPr lang="it-IT" dirty="0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/>
        <p:txBody>
          <a:bodyPr>
            <a:normAutofit fontScale="77500" lnSpcReduction="20000"/>
          </a:bodyPr>
          <a:lstStyle/>
          <a:p>
            <a:r>
              <a:rPr lang="it-IT" dirty="0" smtClean="0"/>
              <a:t>Fa riferimento all’</a:t>
            </a:r>
            <a:r>
              <a:rPr lang="it-IT" b="1" dirty="0" smtClean="0"/>
              <a:t>Anno della Fede</a:t>
            </a:r>
          </a:p>
          <a:p>
            <a:r>
              <a:rPr lang="it-IT" dirty="0" smtClean="0"/>
              <a:t>«</a:t>
            </a:r>
            <a:r>
              <a:rPr lang="it-IT" b="1" dirty="0" smtClean="0"/>
              <a:t>La </a:t>
            </a:r>
            <a:r>
              <a:rPr lang="it-IT" b="1" dirty="0"/>
              <a:t>verità cristiana è attraente e persuasiva perché risponde al bisogno profondo dell’esistenza </a:t>
            </a:r>
            <a:r>
              <a:rPr lang="it-IT" b="1" dirty="0" smtClean="0"/>
              <a:t>umana</a:t>
            </a:r>
            <a:r>
              <a:rPr lang="it-IT" dirty="0" smtClean="0"/>
              <a:t>, annunciando in maniera convincente che Cristo è l’unico Salvatore di tutto l’uomo e di tutti gli uomini. </a:t>
            </a:r>
            <a:r>
              <a:rPr lang="it-IT" b="1" dirty="0" smtClean="0"/>
              <a:t>Questo </a:t>
            </a:r>
            <a:r>
              <a:rPr lang="it-IT" b="1" dirty="0"/>
              <a:t>annuncio resta valido oggi</a:t>
            </a:r>
            <a:r>
              <a:rPr lang="it-IT" dirty="0"/>
              <a:t> come lo fu all’inizio del cristianesimo, quando si operò la prima grande espansione missionaria del Vangelo.</a:t>
            </a:r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5516" y="2348880"/>
            <a:ext cx="3895516" cy="259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147704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t-IT" dirty="0" smtClean="0"/>
              <a:t>19 marzo 2013: inizio ministero petrino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23528" y="1340768"/>
            <a:ext cx="8686800" cy="4525963"/>
          </a:xfrm>
        </p:spPr>
        <p:txBody>
          <a:bodyPr>
            <a:no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it-IT" sz="1800" dirty="0" smtClean="0"/>
              <a:t>La </a:t>
            </a:r>
            <a:r>
              <a:rPr lang="it-IT" sz="1800" b="1" u="sng" dirty="0"/>
              <a:t>vocazione del custodire</a:t>
            </a:r>
            <a:r>
              <a:rPr lang="it-IT" sz="1800" dirty="0"/>
              <a:t>, però, non riguarda solamente noi cristiani, ha una dimensione che precede e che è semplicemente umana, riguarda tutti. </a:t>
            </a:r>
            <a:endParaRPr lang="it-IT" sz="1800" dirty="0" smtClean="0"/>
          </a:p>
          <a:p>
            <a:pPr>
              <a:buFont typeface="Wingdings" panose="05000000000000000000" pitchFamily="2" charset="2"/>
              <a:buChar char="Ø"/>
            </a:pPr>
            <a:r>
              <a:rPr lang="it-IT" sz="1800" dirty="0" smtClean="0"/>
              <a:t>E</a:t>
            </a:r>
            <a:r>
              <a:rPr lang="it-IT" sz="1800" dirty="0"/>
              <a:t>’ il custodire </a:t>
            </a:r>
            <a:r>
              <a:rPr lang="it-IT" sz="1800" b="1" i="1" dirty="0"/>
              <a:t>l’intero creato</a:t>
            </a:r>
            <a:r>
              <a:rPr lang="it-IT" sz="1800" dirty="0"/>
              <a:t>, la bellezza del creato, </a:t>
            </a:r>
            <a:r>
              <a:rPr lang="it-IT" sz="1800" dirty="0" smtClean="0"/>
              <a:t>è </a:t>
            </a:r>
            <a:r>
              <a:rPr lang="it-IT" sz="1800" dirty="0"/>
              <a:t>l’avere rispetto per ogni creatura di Dio e per l’ambiente in cui viviamo. E’ il custodire la gente, l’aver cura di tutti, di ogni persona, con amore, specialmente dei bambini, dei vecchi, di coloro che sono più fragili e che spesso sono nella periferia del nostro cuore. </a:t>
            </a:r>
            <a:endParaRPr lang="it-IT" sz="1800" dirty="0" smtClean="0"/>
          </a:p>
          <a:p>
            <a:pPr>
              <a:buFont typeface="Wingdings" panose="05000000000000000000" pitchFamily="2" charset="2"/>
              <a:buChar char="Ø"/>
            </a:pPr>
            <a:r>
              <a:rPr lang="it-IT" sz="1800" dirty="0" smtClean="0"/>
              <a:t>E</a:t>
            </a:r>
            <a:r>
              <a:rPr lang="it-IT" sz="1800" dirty="0"/>
              <a:t>’ l’aver cura l’uno dell’altro nella </a:t>
            </a:r>
            <a:r>
              <a:rPr lang="it-IT" sz="1800" b="1" i="1" dirty="0"/>
              <a:t>famiglia: </a:t>
            </a:r>
            <a:r>
              <a:rPr lang="it-IT" sz="1800" dirty="0"/>
              <a:t>i coniugi si custodiscono reciprocamente, poi come genitori si prendono cura dei figli, e col tempo anche i figli diventano custodi dei genitori. </a:t>
            </a:r>
            <a:endParaRPr lang="it-IT" sz="1800" dirty="0" smtClean="0"/>
          </a:p>
          <a:p>
            <a:pPr>
              <a:buFont typeface="Wingdings" panose="05000000000000000000" pitchFamily="2" charset="2"/>
              <a:buChar char="Ø"/>
            </a:pPr>
            <a:r>
              <a:rPr lang="it-IT" sz="1800" dirty="0" smtClean="0"/>
              <a:t>E</a:t>
            </a:r>
            <a:r>
              <a:rPr lang="it-IT" sz="1800" dirty="0"/>
              <a:t>’ il </a:t>
            </a:r>
            <a:r>
              <a:rPr lang="it-IT" sz="1800" b="1" i="1" dirty="0"/>
              <a:t>vivere con sincerità </a:t>
            </a:r>
            <a:r>
              <a:rPr lang="it-IT" sz="1800" dirty="0"/>
              <a:t>le amicizie, che sono un reciproco custodirsi nella confidenza, nel rispetto e nel bene. In fondo, tutto è affidato alla custodia dell’uomo, ed è una responsabilità che ci riguarda tutti. Siate custodi dei doni di Dio! E qui aggiungo, allora, un’ulteriore annotazione: il prendersi cura, il custodire chiede bontà, chiede di essere vissuto con </a:t>
            </a:r>
            <a:r>
              <a:rPr lang="it-IT" sz="1800" i="1" dirty="0"/>
              <a:t>tenerezza</a:t>
            </a:r>
            <a:r>
              <a:rPr lang="it-IT" sz="1800" dirty="0"/>
              <a:t>. </a:t>
            </a:r>
            <a:endParaRPr lang="it-IT" sz="1800" dirty="0" smtClean="0"/>
          </a:p>
          <a:p>
            <a:pPr>
              <a:buFont typeface="Wingdings" panose="05000000000000000000" pitchFamily="2" charset="2"/>
              <a:buChar char="Ø"/>
            </a:pPr>
            <a:r>
              <a:rPr lang="it-IT" sz="1800" b="1" i="1" dirty="0" smtClean="0"/>
              <a:t>Abramo</a:t>
            </a:r>
            <a:r>
              <a:rPr lang="it-IT" sz="1800" dirty="0"/>
              <a:t>, il quale «credette, saldo nella speranza contro ogni speranza» (</a:t>
            </a:r>
            <a:r>
              <a:rPr lang="it-IT" sz="1800" dirty="0" err="1"/>
              <a:t>Rm</a:t>
            </a:r>
            <a:r>
              <a:rPr lang="it-IT" sz="1800" dirty="0"/>
              <a:t> 4,18). Custodire il creato, ogni uomo ed ogni donna, con uno sguardo di tenerezza e amore, è aprire l’orizzonte della speranza, è aprire uno </a:t>
            </a:r>
            <a:r>
              <a:rPr lang="it-IT" sz="1800" b="1" i="1" dirty="0"/>
              <a:t>squarcio di luce in mezzo a tante nubi</a:t>
            </a:r>
            <a:r>
              <a:rPr lang="it-IT" sz="1800" dirty="0"/>
              <a:t>, è portare il calore della speranza! </a:t>
            </a:r>
          </a:p>
        </p:txBody>
      </p:sp>
    </p:spTree>
    <p:extLst>
      <p:ext uri="{BB962C8B-B14F-4D97-AF65-F5344CB8AC3E}">
        <p14:creationId xmlns:p14="http://schemas.microsoft.com/office/powerpoint/2010/main" val="40855419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it-IT" dirty="0" smtClean="0"/>
              <a:t>DA ALLORA AD OGGI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t-IT" dirty="0" smtClean="0"/>
              <a:t>29 giugno 2013: LUMEN FIDEI enciclica sulla fede</a:t>
            </a:r>
          </a:p>
          <a:p>
            <a:r>
              <a:rPr lang="it-IT" b="1" dirty="0" smtClean="0"/>
              <a:t>24 novembre 2013: EVANGELII GAUDIUM esortazione apostolica sull’annuncio del vangelo nel mondo attuale</a:t>
            </a:r>
          </a:p>
          <a:p>
            <a:r>
              <a:rPr lang="it-IT" dirty="0" smtClean="0"/>
              <a:t>11 aprile 2015: MISERICORDIAE VULTUS bolla indizione giubileo straordinario della misericordia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6859683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t-IT" dirty="0" smtClean="0"/>
              <a:t>24 maggio 2015: LAUDATO SI’ enciclica sulla cura della casa comune</a:t>
            </a:r>
          </a:p>
          <a:p>
            <a:r>
              <a:rPr lang="it-IT" b="1" dirty="0" smtClean="0"/>
              <a:t>19 marzo 2016: AMORIS LAETITIA esortazione apostolica post-sinodale sull’amore nella famiglia</a:t>
            </a:r>
          </a:p>
          <a:p>
            <a:r>
              <a:rPr lang="it-IT" dirty="0" smtClean="0"/>
              <a:t>20 novembre 2016: MISERICORDIA ET MISERA lettera apostolica a conclusione giubileo della misericordia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9022928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t-IT" b="1" dirty="0" smtClean="0"/>
              <a:t>19 marzo 2018: GAUDETE ET EXSULTATE esortazione apostolica sulla chiamata alla santità nel mondo contemporaneo</a:t>
            </a:r>
          </a:p>
          <a:p>
            <a:r>
              <a:rPr lang="it-IT" dirty="0" smtClean="0"/>
              <a:t>20 agosto 2018: LETTERA AL POPOLO DI DIO. Se un membro soffre tutte le membra soffrono insieme (1Cor 12,26)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0182657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Terra">
  <a:themeElements>
    <a:clrScheme name="Terra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Terra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Terra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236</TotalTime>
  <Words>2064</Words>
  <Application>Microsoft Office PowerPoint</Application>
  <PresentationFormat>Presentazione su schermo (4:3)</PresentationFormat>
  <Paragraphs>128</Paragraphs>
  <Slides>25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25</vt:i4>
      </vt:variant>
    </vt:vector>
  </HeadingPairs>
  <TitlesOfParts>
    <vt:vector size="26" baseType="lpstr">
      <vt:lpstr>Terra</vt:lpstr>
      <vt:lpstr>PAPA FRANCESCO  UNA LUCE DA RISCOPRIRE</vt:lpstr>
      <vt:lpstr>Curiosità</vt:lpstr>
      <vt:lpstr>Gli Inizi di un POntificato</vt:lpstr>
      <vt:lpstr>14 marzo 2013: cappella sistina</vt:lpstr>
      <vt:lpstr>15 marzo 2013: Sala clementina</vt:lpstr>
      <vt:lpstr>19 marzo 2013: inizio ministero petrino</vt:lpstr>
      <vt:lpstr>DA ALLORA AD OGGI</vt:lpstr>
      <vt:lpstr>Presentazione standard di PowerPoint</vt:lpstr>
      <vt:lpstr>Presentazione standard di PowerPoint</vt:lpstr>
      <vt:lpstr>Benedetto XVI</vt:lpstr>
      <vt:lpstr>LA LUCE DELLA FEDE</vt:lpstr>
      <vt:lpstr>FEDE E GIOIA</vt:lpstr>
      <vt:lpstr>Ma cosa E’ la fede</vt:lpstr>
      <vt:lpstr>FEDE COME ATTo conoscitivo</vt:lpstr>
      <vt:lpstr>Presentazione standard di PowerPoint</vt:lpstr>
      <vt:lpstr>Dalla pietà alla spiritualità</vt:lpstr>
      <vt:lpstr>Tre dimensioni di un unico atto umano</vt:lpstr>
      <vt:lpstr>credere deo: aderire a Dio</vt:lpstr>
      <vt:lpstr>Credere deum: comprendere dio</vt:lpstr>
      <vt:lpstr>Credere in deum: tendere a dio</vt:lpstr>
      <vt:lpstr>Presentazione standard di PowerPoint</vt:lpstr>
      <vt:lpstr>Presentazione standard di PowerPoint</vt:lpstr>
      <vt:lpstr>Fede come relazione amicale</vt:lpstr>
      <vt:lpstr>FEDE e VERITA’</vt:lpstr>
      <vt:lpstr>Preghiamo</vt:lpstr>
    </vt:vector>
  </TitlesOfParts>
  <Company>Hewlett-Packard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PAPA FRANCESCO: UNA LUCE DA RISCOPRIRE</dc:title>
  <dc:creator>riccardo</dc:creator>
  <cp:lastModifiedBy>riccardo</cp:lastModifiedBy>
  <cp:revision>39</cp:revision>
  <dcterms:created xsi:type="dcterms:W3CDTF">2018-10-15T06:17:09Z</dcterms:created>
  <dcterms:modified xsi:type="dcterms:W3CDTF">2018-10-15T14:46:08Z</dcterms:modified>
</cp:coreProperties>
</file>