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AB4D0E9-E940-44C8-B2EE-A4F25922DCFB}" type="datetimeFigureOut">
              <a:rPr lang="it-IT" smtClean="0"/>
              <a:t>03/12/2018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7CFCC44-6781-404C-BB79-59912A1CB933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it-IT" sz="2800" smtClean="0"/>
              <a:t>Papa Francesco:</a:t>
            </a:r>
            <a:br>
              <a:rPr lang="it-IT" sz="2800" smtClean="0"/>
            </a:br>
            <a:r>
              <a:rPr lang="it-IT" sz="2800" i="1" smtClean="0"/>
              <a:t>oltre l’uso esclusivo della ragione e della volontà</a:t>
            </a:r>
            <a:endParaRPr lang="it-IT" sz="2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716016" y="4653136"/>
            <a:ext cx="3309803" cy="1260629"/>
          </a:xfrm>
        </p:spPr>
        <p:txBody>
          <a:bodyPr>
            <a:noAutofit/>
          </a:bodyPr>
          <a:lstStyle/>
          <a:p>
            <a:r>
              <a:rPr lang="it-IT" sz="1400" smtClean="0"/>
              <a:t>Scuola Diocesana di Formazione Teologico-Pastorale</a:t>
            </a:r>
          </a:p>
          <a:p>
            <a:r>
              <a:rPr lang="it-IT" sz="1400" smtClean="0"/>
              <a:t>Museo Diocesano di Terni</a:t>
            </a:r>
          </a:p>
          <a:p>
            <a:r>
              <a:rPr lang="it-IT" sz="1400" smtClean="0"/>
              <a:t>3 dicembre 2018</a:t>
            </a:r>
            <a:endParaRPr lang="it-I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"/>
          <a:stretch/>
        </p:blipFill>
        <p:spPr bwMode="auto">
          <a:xfrm>
            <a:off x="251520" y="1196752"/>
            <a:ext cx="405329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01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/>
          <a:lstStyle/>
          <a:p>
            <a:r>
              <a:rPr lang="it-IT" dirty="0" smtClean="0"/>
              <a:t>Questo </a:t>
            </a:r>
            <a:r>
              <a:rPr lang="it-IT" b="1" u="sng" dirty="0" smtClean="0"/>
              <a:t>individualismo</a:t>
            </a:r>
            <a:r>
              <a:rPr lang="it-IT" dirty="0" smtClean="0"/>
              <a:t> esasperato:</a:t>
            </a:r>
          </a:p>
          <a:p>
            <a:endParaRPr lang="it-IT" dirty="0" smtClean="0"/>
          </a:p>
          <a:p>
            <a:endParaRPr lang="it-IT" dirty="0" smtClean="0"/>
          </a:p>
          <a:p>
            <a:pPr lvl="1"/>
            <a:r>
              <a:rPr lang="it-IT" i="1" dirty="0" smtClean="0"/>
              <a:t>Non tiene conto dell’essere umano come di un «animale ferito» (Lacan)</a:t>
            </a:r>
          </a:p>
          <a:p>
            <a:pPr lvl="1"/>
            <a:r>
              <a:rPr lang="it-IT" i="1" dirty="0" smtClean="0"/>
              <a:t>Non tiene conto dell’essere umano come di un «essere fragile» (D’</a:t>
            </a:r>
            <a:r>
              <a:rPr lang="it-IT" i="1" dirty="0" err="1" smtClean="0"/>
              <a:t>Avenia</a:t>
            </a:r>
            <a:r>
              <a:rPr lang="it-IT" i="1" dirty="0" smtClean="0"/>
              <a:t>)</a:t>
            </a:r>
          </a:p>
          <a:p>
            <a:pPr lvl="1"/>
            <a:r>
              <a:rPr lang="it-IT" i="1" dirty="0" smtClean="0"/>
              <a:t>Non tiene conto che veniamo giustificati «dalla grazia del Signore che prende l’iniziativa» (GE 52)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74085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it-IT" dirty="0" smtClean="0"/>
              <a:t>Il discernimento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Un dono da chiedere in una società dello </a:t>
            </a:r>
            <a:r>
              <a:rPr lang="it-IT" i="1" dirty="0" smtClean="0"/>
              <a:t>zapping</a:t>
            </a:r>
          </a:p>
          <a:p>
            <a:r>
              <a:rPr lang="it-IT" dirty="0" smtClean="0"/>
              <a:t>Riconoscere le vie della libertà piena all’interno dei segni dei tempi</a:t>
            </a:r>
          </a:p>
          <a:p>
            <a:r>
              <a:rPr lang="it-IT" dirty="0" smtClean="0"/>
              <a:t>È lottare</a:t>
            </a:r>
          </a:p>
          <a:p>
            <a:r>
              <a:rPr lang="it-IT" dirty="0" smtClean="0"/>
              <a:t>È lasciar parlare il Signore nella propria vita</a:t>
            </a:r>
          </a:p>
        </p:txBody>
      </p:sp>
      <p:pic>
        <p:nvPicPr>
          <p:cNvPr id="4098" name="Picture 2" descr="C:\Users\riccardo\AppData\Local\Microsoft\Windows\Temporary Internet Files\Content.IE5\V0O267TO\Ignatius_Loyol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31623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Autofit/>
          </a:bodyPr>
          <a:lstStyle/>
          <a:p>
            <a:pPr algn="ctr"/>
            <a:r>
              <a:rPr lang="it-IT" sz="3200" dirty="0" smtClean="0"/>
              <a:t>Una vita santa è </a:t>
            </a:r>
            <a:br>
              <a:rPr lang="it-IT" sz="3200" dirty="0" smtClean="0"/>
            </a:br>
            <a:r>
              <a:rPr lang="it-IT" sz="3200" dirty="0" smtClean="0"/>
              <a:t>una vita buona e riuscita</a:t>
            </a:r>
            <a:endParaRPr lang="it-IT" sz="32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it-IT" b="1" dirty="0" smtClean="0"/>
              <a:t>Michel de </a:t>
            </a:r>
            <a:r>
              <a:rPr lang="it-IT" b="1" dirty="0" err="1" smtClean="0"/>
              <a:t>Montaigne</a:t>
            </a:r>
            <a:r>
              <a:rPr lang="it-IT" dirty="0" smtClean="0"/>
              <a:t>:</a:t>
            </a:r>
          </a:p>
          <a:p>
            <a:pPr marL="68580" indent="0">
              <a:buNone/>
            </a:pPr>
            <a:endParaRPr lang="it-IT" dirty="0" smtClean="0"/>
          </a:p>
          <a:p>
            <a:pPr marL="68580" indent="0">
              <a:buNone/>
            </a:pPr>
            <a:r>
              <a:rPr lang="it-IT" dirty="0" smtClean="0"/>
              <a:t>Criterio è </a:t>
            </a:r>
            <a:r>
              <a:rPr lang="it-IT" b="1" dirty="0" smtClean="0"/>
              <a:t>la gioia</a:t>
            </a:r>
          </a:p>
          <a:p>
            <a:pPr marL="68580" indent="0">
              <a:buNone/>
            </a:pPr>
            <a:r>
              <a:rPr lang="it-IT" b="1" dirty="0"/>
              <a:t>d</a:t>
            </a:r>
            <a:r>
              <a:rPr lang="it-IT" b="1" dirty="0" smtClean="0"/>
              <a:t>iscernere</a:t>
            </a:r>
            <a:r>
              <a:rPr lang="it-IT" dirty="0" smtClean="0"/>
              <a:t> ciò che nella natura umana procura uno stato di gioia da ciò che genera tristezza (Saggi)</a:t>
            </a:r>
            <a:endParaRPr lang="it-IT" dirty="0"/>
          </a:p>
        </p:txBody>
      </p:sp>
      <p:pic>
        <p:nvPicPr>
          <p:cNvPr id="5122" name="Picture 2" descr="C:\Users\riccardo\AppData\Local\Microsoft\Windows\Temporary Internet Files\Content.IE5\HDP2X22Z\Michel_de_Montaigne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42998"/>
            <a:ext cx="3312368" cy="3613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499992" y="1805324"/>
            <a:ext cx="3600400" cy="400111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t-IT" b="1" dirty="0" err="1" smtClean="0"/>
              <a:t>Baruch</a:t>
            </a:r>
            <a:r>
              <a:rPr lang="it-IT" b="1" dirty="0" smtClean="0"/>
              <a:t> Spinoza </a:t>
            </a:r>
            <a:r>
              <a:rPr lang="it-IT" dirty="0" smtClean="0"/>
              <a:t>(</a:t>
            </a:r>
            <a:r>
              <a:rPr lang="it-IT" i="1" dirty="0" smtClean="0"/>
              <a:t>Etica</a:t>
            </a:r>
            <a:r>
              <a:rPr lang="it-IT" dirty="0" smtClean="0"/>
              <a:t>)</a:t>
            </a:r>
          </a:p>
          <a:p>
            <a:r>
              <a:rPr lang="it-IT" dirty="0" smtClean="0"/>
              <a:t>La gioia il fondamento e lo scopo ultimo di ogni etica</a:t>
            </a:r>
          </a:p>
          <a:p>
            <a:r>
              <a:rPr lang="it-IT" dirty="0" smtClean="0"/>
              <a:t>È perfezionamento ed accrescimento della potenza di esistere</a:t>
            </a:r>
            <a:endParaRPr lang="it-IT" dirty="0"/>
          </a:p>
        </p:txBody>
      </p:sp>
      <p:pic>
        <p:nvPicPr>
          <p:cNvPr id="6147" name="Picture 3" descr="C:\Users\riccardo\AppData\Local\Microsoft\Windows\Temporary Internet Files\Content.IE5\Z4NR19I7\Frans_Hals_-_Portret_van_René_Descartes_(cropped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93" y="1805323"/>
            <a:ext cx="3245175" cy="37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9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827584" y="1412776"/>
            <a:ext cx="3888432" cy="4752528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it-IT" b="1" dirty="0" smtClean="0"/>
              <a:t>Friedrich Nietzsche </a:t>
            </a:r>
          </a:p>
          <a:p>
            <a:pPr marL="68580" indent="0">
              <a:buNone/>
            </a:pPr>
            <a:r>
              <a:rPr lang="it-IT" i="1" dirty="0" smtClean="0"/>
              <a:t>(Gaia scienza</a:t>
            </a:r>
            <a:r>
              <a:rPr lang="it-IT" dirty="0" smtClean="0"/>
              <a:t>)</a:t>
            </a:r>
            <a:r>
              <a:rPr lang="it-IT" i="1" dirty="0" smtClean="0"/>
              <a:t>:</a:t>
            </a:r>
          </a:p>
          <a:p>
            <a:pPr marL="68580" indent="0">
              <a:buNone/>
            </a:pPr>
            <a:endParaRPr lang="it-IT" i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it-IT" dirty="0"/>
              <a:t>l</a:t>
            </a:r>
            <a:r>
              <a:rPr lang="it-IT" dirty="0" smtClean="0"/>
              <a:t>a gioia è un sì sacro alla vita che si manifesta nell’</a:t>
            </a:r>
            <a:r>
              <a:rPr lang="it-IT" i="1" dirty="0" smtClean="0"/>
              <a:t>amor fati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è assunzione della totalità della esistenza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it-IT" dirty="0" smtClean="0"/>
              <a:t>è frutto di un atto creativo che fa della vita umana un’opera d’arte, un «fenomeno estetico»</a:t>
            </a:r>
          </a:p>
          <a:p>
            <a:pPr marL="68580" indent="0">
              <a:buNone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riccardo\AppData\Local\Microsoft\Windows\Temporary Internet Files\Content.IE5\I1MXJWSC\Nietzsche-Friedrich-Anticrist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024" y="1628800"/>
            <a:ext cx="3624093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3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644008" y="1556792"/>
            <a:ext cx="3672408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it-IT" b="1" dirty="0" smtClean="0"/>
              <a:t>Henri </a:t>
            </a:r>
            <a:r>
              <a:rPr lang="it-IT" b="1" dirty="0" err="1" smtClean="0"/>
              <a:t>Bergson</a:t>
            </a:r>
            <a:r>
              <a:rPr lang="it-IT" dirty="0" smtClean="0"/>
              <a:t>:</a:t>
            </a:r>
          </a:p>
          <a:p>
            <a:pPr marL="68580" indent="0">
              <a:buNone/>
            </a:pPr>
            <a:endParaRPr lang="it-IT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l</a:t>
            </a:r>
            <a:r>
              <a:rPr lang="it-IT" dirty="0" smtClean="0"/>
              <a:t>a gioia è il «segno preciso» con cui la natura avverte l’essere umano di aver raggiunto la propria destinazione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 smtClean="0"/>
              <a:t>la gioia è </a:t>
            </a:r>
            <a:r>
              <a:rPr lang="it-IT" u="sng" dirty="0" smtClean="0"/>
              <a:t>conquista della vita</a:t>
            </a:r>
            <a:endParaRPr lang="it-IT" u="sng" dirty="0"/>
          </a:p>
        </p:txBody>
      </p:sp>
      <p:pic>
        <p:nvPicPr>
          <p:cNvPr id="8195" name="Picture 3" descr="C:\Users\riccardo\AppData\Local\Microsoft\Windows\Temporary Internet Files\Content.IE5\JQIU9JTA\Henri_Bergson_(Nobel)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7"/>
            <a:ext cx="3168352" cy="448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98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santità è </a:t>
            </a:r>
            <a:br>
              <a:rPr lang="it-IT" dirty="0" smtClean="0"/>
            </a:br>
            <a:r>
              <a:rPr lang="it-IT" dirty="0" smtClean="0"/>
              <a:t>apertura del cuore (GE 121)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a</a:t>
            </a:r>
            <a:r>
              <a:rPr lang="it-IT" dirty="0" smtClean="0"/>
              <a:t>ccettando di vivere in una condizione di vulnerabilità, rischiando di poter essere feriti</a:t>
            </a:r>
          </a:p>
          <a:p>
            <a:r>
              <a:rPr lang="it-IT" dirty="0"/>
              <a:t>s</a:t>
            </a:r>
            <a:r>
              <a:rPr lang="it-IT" dirty="0" smtClean="0"/>
              <a:t>enza blindare e chiudere a chiave le proprie emozioni</a:t>
            </a:r>
          </a:p>
          <a:p>
            <a:r>
              <a:rPr lang="it-IT" dirty="0"/>
              <a:t>n</a:t>
            </a:r>
            <a:r>
              <a:rPr lang="it-IT" dirty="0" smtClean="0"/>
              <a:t>ella tentazione di cercare la sicurezza interiore nei successi, nei piaceri vuoti, nel possedere, nel dominio sugli altri o nell’immagine sociale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0126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19 marzo 2018: la santità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>
            <a:noAutofit/>
          </a:bodyPr>
          <a:lstStyle/>
          <a:p>
            <a:r>
              <a:rPr lang="it-IT" sz="1800" dirty="0" smtClean="0"/>
              <a:t>Santità </a:t>
            </a:r>
            <a:r>
              <a:rPr lang="it-IT" sz="1800" smtClean="0"/>
              <a:t>è CHIAMATA</a:t>
            </a:r>
            <a:endParaRPr lang="it-IT" sz="1800" dirty="0" smtClean="0"/>
          </a:p>
          <a:p>
            <a:r>
              <a:rPr lang="it-IT" sz="1800" dirty="0" smtClean="0"/>
              <a:t>Santo = SMS dello Spirito Santo al suo Popolo (GE 21)</a:t>
            </a:r>
          </a:p>
          <a:p>
            <a:r>
              <a:rPr lang="it-IT" sz="1800" dirty="0" smtClean="0"/>
              <a:t>Invito ad intraprendere un CAMMINO di umanizzazione (beatitudini)</a:t>
            </a:r>
          </a:p>
          <a:p>
            <a:r>
              <a:rPr lang="it-IT" sz="1800" dirty="0" smtClean="0"/>
              <a:t>Cammino controcorrente di SCOPERTA e RICERCA di ciò che l’essere umano sia</a:t>
            </a:r>
            <a:endParaRPr lang="it-IT" sz="1800" dirty="0"/>
          </a:p>
        </p:txBody>
      </p:sp>
      <p:pic>
        <p:nvPicPr>
          <p:cNvPr id="1026" name="Picture 2" descr="C:\Users\riccardo\AppData\Local\Microsoft\Windows\Temporary Internet Files\Content.IE5\TAD078L8\phone774889[1]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505725"/>
            <a:ext cx="3419475" cy="31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…nel mondo contemporaneo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572000" y="2132856"/>
            <a:ext cx="3744416" cy="3816423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In sintonia con il Concilio Vaticano II (GS)</a:t>
            </a:r>
          </a:p>
          <a:p>
            <a:r>
              <a:rPr lang="it-IT" dirty="0" smtClean="0"/>
              <a:t>Rischi, sfide, opportunità</a:t>
            </a:r>
          </a:p>
          <a:p>
            <a:pPr marL="68580" indent="0">
              <a:buNone/>
            </a:pPr>
            <a:endParaRPr lang="it-IT" dirty="0" smtClean="0"/>
          </a:p>
          <a:p>
            <a:r>
              <a:rPr lang="it-IT" dirty="0" smtClean="0"/>
              <a:t>Cifre:</a:t>
            </a:r>
          </a:p>
          <a:p>
            <a:pPr lvl="1"/>
            <a:r>
              <a:rPr lang="it-IT" i="1" dirty="0" smtClean="0"/>
              <a:t>Cambiamento</a:t>
            </a:r>
          </a:p>
          <a:p>
            <a:pPr lvl="1"/>
            <a:r>
              <a:rPr lang="it-IT" i="1" dirty="0" smtClean="0"/>
              <a:t>Precarietà</a:t>
            </a:r>
          </a:p>
          <a:p>
            <a:pPr lvl="1"/>
            <a:r>
              <a:rPr lang="it-IT" i="1" dirty="0" smtClean="0"/>
              <a:t>Mancanza di futuro e certezze</a:t>
            </a:r>
          </a:p>
          <a:p>
            <a:pPr lvl="1"/>
            <a:r>
              <a:rPr lang="it-IT" i="1" dirty="0" smtClean="0"/>
              <a:t>Emotività</a:t>
            </a:r>
          </a:p>
          <a:p>
            <a:pPr lvl="1"/>
            <a:r>
              <a:rPr lang="it-IT" i="1" dirty="0" smtClean="0"/>
              <a:t>Velocità</a:t>
            </a:r>
          </a:p>
          <a:p>
            <a:pPr lvl="1"/>
            <a:r>
              <a:rPr lang="it-IT" i="1" dirty="0" smtClean="0"/>
              <a:t>Post-verità</a:t>
            </a:r>
          </a:p>
          <a:p>
            <a:pPr lvl="1"/>
            <a:r>
              <a:rPr lang="it-IT" i="1" dirty="0" err="1" smtClean="0"/>
              <a:t>Transumanesimo</a:t>
            </a:r>
            <a:endParaRPr lang="it-IT" i="1" dirty="0" smtClean="0"/>
          </a:p>
          <a:p>
            <a:pPr lvl="1"/>
            <a:r>
              <a:rPr lang="it-IT" i="1" dirty="0" smtClean="0"/>
              <a:t>Vicinanza ed indifferenza</a:t>
            </a:r>
          </a:p>
          <a:p>
            <a:pPr marL="365760" lvl="1" indent="0">
              <a:buNone/>
            </a:pPr>
            <a:endParaRPr lang="it-IT" i="1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331881"/>
            <a:ext cx="3419475" cy="34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62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La risposta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1916833"/>
            <a:ext cx="6777317" cy="3672408"/>
          </a:xfrm>
        </p:spPr>
        <p:txBody>
          <a:bodyPr>
            <a:normAutofit fontScale="77500" lnSpcReduction="20000"/>
          </a:bodyPr>
          <a:lstStyle/>
          <a:p>
            <a:r>
              <a:rPr lang="it-IT" dirty="0" smtClean="0"/>
              <a:t>Superare la concezione di santo come «separato», ovvero «riservato al culto»: </a:t>
            </a:r>
            <a:r>
              <a:rPr lang="it-IT" dirty="0" err="1" smtClean="0"/>
              <a:t>qados</a:t>
            </a:r>
            <a:r>
              <a:rPr lang="it-IT" dirty="0" smtClean="0"/>
              <a:t>, </a:t>
            </a:r>
            <a:r>
              <a:rPr lang="it-IT" dirty="0" err="1" smtClean="0"/>
              <a:t>aghios</a:t>
            </a:r>
            <a:endParaRPr lang="it-IT" dirty="0" smtClean="0"/>
          </a:p>
          <a:p>
            <a:r>
              <a:rPr lang="it-IT" dirty="0" smtClean="0"/>
              <a:t>La risposta avviene in mezzo al popolo, da «colui che abita la porta accanto» alla nostra (GE 7)</a:t>
            </a:r>
          </a:p>
          <a:p>
            <a:r>
              <a:rPr lang="it-IT" dirty="0" smtClean="0"/>
              <a:t>Non proviene da un cammino esclusivamente individuale (GE 141)</a:t>
            </a:r>
          </a:p>
          <a:p>
            <a:r>
              <a:rPr lang="it-IT" dirty="0" smtClean="0"/>
              <a:t>Ha come meta il cambiamento sociale (GE 99 e 101)</a:t>
            </a:r>
          </a:p>
          <a:p>
            <a:r>
              <a:rPr lang="it-IT" dirty="0" smtClean="0"/>
              <a:t>È lotta costante al male (GE 162) e all’ingiustizia presente nel mondo (GE 101)</a:t>
            </a:r>
          </a:p>
          <a:p>
            <a:r>
              <a:rPr lang="it-IT" dirty="0" smtClean="0"/>
              <a:t>È testimone della sacralità di ogni vita umana (GE 102)</a:t>
            </a:r>
          </a:p>
          <a:p>
            <a:r>
              <a:rPr lang="it-IT" dirty="0" smtClean="0"/>
              <a:t>È ben altra cosa dall’essere «un’ONG senza spiritualità» (GE 100)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228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Il «santo della porta accanto»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 smtClean="0"/>
              <a:t>Sopportazione, pazienza e mitezza</a:t>
            </a:r>
          </a:p>
          <a:p>
            <a:r>
              <a:rPr lang="it-IT" dirty="0" smtClean="0"/>
              <a:t>Gioia e senso dell’umorismo</a:t>
            </a:r>
          </a:p>
          <a:p>
            <a:r>
              <a:rPr lang="it-IT" dirty="0" smtClean="0"/>
              <a:t>Audacia e fervore</a:t>
            </a:r>
          </a:p>
          <a:p>
            <a:r>
              <a:rPr lang="it-IT" dirty="0" smtClean="0"/>
              <a:t>Preghiera costante: ascolto e dialogo</a:t>
            </a:r>
            <a:endParaRPr lang="it-IT" dirty="0"/>
          </a:p>
        </p:txBody>
      </p:sp>
      <p:pic>
        <p:nvPicPr>
          <p:cNvPr id="3074" name="Picture 2" descr="C:\Users\riccardo\AppData\Local\Microsoft\Windows\Temporary Internet Files\Content.IE5\VRAFY7LH\anonimo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064411"/>
            <a:ext cx="3586313" cy="199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541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pPr algn="ctr"/>
            <a:r>
              <a:rPr lang="it-IT" dirty="0" smtClean="0"/>
              <a:t>In sintesi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t-IT" dirty="0" smtClean="0"/>
              <a:t>La santità tiene conto di una GERARCHIA delle virtù…</a:t>
            </a:r>
          </a:p>
          <a:p>
            <a:r>
              <a:rPr lang="it-IT" dirty="0" smtClean="0"/>
              <a:t>…del PRIMATO della carità tra di esse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it-IT" dirty="0" smtClean="0"/>
              <a:t>La santità tiene conto di due volti</a:t>
            </a:r>
          </a:p>
          <a:p>
            <a:pPr lvl="2"/>
            <a:r>
              <a:rPr lang="it-IT" dirty="0" smtClean="0"/>
              <a:t>PADRE</a:t>
            </a:r>
          </a:p>
          <a:p>
            <a:pPr lvl="2"/>
            <a:r>
              <a:rPr lang="it-IT" dirty="0" smtClean="0"/>
              <a:t>FRATELLO</a:t>
            </a:r>
          </a:p>
          <a:p>
            <a:r>
              <a:rPr lang="it-IT" dirty="0" smtClean="0"/>
              <a:t>Non si fossilizza sulle formule e sui precetti</a:t>
            </a:r>
          </a:p>
          <a:p>
            <a:pPr marL="6858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3046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1° nemico: lo gnosticismo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Disprezza il corpo, scadendo nello spiritualismo</a:t>
            </a:r>
          </a:p>
          <a:p>
            <a:pPr algn="just"/>
            <a:r>
              <a:rPr lang="it-IT" dirty="0" smtClean="0"/>
              <a:t>Preferisce seguire le idee, senza tener conto della realtà</a:t>
            </a:r>
          </a:p>
          <a:p>
            <a:pPr algn="just"/>
            <a:r>
              <a:rPr lang="it-IT" dirty="0" smtClean="0"/>
              <a:t>Rimane in superficie, senza </a:t>
            </a:r>
            <a:r>
              <a:rPr lang="it-IT" i="1" dirty="0" err="1" smtClean="0"/>
              <a:t>intus-legere</a:t>
            </a:r>
            <a:r>
              <a:rPr lang="it-IT" i="1" dirty="0" smtClean="0"/>
              <a:t> </a:t>
            </a:r>
            <a:r>
              <a:rPr lang="it-IT" dirty="0" smtClean="0"/>
              <a:t>in profondità, facendosi coinvolgere dal mistero</a:t>
            </a:r>
          </a:p>
          <a:p>
            <a:pPr algn="just"/>
            <a:r>
              <a:rPr lang="it-IT" dirty="0" smtClean="0"/>
              <a:t>Mostra fatica nel riconoscere la presenza di Dio nella vita di ogni persona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150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45152"/>
          </a:xfrm>
        </p:spPr>
        <p:txBody>
          <a:bodyPr/>
          <a:lstStyle/>
          <a:p>
            <a:r>
              <a:rPr lang="it-IT" dirty="0" smtClean="0"/>
              <a:t>2° nemico: il pelagianesimo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Da </a:t>
            </a:r>
            <a:r>
              <a:rPr lang="it-IT" dirty="0" err="1" smtClean="0"/>
              <a:t>Pelagio</a:t>
            </a:r>
            <a:r>
              <a:rPr lang="it-IT" dirty="0" smtClean="0"/>
              <a:t>, un monaco cristiano britannico del IV-V sec deceduto il Palestina</a:t>
            </a:r>
          </a:p>
          <a:p>
            <a:pPr marL="6858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Girolamo lo descrive «uomo grande e corpulento, dall’andatura da tartaruga, di grande intelligenza, moralista severo ed intransigente»</a:t>
            </a:r>
          </a:p>
          <a:p>
            <a:pPr marL="68580" indent="0" algn="just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052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43492" y="980728"/>
            <a:ext cx="6777317" cy="4851901"/>
          </a:xfrm>
        </p:spPr>
        <p:txBody>
          <a:bodyPr>
            <a:normAutofit/>
          </a:bodyPr>
          <a:lstStyle/>
          <a:p>
            <a:pPr marL="68580" indent="0" algn="just">
              <a:buNone/>
            </a:pPr>
            <a:r>
              <a:rPr lang="it-IT" dirty="0" smtClean="0"/>
              <a:t>Scrisse </a:t>
            </a:r>
            <a:r>
              <a:rPr lang="it-IT" dirty="0" err="1" smtClean="0"/>
              <a:t>Pelagio</a:t>
            </a:r>
            <a:r>
              <a:rPr lang="it-IT" dirty="0" smtClean="0"/>
              <a:t> alla nobildonna romana </a:t>
            </a:r>
            <a:r>
              <a:rPr lang="it-IT" dirty="0" err="1" smtClean="0"/>
              <a:t>Demetriade</a:t>
            </a:r>
            <a:r>
              <a:rPr lang="it-IT" dirty="0" smtClean="0"/>
              <a:t>: </a:t>
            </a:r>
          </a:p>
          <a:p>
            <a:pPr marL="68580" indent="0" algn="just">
              <a:buNone/>
            </a:pPr>
            <a:endParaRPr lang="it-IT" dirty="0"/>
          </a:p>
          <a:p>
            <a:pPr marL="68580" indent="0" algn="just">
              <a:buNone/>
            </a:pPr>
            <a:r>
              <a:rPr lang="it-IT" dirty="0" smtClean="0"/>
              <a:t>«</a:t>
            </a:r>
            <a:r>
              <a:rPr lang="it-IT" dirty="0" err="1" smtClean="0"/>
              <a:t>Diò</a:t>
            </a:r>
            <a:r>
              <a:rPr lang="it-IT" dirty="0" smtClean="0"/>
              <a:t> creò </a:t>
            </a:r>
            <a:r>
              <a:rPr lang="it-IT" b="1" dirty="0" smtClean="0"/>
              <a:t>l’uomo forte interiormente</a:t>
            </a:r>
            <a:r>
              <a:rPr lang="it-IT" dirty="0" smtClean="0"/>
              <a:t>, facendogli dono della </a:t>
            </a:r>
            <a:r>
              <a:rPr lang="it-IT" b="1" dirty="0" smtClean="0"/>
              <a:t>ragione e della saggezza</a:t>
            </a:r>
            <a:r>
              <a:rPr lang="it-IT" dirty="0" smtClean="0"/>
              <a:t>, e non volle che fosse un cieco esecutore della sua volontà, ma che fosse </a:t>
            </a:r>
            <a:r>
              <a:rPr lang="it-IT" b="1" dirty="0" smtClean="0"/>
              <a:t>libero nel compiere </a:t>
            </a:r>
            <a:r>
              <a:rPr lang="it-IT" dirty="0" smtClean="0"/>
              <a:t>il bene o il male. Fa che nessuno ti superi nella vita buona e virtuosa: </a:t>
            </a:r>
            <a:r>
              <a:rPr lang="it-IT" b="1" dirty="0" smtClean="0"/>
              <a:t>tutto questo è in tuo potere e spetta a te sola</a:t>
            </a:r>
            <a:r>
              <a:rPr lang="it-IT" dirty="0" smtClean="0"/>
              <a:t>, poiché non ti può venire dal di fuori, ma </a:t>
            </a:r>
            <a:r>
              <a:rPr lang="it-IT" b="1" dirty="0" smtClean="0"/>
              <a:t>germina e sorge dal tuo cuore</a:t>
            </a:r>
            <a:r>
              <a:rPr lang="it-IT" dirty="0" smtClean="0"/>
              <a:t>».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970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114</TotalTime>
  <Words>706</Words>
  <Application>Microsoft Office PowerPoint</Application>
  <PresentationFormat>Presentazione su schermo (4:3)</PresentationFormat>
  <Paragraphs>87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Austin</vt:lpstr>
      <vt:lpstr>Papa Francesco: oltre l’uso esclusivo della ragione e della volontà</vt:lpstr>
      <vt:lpstr>19 marzo 2018: la santità</vt:lpstr>
      <vt:lpstr>…nel mondo contemporaneo</vt:lpstr>
      <vt:lpstr>La risposta</vt:lpstr>
      <vt:lpstr>Il «santo della porta accanto»</vt:lpstr>
      <vt:lpstr>In sintesi</vt:lpstr>
      <vt:lpstr>1° nemico: lo gnosticismo</vt:lpstr>
      <vt:lpstr>2° nemico: il pelagianesimo</vt:lpstr>
      <vt:lpstr>Presentazione standard di PowerPoint</vt:lpstr>
      <vt:lpstr>Presentazione standard di PowerPoint</vt:lpstr>
      <vt:lpstr>Il discernimento</vt:lpstr>
      <vt:lpstr>Una vita santa è  una vita buona e riuscita</vt:lpstr>
      <vt:lpstr>Presentazione standard di PowerPoint</vt:lpstr>
      <vt:lpstr>Presentazione standard di PowerPoint</vt:lpstr>
      <vt:lpstr>Presentazione standard di PowerPoint</vt:lpstr>
      <vt:lpstr>La santità è  apertura del cuore (GE 121)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Papa Francesco: oltre l’uso esclusivo della ragione e della volontà</dc:title>
  <dc:creator>riccardo</dc:creator>
  <cp:lastModifiedBy>riccardo</cp:lastModifiedBy>
  <cp:revision>17</cp:revision>
  <dcterms:created xsi:type="dcterms:W3CDTF">2018-12-03T13:07:39Z</dcterms:created>
  <dcterms:modified xsi:type="dcterms:W3CDTF">2018-12-03T15:07:46Z</dcterms:modified>
</cp:coreProperties>
</file>