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it-IT" smtClean="0"/>
              <a:t>Fare clic per modificare lo stile del titolo</a:t>
            </a:r>
            <a:endParaRPr kumimoji="0" lang="en-US"/>
          </a:p>
        </p:txBody>
      </p:sp>
      <p:sp>
        <p:nvSpPr>
          <p:cNvPr id="28" name="Segnaposto data 27"/>
          <p:cNvSpPr>
            <a:spLocks noGrp="1"/>
          </p:cNvSpPr>
          <p:nvPr>
            <p:ph type="dt" sz="half" idx="10"/>
          </p:nvPr>
        </p:nvSpPr>
        <p:spPr/>
        <p:txBody>
          <a:bodyPr/>
          <a:lstStyle/>
          <a:p>
            <a:fld id="{7F49D355-16BD-4E45-BD9A-5EA878CF7CBD}" type="datetimeFigureOut">
              <a:rPr lang="it-IT" smtClean="0"/>
              <a:t>05/11/2018</a:t>
            </a:fld>
            <a:endParaRPr lang="it-IT"/>
          </a:p>
        </p:txBody>
      </p:sp>
      <p:sp>
        <p:nvSpPr>
          <p:cNvPr id="17" name="Segnaposto piè di pagina 16"/>
          <p:cNvSpPr>
            <a:spLocks noGrp="1"/>
          </p:cNvSpPr>
          <p:nvPr>
            <p:ph type="ftr" sz="quarter" idx="11"/>
          </p:nvPr>
        </p:nvSpPr>
        <p:spPr/>
        <p:txBody>
          <a:bodyPr/>
          <a:lstStyle/>
          <a:p>
            <a:endParaRPr lang="it-IT"/>
          </a:p>
        </p:txBody>
      </p:sp>
      <p:sp>
        <p:nvSpPr>
          <p:cNvPr id="29" name="Segnaposto numero diapositiva 28"/>
          <p:cNvSpPr>
            <a:spLocks noGrp="1"/>
          </p:cNvSpPr>
          <p:nvPr>
            <p:ph type="sldNum" sz="quarter" idx="12"/>
          </p:nvPr>
        </p:nvSpPr>
        <p:spPr/>
        <p:txBody>
          <a:bodyPr/>
          <a:lstStyle/>
          <a:p>
            <a:fld id="{E7A41E1B-4F70-4964-A407-84C68BE8251C}" type="slidenum">
              <a:rPr lang="it-IT" smtClean="0"/>
              <a:t>‹N›</a:t>
            </a:fld>
            <a:endParaRPr lang="it-IT"/>
          </a:p>
        </p:txBody>
      </p:sp>
      <p:sp>
        <p:nvSpPr>
          <p:cNvPr id="9" name="Sottotitolo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F49D355-16BD-4E45-BD9A-5EA878CF7CBD}" type="datetimeFigureOut">
              <a:rPr lang="it-IT" smtClean="0"/>
              <a:t>05/11/2018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F49D355-16BD-4E45-BD9A-5EA878CF7CBD}" type="datetimeFigureOut">
              <a:rPr lang="it-IT" smtClean="0"/>
              <a:t>05/11/2018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7F49D355-16BD-4E45-BD9A-5EA878CF7CBD}" type="datetimeFigureOut">
              <a:rPr lang="it-IT" smtClean="0"/>
              <a:t>05/11/2018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3">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7F49D355-16BD-4E45-BD9A-5EA878CF7CBD}" type="datetimeFigureOut">
              <a:rPr lang="it-IT" smtClean="0"/>
              <a:t>05/11/2018</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7924800" y="6416675"/>
            <a:ext cx="762000" cy="365125"/>
          </a:xfrm>
        </p:spPr>
        <p:txBody>
          <a:bodyPr/>
          <a:lstStyle/>
          <a:p>
            <a:fld id="{E7A41E1B-4F70-4964-A407-84C68BE8251C}"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7F49D355-16BD-4E45-BD9A-5EA878CF7CBD}" type="datetimeFigureOut">
              <a:rPr lang="it-IT" smtClean="0"/>
              <a:t>05/11/2018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7F49D355-16BD-4E45-BD9A-5EA878CF7CBD}" type="datetimeFigureOut">
              <a:rPr lang="it-IT" smtClean="0"/>
              <a:t>05/11/2018</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7F49D355-16BD-4E45-BD9A-5EA878CF7CBD}" type="datetimeFigureOut">
              <a:rPr lang="it-IT" smtClean="0"/>
              <a:t>05/11/2018</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F49D355-16BD-4E45-BD9A-5EA878CF7CBD}" type="datetimeFigureOut">
              <a:rPr lang="it-IT" smtClean="0"/>
              <a:t>05/11/2018</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7F49D355-16BD-4E45-BD9A-5EA878CF7CBD}" type="datetimeFigureOut">
              <a:rPr lang="it-IT" smtClean="0"/>
              <a:t>05/11/2018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it-IT" smtClean="0">
                <a:solidFill>
                  <a:schemeClr val="lt1"/>
                </a:solidFill>
                <a:latin typeface="+mn-lt"/>
                <a:ea typeface="+mn-ea"/>
                <a:cs typeface="+mn-cs"/>
              </a:rPr>
              <a:t>Fare clic sull'icona per inserire un'immagine</a:t>
            </a:r>
            <a:endParaRPr kumimoji="0" lang="en-US" dirty="0">
              <a:solidFill>
                <a:schemeClr val="lt1"/>
              </a:solidFill>
              <a:latin typeface="+mn-lt"/>
              <a:ea typeface="+mn-ea"/>
              <a:cs typeface="+mn-cs"/>
            </a:endParaRPr>
          </a:p>
        </p:txBody>
      </p:sp>
      <p:sp>
        <p:nvSpPr>
          <p:cNvPr id="4" name="Segnaposto testo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7F49D355-16BD-4E45-BD9A-5EA878CF7CBD}" type="datetimeFigureOut">
              <a:rPr lang="it-IT" smtClean="0"/>
              <a:t>05/11/2018</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E7A41E1B-4F70-4964-A407-84C68BE8251C}"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F49D355-16BD-4E45-BD9A-5EA878CF7CBD}" type="datetimeFigureOut">
              <a:rPr lang="it-IT" smtClean="0"/>
              <a:t>05/11/2018</a:t>
            </a:fld>
            <a:endParaRPr lang="it-IT"/>
          </a:p>
        </p:txBody>
      </p:sp>
      <p:sp>
        <p:nvSpPr>
          <p:cNvPr id="3" name="Segnaposto piè di pagina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it-IT"/>
          </a:p>
        </p:txBody>
      </p:sp>
      <p:sp>
        <p:nvSpPr>
          <p:cNvPr id="23" name="Segnaposto numero diapositiva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7A41E1B-4F70-4964-A407-84C68BE8251C}" type="slidenum">
              <a:rPr lang="it-IT" smtClean="0"/>
              <a:t>‹N›</a:t>
            </a:fld>
            <a:endParaRPr lang="it-IT"/>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dirty="0" smtClean="0"/>
              <a:t>PAPA FRANCESCO:</a:t>
            </a:r>
            <a:br>
              <a:rPr lang="it-IT" dirty="0" smtClean="0"/>
            </a:br>
            <a:r>
              <a:rPr lang="it-IT" dirty="0" smtClean="0"/>
              <a:t>i 4 PUNTI CARDINALI</a:t>
            </a:r>
            <a:endParaRPr lang="it-IT" dirty="0"/>
          </a:p>
        </p:txBody>
      </p:sp>
      <p:sp>
        <p:nvSpPr>
          <p:cNvPr id="3" name="Sottotitolo 2"/>
          <p:cNvSpPr>
            <a:spLocks noGrp="1"/>
          </p:cNvSpPr>
          <p:nvPr>
            <p:ph type="subTitle" idx="1"/>
          </p:nvPr>
        </p:nvSpPr>
        <p:spPr/>
        <p:txBody>
          <a:bodyPr>
            <a:normAutofit fontScale="92500" lnSpcReduction="10000"/>
          </a:bodyPr>
          <a:lstStyle/>
          <a:p>
            <a:r>
              <a:rPr lang="it-IT" dirty="0"/>
              <a:t>Scuola Diocesana di Formazione Teologico-Pastorale</a:t>
            </a:r>
          </a:p>
          <a:p>
            <a:r>
              <a:rPr lang="it-IT" dirty="0"/>
              <a:t>Museo Diocesano di Terni, </a:t>
            </a:r>
            <a:endParaRPr lang="it-IT" dirty="0" smtClean="0"/>
          </a:p>
          <a:p>
            <a:r>
              <a:rPr lang="it-IT" dirty="0" smtClean="0"/>
              <a:t>5 novembre </a:t>
            </a:r>
            <a:r>
              <a:rPr lang="it-IT" dirty="0"/>
              <a:t>2018</a:t>
            </a:r>
          </a:p>
          <a:p>
            <a:endParaRPr lang="it-IT" dirty="0"/>
          </a:p>
        </p:txBody>
      </p:sp>
    </p:spTree>
    <p:extLst>
      <p:ext uri="{BB962C8B-B14F-4D97-AF65-F5344CB8AC3E}">
        <p14:creationId xmlns:p14="http://schemas.microsoft.com/office/powerpoint/2010/main" val="24775651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L’UNITA’ PREVALE </a:t>
            </a:r>
            <a:br>
              <a:rPr lang="it-IT" dirty="0" smtClean="0"/>
            </a:br>
            <a:r>
              <a:rPr lang="it-IT" smtClean="0"/>
              <a:t>SUL CONFLITTO (226-230)</a:t>
            </a:r>
            <a:endParaRPr lang="it-IT" dirty="0"/>
          </a:p>
        </p:txBody>
      </p:sp>
      <p:sp>
        <p:nvSpPr>
          <p:cNvPr id="3" name="Segnaposto contenuto 2"/>
          <p:cNvSpPr>
            <a:spLocks noGrp="1"/>
          </p:cNvSpPr>
          <p:nvPr>
            <p:ph sz="half" idx="1"/>
          </p:nvPr>
        </p:nvSpPr>
        <p:spPr/>
        <p:txBody>
          <a:bodyPr>
            <a:noAutofit/>
          </a:bodyPr>
          <a:lstStyle/>
          <a:p>
            <a:r>
              <a:rPr lang="it-IT" sz="2000" dirty="0" smtClean="0"/>
              <a:t>«Per millenni un doppio comandamento ha retto la morale ebraico-cristiana: </a:t>
            </a:r>
            <a:r>
              <a:rPr lang="it-IT" sz="2000" i="1" dirty="0" smtClean="0"/>
              <a:t>ama Dio e ama il prossimo tuo come te stesso</a:t>
            </a:r>
            <a:r>
              <a:rPr lang="it-IT" sz="2000" dirty="0" smtClean="0"/>
              <a:t>. Alla fine dell’Ottocento, Nietzsche ha annunciato: </a:t>
            </a:r>
            <a:r>
              <a:rPr lang="it-IT" sz="2000" i="1" dirty="0" smtClean="0"/>
              <a:t>Dio è morto</a:t>
            </a:r>
            <a:r>
              <a:rPr lang="it-IT" sz="2000" dirty="0" smtClean="0"/>
              <a:t>. Passato anche il Novecento, non è tempo di dire quel che tutti vediamo? È</a:t>
            </a:r>
            <a:r>
              <a:rPr lang="it-IT" sz="2000" i="1" dirty="0" smtClean="0"/>
              <a:t> morto anche il prossimo</a:t>
            </a:r>
            <a:r>
              <a:rPr lang="it-IT" sz="2000" dirty="0" smtClean="0"/>
              <a:t>» (Luigi </a:t>
            </a:r>
            <a:r>
              <a:rPr lang="it-IT" sz="2000" dirty="0" err="1" smtClean="0"/>
              <a:t>Zoja</a:t>
            </a:r>
            <a:r>
              <a:rPr lang="it-IT" sz="2000" dirty="0" smtClean="0"/>
              <a:t>, </a:t>
            </a:r>
            <a:r>
              <a:rPr lang="it-IT" sz="2000" i="1" dirty="0" smtClean="0"/>
              <a:t>La morte del prossimo</a:t>
            </a:r>
            <a:r>
              <a:rPr lang="it-IT" sz="2000" dirty="0" smtClean="0"/>
              <a:t>, 2009)</a:t>
            </a:r>
            <a:endParaRPr lang="it-IT" sz="2000" dirty="0"/>
          </a:p>
        </p:txBody>
      </p:sp>
      <p:sp>
        <p:nvSpPr>
          <p:cNvPr id="4" name="Segnaposto contenuto 3"/>
          <p:cNvSpPr>
            <a:spLocks noGrp="1"/>
          </p:cNvSpPr>
          <p:nvPr>
            <p:ph sz="half" idx="2"/>
          </p:nvPr>
        </p:nvSpPr>
        <p:spPr/>
        <p:txBody>
          <a:bodyPr>
            <a:noAutofit/>
          </a:bodyPr>
          <a:lstStyle/>
          <a:p>
            <a:r>
              <a:rPr lang="it-IT" sz="1600" dirty="0" smtClean="0"/>
              <a:t>Siamo al bivio tra egoismo e condivisione</a:t>
            </a:r>
          </a:p>
          <a:p>
            <a:r>
              <a:rPr lang="it-IT" sz="1600" dirty="0" smtClean="0"/>
              <a:t>I legami originari si perdono e la globalizzazione divide le persone tra </a:t>
            </a:r>
            <a:r>
              <a:rPr lang="it-IT" sz="1600" i="1" dirty="0" smtClean="0"/>
              <a:t>in </a:t>
            </a:r>
            <a:r>
              <a:rPr lang="it-IT" sz="1600" dirty="0" smtClean="0"/>
              <a:t>e </a:t>
            </a:r>
            <a:r>
              <a:rPr lang="it-IT" sz="1600" i="1" dirty="0" smtClean="0"/>
              <a:t>out</a:t>
            </a:r>
          </a:p>
          <a:p>
            <a:r>
              <a:rPr lang="it-IT" sz="1600" dirty="0" smtClean="0"/>
              <a:t>Le relazioni sono liquide e la fraternità soffre a causa di una cultura della sicurezza che ingigantisce le esigenze dell’io e allontana la prospettiva della mistica del volto</a:t>
            </a:r>
          </a:p>
          <a:p>
            <a:r>
              <a:rPr lang="it-IT" sz="1600" dirty="0" smtClean="0"/>
              <a:t>Si lotta per l’</a:t>
            </a:r>
            <a:r>
              <a:rPr lang="it-IT" sz="1600" i="1" dirty="0" smtClean="0"/>
              <a:t>unico posto</a:t>
            </a:r>
            <a:r>
              <a:rPr lang="it-IT" sz="1600" dirty="0" smtClean="0"/>
              <a:t> non tenendo conto del </a:t>
            </a:r>
            <a:r>
              <a:rPr lang="it-IT" sz="1600" i="1" dirty="0" smtClean="0"/>
              <a:t>posto unico </a:t>
            </a:r>
            <a:r>
              <a:rPr lang="it-IT" sz="1600" dirty="0" smtClean="0"/>
              <a:t>della creazione</a:t>
            </a:r>
          </a:p>
          <a:p>
            <a:r>
              <a:rPr lang="it-IT" sz="1600" dirty="0" smtClean="0"/>
              <a:t>Fraternità come individualità e come comunità (padre) per </a:t>
            </a:r>
            <a:r>
              <a:rPr lang="it-IT" sz="1600" dirty="0" err="1" smtClean="0"/>
              <a:t>Levinas</a:t>
            </a:r>
            <a:endParaRPr lang="it-IT" sz="1600" dirty="0" smtClean="0"/>
          </a:p>
          <a:p>
            <a:r>
              <a:rPr lang="it-IT" sz="1600" dirty="0" smtClean="0"/>
              <a:t>Fraternità è relazione con un volto: unicità e sacralità dell’individuo (Weil)</a:t>
            </a:r>
            <a:endParaRPr lang="it-IT" sz="1600" dirty="0"/>
          </a:p>
        </p:txBody>
      </p:sp>
    </p:spTree>
    <p:extLst>
      <p:ext uri="{BB962C8B-B14F-4D97-AF65-F5344CB8AC3E}">
        <p14:creationId xmlns:p14="http://schemas.microsoft.com/office/powerpoint/2010/main" val="35306155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TUTTO E’ </a:t>
            </a:r>
            <a:br>
              <a:rPr lang="it-IT" dirty="0" smtClean="0"/>
            </a:br>
            <a:r>
              <a:rPr lang="it-IT" dirty="0" smtClean="0"/>
              <a:t>SUPERIORE ALLA PARTE </a:t>
            </a:r>
            <a:br>
              <a:rPr lang="it-IT" dirty="0" smtClean="0"/>
            </a:br>
            <a:r>
              <a:rPr lang="it-IT" dirty="0" smtClean="0"/>
              <a:t>(234-237)</a:t>
            </a:r>
            <a:endParaRPr lang="it-IT" dirty="0"/>
          </a:p>
        </p:txBody>
      </p:sp>
      <p:sp>
        <p:nvSpPr>
          <p:cNvPr id="3" name="Segnaposto contenuto 2"/>
          <p:cNvSpPr>
            <a:spLocks noGrp="1"/>
          </p:cNvSpPr>
          <p:nvPr>
            <p:ph sz="half" idx="1"/>
          </p:nvPr>
        </p:nvSpPr>
        <p:spPr/>
        <p:txBody>
          <a:bodyPr>
            <a:normAutofit fontScale="25000" lnSpcReduction="20000"/>
          </a:bodyPr>
          <a:lstStyle/>
          <a:p>
            <a:r>
              <a:rPr lang="it-IT" sz="5600" dirty="0" smtClean="0"/>
              <a:t>Il bene personale è inseparabile da quello dell’intera società</a:t>
            </a:r>
          </a:p>
          <a:p>
            <a:r>
              <a:rPr lang="it-IT" sz="5600" dirty="0" smtClean="0"/>
              <a:t>Esige l’impegno personale (ferita)</a:t>
            </a:r>
          </a:p>
          <a:p>
            <a:r>
              <a:rPr lang="it-IT" sz="5600" dirty="0" smtClean="0"/>
              <a:t>Per gli antichi greci il bene è pensabile solo «comune»: non vi è vita politica al di fuori della </a:t>
            </a:r>
            <a:r>
              <a:rPr lang="it-IT" sz="5600" i="1" dirty="0" smtClean="0"/>
              <a:t>polis</a:t>
            </a:r>
          </a:p>
          <a:p>
            <a:r>
              <a:rPr lang="it-IT" sz="5600" dirty="0" smtClean="0"/>
              <a:t>Platone ed Aristotele: uomo come animale sociale e politico (relazione)</a:t>
            </a:r>
          </a:p>
          <a:p>
            <a:r>
              <a:rPr lang="it-IT" sz="5600" dirty="0" smtClean="0"/>
              <a:t>La felicità è tendere ovviamente al bene di tutti</a:t>
            </a:r>
          </a:p>
          <a:p>
            <a:r>
              <a:rPr lang="it-IT" sz="5600" dirty="0" smtClean="0"/>
              <a:t>Cicerone, mondo latino, divide tra </a:t>
            </a:r>
            <a:r>
              <a:rPr lang="it-IT" sz="5600" i="1" dirty="0" err="1" smtClean="0"/>
              <a:t>commune</a:t>
            </a:r>
            <a:r>
              <a:rPr lang="it-IT" sz="5600" i="1" dirty="0" smtClean="0"/>
              <a:t> </a:t>
            </a:r>
            <a:r>
              <a:rPr lang="it-IT" sz="5600" i="1" dirty="0" err="1" smtClean="0"/>
              <a:t>utilitatem</a:t>
            </a:r>
            <a:r>
              <a:rPr lang="it-IT" sz="5600" dirty="0" smtClean="0"/>
              <a:t> e bene privato.</a:t>
            </a:r>
          </a:p>
          <a:p>
            <a:r>
              <a:rPr lang="it-IT" sz="5600" dirty="0" smtClean="0"/>
              <a:t>Agostino pone al centro la </a:t>
            </a:r>
            <a:r>
              <a:rPr lang="it-IT" sz="5600" i="1" dirty="0" err="1" smtClean="0"/>
              <a:t>caritas</a:t>
            </a:r>
            <a:r>
              <a:rPr lang="it-IT" sz="5600" i="1" dirty="0" smtClean="0"/>
              <a:t> </a:t>
            </a:r>
            <a:r>
              <a:rPr lang="it-IT" sz="5600" dirty="0" smtClean="0"/>
              <a:t>che tende a ciò che è immutabile  ed eterno. Bene  comune è il Bene Sommo (</a:t>
            </a:r>
            <a:r>
              <a:rPr lang="it-IT" sz="5600" i="1" dirty="0" err="1" smtClean="0"/>
              <a:t>Civitas</a:t>
            </a:r>
            <a:r>
              <a:rPr lang="it-IT" sz="5600" i="1" dirty="0" smtClean="0"/>
              <a:t> Dei</a:t>
            </a:r>
            <a:r>
              <a:rPr lang="it-IT" sz="5600" dirty="0" smtClean="0"/>
              <a:t>)</a:t>
            </a:r>
          </a:p>
          <a:p>
            <a:r>
              <a:rPr lang="it-IT" sz="5600" dirty="0" smtClean="0"/>
              <a:t>Tommaso d’Aquino lega il bene comune alla virtù della giustizia. Esso possiede esigenze soprannaturali e naturali. Non è la somma dei beni individuali!!! Esso è </a:t>
            </a:r>
            <a:r>
              <a:rPr lang="it-IT" sz="5600" i="1" dirty="0" smtClean="0"/>
              <a:t>comunione</a:t>
            </a:r>
            <a:r>
              <a:rPr lang="it-IT" sz="5600" dirty="0" smtClean="0"/>
              <a:t>. La parte al servizio del tutto.</a:t>
            </a:r>
          </a:p>
          <a:p>
            <a:r>
              <a:rPr lang="it-IT" sz="5600" dirty="0" smtClean="0"/>
              <a:t>Anche l’uso della proprietà privata deve essere ispirato al bene comune.</a:t>
            </a:r>
          </a:p>
          <a:p>
            <a:r>
              <a:rPr lang="it-IT" sz="5600" dirty="0" smtClean="0"/>
              <a:t>Siamo ben lontani dal pensiero moderno: Hobbes, Locke, </a:t>
            </a:r>
            <a:r>
              <a:rPr lang="it-IT" sz="5600" dirty="0" err="1" smtClean="0"/>
              <a:t>Russeau</a:t>
            </a:r>
            <a:endParaRPr lang="it-IT" sz="5600" dirty="0"/>
          </a:p>
        </p:txBody>
      </p:sp>
      <p:sp>
        <p:nvSpPr>
          <p:cNvPr id="4" name="Segnaposto contenuto 3"/>
          <p:cNvSpPr>
            <a:spLocks noGrp="1"/>
          </p:cNvSpPr>
          <p:nvPr>
            <p:ph sz="half" idx="2"/>
          </p:nvPr>
        </p:nvSpPr>
        <p:spPr/>
        <p:txBody>
          <a:bodyPr>
            <a:noAutofit/>
          </a:bodyPr>
          <a:lstStyle/>
          <a:p>
            <a:r>
              <a:rPr lang="it-IT" sz="2000" dirty="0" smtClean="0">
                <a:latin typeface="Times New Roman" panose="02020603050405020304" pitchFamily="18" charset="0"/>
                <a:cs typeface="Times New Roman" panose="02020603050405020304" pitchFamily="18" charset="0"/>
              </a:rPr>
              <a:t>«Il futuro dell’umanità non è solo nelle mani dei grandi leader, delle grandi potenze e delle élite. </a:t>
            </a:r>
            <a:r>
              <a:rPr lang="it-IT" sz="2000" i="1" dirty="0" smtClean="0">
                <a:latin typeface="Times New Roman" panose="02020603050405020304" pitchFamily="18" charset="0"/>
                <a:cs typeface="Times New Roman" panose="02020603050405020304" pitchFamily="18" charset="0"/>
              </a:rPr>
              <a:t>È soprattutto nelle mani dei popoli</a:t>
            </a:r>
            <a:r>
              <a:rPr lang="it-IT" sz="2000" dirty="0" smtClean="0">
                <a:latin typeface="Times New Roman" panose="02020603050405020304" pitchFamily="18" charset="0"/>
                <a:cs typeface="Times New Roman" panose="02020603050405020304" pitchFamily="18" charset="0"/>
              </a:rPr>
              <a:t>; nella loro capacità di organizzarsi ed anche nelle loro mani che irrigano, con umiltà e convinzione, questo processo di cambiamento» (papa Francesco, </a:t>
            </a:r>
            <a:r>
              <a:rPr lang="it-IT" sz="2000" i="1" dirty="0" smtClean="0">
                <a:latin typeface="Times New Roman" panose="02020603050405020304" pitchFamily="18" charset="0"/>
                <a:cs typeface="Times New Roman" panose="02020603050405020304" pitchFamily="18" charset="0"/>
              </a:rPr>
              <a:t>Discorso ai movimenti popolari</a:t>
            </a:r>
            <a:r>
              <a:rPr lang="it-IT" sz="2000" dirty="0" smtClean="0">
                <a:latin typeface="Times New Roman" panose="02020603050405020304" pitchFamily="18" charset="0"/>
                <a:cs typeface="Times New Roman" panose="02020603050405020304" pitchFamily="18" charset="0"/>
              </a:rPr>
              <a:t>, Santa Cruz, Bolivia, 9 luglio 2015)</a:t>
            </a:r>
            <a:endParaRPr lang="it-I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7712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TEMPO E’ </a:t>
            </a:r>
            <a:br>
              <a:rPr lang="it-IT" dirty="0" smtClean="0"/>
            </a:br>
            <a:r>
              <a:rPr lang="it-IT" dirty="0" smtClean="0"/>
              <a:t>SUPERIORE ALLO SPAZIO </a:t>
            </a:r>
            <a:br>
              <a:rPr lang="it-IT" dirty="0" smtClean="0"/>
            </a:br>
            <a:r>
              <a:rPr lang="it-IT" dirty="0" smtClean="0"/>
              <a:t>(222-225) </a:t>
            </a:r>
            <a:endParaRPr lang="it-IT" dirty="0"/>
          </a:p>
        </p:txBody>
      </p:sp>
      <p:sp>
        <p:nvSpPr>
          <p:cNvPr id="3" name="Segnaposto contenuto 2"/>
          <p:cNvSpPr>
            <a:spLocks noGrp="1"/>
          </p:cNvSpPr>
          <p:nvPr>
            <p:ph sz="half" idx="1"/>
          </p:nvPr>
        </p:nvSpPr>
        <p:spPr/>
        <p:txBody>
          <a:bodyPr>
            <a:normAutofit fontScale="62500" lnSpcReduction="20000"/>
          </a:bodyPr>
          <a:lstStyle/>
          <a:p>
            <a:r>
              <a:rPr lang="it-IT" dirty="0" smtClean="0"/>
              <a:t>Generare processi, non dominare spazi di potere</a:t>
            </a:r>
          </a:p>
          <a:p>
            <a:r>
              <a:rPr lang="it-IT" dirty="0" smtClean="0"/>
              <a:t>Cultura della cura, medicina contro il degrado ambientale e morale (LS)</a:t>
            </a:r>
          </a:p>
          <a:p>
            <a:r>
              <a:rPr lang="it-IT" dirty="0" smtClean="0"/>
              <a:t>Ecologia integrale: cura della casa comune</a:t>
            </a:r>
          </a:p>
          <a:p>
            <a:r>
              <a:rPr lang="it-IT" dirty="0" smtClean="0"/>
              <a:t>Cura come responsabilità etica: custodire è proteggere (essere amministratori come servizio alla vita)</a:t>
            </a:r>
          </a:p>
          <a:p>
            <a:r>
              <a:rPr lang="it-IT" dirty="0" smtClean="0"/>
              <a:t>Legame ecologia-antropologia</a:t>
            </a:r>
          </a:p>
          <a:p>
            <a:r>
              <a:rPr lang="it-IT" dirty="0" smtClean="0"/>
              <a:t>Interconnessione ed interdipendenza</a:t>
            </a:r>
          </a:p>
          <a:p>
            <a:r>
              <a:rPr lang="it-IT" dirty="0" smtClean="0"/>
              <a:t>Crisi ambientale e crisi sociale sono una sola cosa</a:t>
            </a:r>
          </a:p>
          <a:p>
            <a:r>
              <a:rPr lang="it-IT" dirty="0" smtClean="0"/>
              <a:t>La sfida è abitare la complessità del reale e le relazioni: le risposte della tecnologia sono particolari e parziali</a:t>
            </a:r>
          </a:p>
          <a:p>
            <a:r>
              <a:rPr lang="it-IT" dirty="0" smtClean="0"/>
              <a:t>Da </a:t>
            </a:r>
            <a:r>
              <a:rPr lang="it-IT" i="1" dirty="0" smtClean="0"/>
              <a:t>I </a:t>
            </a:r>
            <a:r>
              <a:rPr lang="it-IT" i="1" dirty="0" err="1" smtClean="0"/>
              <a:t>like</a:t>
            </a:r>
            <a:r>
              <a:rPr lang="it-IT" i="1" dirty="0" smtClean="0"/>
              <a:t> (social network) </a:t>
            </a:r>
            <a:r>
              <a:rPr lang="it-IT" dirty="0" smtClean="0"/>
              <a:t>a </a:t>
            </a:r>
            <a:r>
              <a:rPr lang="it-IT" i="1" dirty="0" smtClean="0"/>
              <a:t>I care </a:t>
            </a:r>
            <a:r>
              <a:rPr lang="it-IT" dirty="0" smtClean="0"/>
              <a:t>(don Milani)</a:t>
            </a:r>
            <a:endParaRPr lang="it-IT" dirty="0"/>
          </a:p>
        </p:txBody>
      </p:sp>
      <p:sp>
        <p:nvSpPr>
          <p:cNvPr id="4" name="Segnaposto contenuto 3"/>
          <p:cNvSpPr>
            <a:spLocks noGrp="1"/>
          </p:cNvSpPr>
          <p:nvPr>
            <p:ph sz="half" idx="2"/>
          </p:nvPr>
        </p:nvSpPr>
        <p:spPr/>
        <p:txBody>
          <a:bodyPr>
            <a:noAutofit/>
          </a:bodyPr>
          <a:lstStyle/>
          <a:p>
            <a:r>
              <a:rPr lang="it-IT" sz="2000" dirty="0" smtClean="0"/>
              <a:t>«E’ il tempo che tu hai perduto per la tua rosa che ha fatto la tua rosa così importante» (</a:t>
            </a:r>
            <a:r>
              <a:rPr lang="it-IT" sz="2000" dirty="0" err="1" smtClean="0"/>
              <a:t>Antonine</a:t>
            </a:r>
            <a:r>
              <a:rPr lang="it-IT" sz="2000" dirty="0" smtClean="0"/>
              <a:t> de Saint-</a:t>
            </a:r>
            <a:r>
              <a:rPr lang="it-IT" sz="2000" dirty="0" err="1" smtClean="0"/>
              <a:t>Exupéry</a:t>
            </a:r>
            <a:r>
              <a:rPr lang="it-IT" sz="2000" dirty="0" smtClean="0"/>
              <a:t>)</a:t>
            </a:r>
          </a:p>
          <a:p>
            <a:pPr marL="137160" indent="0">
              <a:buNone/>
            </a:pPr>
            <a:endParaRPr lang="it-IT" sz="2000" dirty="0" smtClean="0"/>
          </a:p>
          <a:p>
            <a:r>
              <a:rPr lang="it-IT" sz="2000" dirty="0" smtClean="0"/>
              <a:t>«Noi sentiamo che persino nell’ipotesi che tutte le possibili domande scientifiche abbiano avuto una risposta, i nostri problemi vitali non sono ancora neppure sfiorati» (Wittgenstein, </a:t>
            </a:r>
            <a:r>
              <a:rPr lang="it-IT" sz="2000" i="1" dirty="0" err="1" smtClean="0"/>
              <a:t>Tractatus</a:t>
            </a:r>
            <a:r>
              <a:rPr lang="it-IT" sz="2000" i="1" dirty="0" smtClean="0"/>
              <a:t> logico-</a:t>
            </a:r>
            <a:r>
              <a:rPr lang="it-IT" sz="2000" i="1" dirty="0" err="1" smtClean="0"/>
              <a:t>phiplosophicus</a:t>
            </a:r>
            <a:r>
              <a:rPr lang="it-IT" sz="2000" i="1" dirty="0" smtClean="0"/>
              <a:t>, </a:t>
            </a:r>
            <a:r>
              <a:rPr lang="it-IT" sz="2000" dirty="0" smtClean="0"/>
              <a:t>1922)</a:t>
            </a:r>
            <a:endParaRPr lang="it-IT" sz="2000" dirty="0"/>
          </a:p>
        </p:txBody>
      </p:sp>
    </p:spTree>
    <p:extLst>
      <p:ext uri="{BB962C8B-B14F-4D97-AF65-F5344CB8AC3E}">
        <p14:creationId xmlns:p14="http://schemas.microsoft.com/office/powerpoint/2010/main" val="31227434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600" dirty="0" smtClean="0"/>
              <a:t>LA REALTA’ E’ </a:t>
            </a:r>
            <a:br>
              <a:rPr lang="it-IT" sz="3600" dirty="0" smtClean="0"/>
            </a:br>
            <a:r>
              <a:rPr lang="it-IT" sz="3600" dirty="0" smtClean="0"/>
              <a:t>PIU’ IMPORTANTE DELL’IDEA </a:t>
            </a:r>
            <a:br>
              <a:rPr lang="it-IT" sz="3600" dirty="0" smtClean="0"/>
            </a:br>
            <a:r>
              <a:rPr lang="it-IT" sz="3600" dirty="0" smtClean="0"/>
              <a:t>(231-233)</a:t>
            </a:r>
            <a:endParaRPr lang="it-IT" sz="3600" dirty="0"/>
          </a:p>
        </p:txBody>
      </p:sp>
      <p:sp>
        <p:nvSpPr>
          <p:cNvPr id="3" name="Segnaposto contenuto 2"/>
          <p:cNvSpPr>
            <a:spLocks noGrp="1"/>
          </p:cNvSpPr>
          <p:nvPr>
            <p:ph sz="half" idx="1"/>
          </p:nvPr>
        </p:nvSpPr>
        <p:spPr/>
        <p:txBody>
          <a:bodyPr>
            <a:noAutofit/>
          </a:bodyPr>
          <a:lstStyle/>
          <a:p>
            <a:r>
              <a:rPr lang="it-IT" sz="2800" dirty="0" smtClean="0"/>
              <a:t>L’interesse politico</a:t>
            </a:r>
          </a:p>
          <a:p>
            <a:r>
              <a:rPr lang="it-IT" sz="2800" dirty="0" smtClean="0"/>
              <a:t>Realizzare il bene comune</a:t>
            </a:r>
          </a:p>
          <a:p>
            <a:r>
              <a:rPr lang="it-IT" sz="2800" dirty="0" smtClean="0"/>
              <a:t>Essere operatori di pace</a:t>
            </a:r>
          </a:p>
          <a:p>
            <a:r>
              <a:rPr lang="it-IT" sz="2800" dirty="0" smtClean="0"/>
              <a:t>Lo scandalo della fame e dello spreco</a:t>
            </a:r>
          </a:p>
          <a:p>
            <a:r>
              <a:rPr lang="it-IT" sz="2800" dirty="0" smtClean="0"/>
              <a:t>Lo stile di vita</a:t>
            </a:r>
          </a:p>
          <a:p>
            <a:r>
              <a:rPr lang="it-IT" sz="2800" dirty="0" smtClean="0"/>
              <a:t>La formazione delle coscienze</a:t>
            </a:r>
            <a:endParaRPr lang="it-IT" sz="2800" dirty="0"/>
          </a:p>
        </p:txBody>
      </p:sp>
      <p:sp>
        <p:nvSpPr>
          <p:cNvPr id="4" name="Segnaposto contenuto 3"/>
          <p:cNvSpPr>
            <a:spLocks noGrp="1"/>
          </p:cNvSpPr>
          <p:nvPr>
            <p:ph sz="half" idx="2"/>
          </p:nvPr>
        </p:nvSpPr>
        <p:spPr/>
        <p:txBody>
          <a:bodyPr>
            <a:normAutofit fontScale="77500" lnSpcReduction="20000"/>
          </a:bodyPr>
          <a:lstStyle/>
          <a:p>
            <a:r>
              <a:rPr lang="it-IT" dirty="0" smtClean="0"/>
              <a:t>«Qui </a:t>
            </a:r>
            <a:r>
              <a:rPr lang="it-IT" dirty="0"/>
              <a:t>sta la vera guarigione del nostro egoismo, sempre in agguato. La relazione con gli altri ci risana e genera una fraternità mistica, contemplativa, che sa guardare alla grandezza sacra del prossimo, che sa scoprire Dio in ogni essere umano, che sa sopportare le molestie del vivere, aggrappandosi all’amore di Dio. Solo aprendo il cuore all’amore divino, sono spinto a cercare la felicità degli altri nei tanti gesti del </a:t>
            </a:r>
            <a:r>
              <a:rPr lang="it-IT" dirty="0" smtClean="0"/>
              <a:t>volontariato» (</a:t>
            </a:r>
            <a:r>
              <a:rPr lang="it-IT" dirty="0" err="1" smtClean="0"/>
              <a:t>Bregantini</a:t>
            </a:r>
            <a:r>
              <a:rPr lang="it-IT" dirty="0" smtClean="0"/>
              <a:t> 2014)</a:t>
            </a:r>
            <a:endParaRPr lang="it-IT" dirty="0"/>
          </a:p>
        </p:txBody>
      </p:sp>
    </p:spTree>
    <p:extLst>
      <p:ext uri="{BB962C8B-B14F-4D97-AF65-F5344CB8AC3E}">
        <p14:creationId xmlns:p14="http://schemas.microsoft.com/office/powerpoint/2010/main" val="1067242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MISTICA DEL VOLTO</a:t>
            </a:r>
            <a:endParaRPr lang="it-IT" dirty="0"/>
          </a:p>
        </p:txBody>
      </p:sp>
      <p:sp>
        <p:nvSpPr>
          <p:cNvPr id="3" name="Segnaposto contenuto 2"/>
          <p:cNvSpPr>
            <a:spLocks noGrp="1"/>
          </p:cNvSpPr>
          <p:nvPr>
            <p:ph idx="1"/>
          </p:nvPr>
        </p:nvSpPr>
        <p:spPr/>
        <p:txBody>
          <a:bodyPr>
            <a:normAutofit lnSpcReduction="10000"/>
          </a:bodyPr>
          <a:lstStyle/>
          <a:p>
            <a:pPr marL="137160" indent="0">
              <a:buNone/>
            </a:pPr>
            <a:r>
              <a:rPr lang="it-IT" dirty="0" smtClean="0"/>
              <a:t>«Non </a:t>
            </a:r>
            <a:r>
              <a:rPr lang="it-IT" dirty="0"/>
              <a:t>è senza turbamento che si guarda </a:t>
            </a:r>
            <a:r>
              <a:rPr lang="it-IT" b="1" u="sng" dirty="0"/>
              <a:t>un volto</a:t>
            </a:r>
            <a:r>
              <a:rPr lang="it-IT" dirty="0"/>
              <a:t>, poiché esso esiste innanzitutto per essere guardato da Dio. Guardare un </a:t>
            </a:r>
            <a:r>
              <a:rPr lang="it-IT" b="1" u="sng" dirty="0"/>
              <a:t>volto umano</a:t>
            </a:r>
            <a:r>
              <a:rPr lang="it-IT" dirty="0"/>
              <a:t>, è come voler controllare Dio […]. È soltanto nell’atmosfera dell’amore che un </a:t>
            </a:r>
            <a:r>
              <a:rPr lang="it-IT" b="1" u="sng" dirty="0"/>
              <a:t>volto umano </a:t>
            </a:r>
            <a:r>
              <a:rPr lang="it-IT" dirty="0"/>
              <a:t>può conservarsi tale quale Dio lo creò, a sua immagine. Se non è circondato d’amore, il </a:t>
            </a:r>
            <a:r>
              <a:rPr lang="it-IT" b="1" u="sng" dirty="0"/>
              <a:t>volto umano </a:t>
            </a:r>
            <a:r>
              <a:rPr lang="it-IT" dirty="0"/>
              <a:t>si irrigidisce e l’uomo che l’osserva ha allora davanti a sé, invece di un </a:t>
            </a:r>
            <a:r>
              <a:rPr lang="it-IT" b="1" u="sng" dirty="0"/>
              <a:t>vero volto</a:t>
            </a:r>
            <a:r>
              <a:rPr lang="it-IT" dirty="0"/>
              <a:t>, soltanto la materia senza vita, e tutto ciò che egli scorge in quel volto è </a:t>
            </a:r>
            <a:r>
              <a:rPr lang="it-IT" dirty="0" smtClean="0"/>
              <a:t>falso» (</a:t>
            </a:r>
            <a:r>
              <a:rPr lang="it-IT" dirty="0" err="1" smtClean="0"/>
              <a:t>Picard</a:t>
            </a:r>
            <a:r>
              <a:rPr lang="it-IT" dirty="0" smtClean="0"/>
              <a:t>, 1962)</a:t>
            </a:r>
            <a:endParaRPr lang="it-IT" dirty="0"/>
          </a:p>
        </p:txBody>
      </p:sp>
    </p:spTree>
    <p:extLst>
      <p:ext uri="{BB962C8B-B14F-4D97-AF65-F5344CB8AC3E}">
        <p14:creationId xmlns:p14="http://schemas.microsoft.com/office/powerpoint/2010/main" val="2521956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tice">
  <a:themeElements>
    <a:clrScheme name="Vertice">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e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Ve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119</TotalTime>
  <Words>785</Words>
  <Application>Microsoft Office PowerPoint</Application>
  <PresentationFormat>Presentazione su schermo (4:3)</PresentationFormat>
  <Paragraphs>47</Paragraphs>
  <Slides>6</Slides>
  <Notes>0</Notes>
  <HiddenSlides>0</HiddenSlides>
  <MMClips>0</MMClips>
  <ScaleCrop>false</ScaleCrop>
  <HeadingPairs>
    <vt:vector size="4" baseType="variant">
      <vt:variant>
        <vt:lpstr>Tema</vt:lpstr>
      </vt:variant>
      <vt:variant>
        <vt:i4>1</vt:i4>
      </vt:variant>
      <vt:variant>
        <vt:lpstr>Titoli diapositive</vt:lpstr>
      </vt:variant>
      <vt:variant>
        <vt:i4>6</vt:i4>
      </vt:variant>
    </vt:vector>
  </HeadingPairs>
  <TitlesOfParts>
    <vt:vector size="7" baseType="lpstr">
      <vt:lpstr>Vertice</vt:lpstr>
      <vt:lpstr>PAPA FRANCESCO: i 4 PUNTI CARDINALI</vt:lpstr>
      <vt:lpstr>L’UNITA’ PREVALE  SUL CONFLITTO (226-230)</vt:lpstr>
      <vt:lpstr>IL TUTTO E’  SUPERIORE ALLA PARTE  (234-237)</vt:lpstr>
      <vt:lpstr>IL TEMPO E’  SUPERIORE ALLO SPAZIO  (222-225) </vt:lpstr>
      <vt:lpstr>LA REALTA’ E’  PIU’ IMPORTANTE DELL’IDEA  (231-233)</vt:lpstr>
      <vt:lpstr>LA MISTICA DEL VOLTO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PAPA FRANCESCO: i 4 PUNTI CARDINALI</dc:title>
  <dc:creator>riccardo</dc:creator>
  <cp:lastModifiedBy>riccardo</cp:lastModifiedBy>
  <cp:revision>14</cp:revision>
  <dcterms:created xsi:type="dcterms:W3CDTF">2018-11-05T10:18:25Z</dcterms:created>
  <dcterms:modified xsi:type="dcterms:W3CDTF">2018-11-05T12:23:39Z</dcterms:modified>
</cp:coreProperties>
</file>