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83" r:id="rId3"/>
    <p:sldId id="284" r:id="rId4"/>
    <p:sldId id="295" r:id="rId5"/>
    <p:sldId id="285" r:id="rId6"/>
    <p:sldId id="286" r:id="rId7"/>
    <p:sldId id="287" r:id="rId8"/>
    <p:sldId id="288" r:id="rId9"/>
    <p:sldId id="289" r:id="rId10"/>
    <p:sldId id="290" r:id="rId11"/>
    <p:sldId id="291" r:id="rId12"/>
    <p:sldId id="292" r:id="rId13"/>
    <p:sldId id="293" r:id="rId14"/>
    <p:sldId id="294" r:id="rId15"/>
    <p:sldId id="296" r:id="rId16"/>
    <p:sldId id="298" r:id="rId17"/>
    <p:sldId id="299" r:id="rId18"/>
    <p:sldId id="300" r:id="rId19"/>
    <p:sldId id="301" r:id="rId20"/>
    <p:sldId id="302" r:id="rId21"/>
    <p:sldId id="307" r:id="rId22"/>
    <p:sldId id="303" r:id="rId23"/>
    <p:sldId id="304" r:id="rId24"/>
    <p:sldId id="305" r:id="rId25"/>
    <p:sldId id="282" r:id="rId2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F1942F36-B896-456D-BB77-4BAEBB819FF7}" type="datetimeFigureOut">
              <a:rPr lang="it-IT" smtClean="0"/>
              <a:t>29/10/2018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071C03-AD40-4443-ADE9-D5126AC1B5BC}" type="slidenum">
              <a:rPr lang="it-IT" smtClean="0"/>
              <a:t>‹N›</a:t>
            </a:fld>
            <a:endParaRPr lang="it-IT"/>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1942F36-B896-456D-BB77-4BAEBB819FF7}" type="datetimeFigureOut">
              <a:rPr lang="it-IT" smtClean="0"/>
              <a:t>29/10/2018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071C03-AD40-4443-ADE9-D5126AC1B5B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1942F36-B896-456D-BB77-4BAEBB819FF7}" type="datetimeFigureOut">
              <a:rPr lang="it-IT" smtClean="0"/>
              <a:t>29/10/2018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071C03-AD40-4443-ADE9-D5126AC1B5B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F1942F36-B896-456D-BB77-4BAEBB819FF7}" type="datetimeFigureOut">
              <a:rPr lang="it-IT" smtClean="0"/>
              <a:t>29/10/2018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5071C03-AD40-4443-ADE9-D5126AC1B5B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95" name="Title 94"/>
          <p:cNvSpPr>
            <a:spLocks noGrp="1"/>
          </p:cNvSpPr>
          <p:nvPr>
            <p:ph type="title"/>
          </p:nvPr>
        </p:nvSpPr>
        <p:spPr>
          <a:xfrm>
            <a:off x="457200" y="4463568"/>
            <a:ext cx="8305800" cy="1143000"/>
          </a:xfrm>
        </p:spPr>
        <p:txBody>
          <a:bodyPr/>
          <a:lstStyle/>
          <a:p>
            <a:r>
              <a:rPr lang="it-IT" smtClean="0"/>
              <a:t>Fare clic per modificare lo stile del titolo</a:t>
            </a:r>
            <a:endParaRPr lang="en-US"/>
          </a:p>
        </p:txBody>
      </p:sp>
      <p:sp>
        <p:nvSpPr>
          <p:cNvPr id="2" name="Date Placeholder 1"/>
          <p:cNvSpPr>
            <a:spLocks noGrp="1"/>
          </p:cNvSpPr>
          <p:nvPr>
            <p:ph type="dt" sz="half" idx="10"/>
          </p:nvPr>
        </p:nvSpPr>
        <p:spPr/>
        <p:txBody>
          <a:bodyPr/>
          <a:lstStyle/>
          <a:p>
            <a:fld id="{F1942F36-B896-456D-BB77-4BAEBB819FF7}" type="datetimeFigureOut">
              <a:rPr lang="it-IT" smtClean="0"/>
              <a:t>29/10/2018</a:t>
            </a:fld>
            <a:endParaRPr lang="it-IT"/>
          </a:p>
        </p:txBody>
      </p:sp>
      <p:sp>
        <p:nvSpPr>
          <p:cNvPr id="91" name="Footer Placeholder 90"/>
          <p:cNvSpPr>
            <a:spLocks noGrp="1"/>
          </p:cNvSpPr>
          <p:nvPr>
            <p:ph type="ftr" sz="quarter" idx="11"/>
          </p:nvPr>
        </p:nvSpPr>
        <p:spPr/>
        <p:txBody>
          <a:bodyPr/>
          <a:lstStyle/>
          <a:p>
            <a:endParaRPr lang="it-IT"/>
          </a:p>
        </p:txBody>
      </p:sp>
      <p:sp>
        <p:nvSpPr>
          <p:cNvPr id="92" name="Slide Number Placeholder 91"/>
          <p:cNvSpPr>
            <a:spLocks noGrp="1"/>
          </p:cNvSpPr>
          <p:nvPr>
            <p:ph type="sldNum" sz="quarter" idx="12"/>
          </p:nvPr>
        </p:nvSpPr>
        <p:spPr/>
        <p:txBody>
          <a:bodyPr/>
          <a:lstStyle/>
          <a:p>
            <a:fld id="{E5071C03-AD40-4443-ADE9-D5126AC1B5BC}"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F1942F36-B896-456D-BB77-4BAEBB819FF7}" type="datetimeFigureOut">
              <a:rPr lang="it-IT" smtClean="0"/>
              <a:t>29/10/2018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5071C03-AD40-4443-ADE9-D5126AC1B5B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F1942F36-B896-456D-BB77-4BAEBB819FF7}" type="datetimeFigureOut">
              <a:rPr lang="it-IT" smtClean="0"/>
              <a:t>29/10/2018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5071C03-AD40-4443-ADE9-D5126AC1B5BC}"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Date Placeholder 2"/>
          <p:cNvSpPr>
            <a:spLocks noGrp="1"/>
          </p:cNvSpPr>
          <p:nvPr>
            <p:ph type="dt" sz="half" idx="10"/>
          </p:nvPr>
        </p:nvSpPr>
        <p:spPr/>
        <p:txBody>
          <a:bodyPr/>
          <a:lstStyle/>
          <a:p>
            <a:fld id="{F1942F36-B896-456D-BB77-4BAEBB819FF7}" type="datetimeFigureOut">
              <a:rPr lang="it-IT" smtClean="0"/>
              <a:t>29/10/2018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5071C03-AD40-4443-ADE9-D5126AC1B5B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942F36-B896-456D-BB77-4BAEBB819FF7}" type="datetimeFigureOut">
              <a:rPr lang="it-IT" smtClean="0"/>
              <a:t>29/10/2018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5071C03-AD40-4443-ADE9-D5126AC1B5B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F1942F36-B896-456D-BB77-4BAEBB819FF7}" type="datetimeFigureOut">
              <a:rPr lang="it-IT" smtClean="0"/>
              <a:t>29/10/2018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5071C03-AD40-4443-ADE9-D5126AC1B5BC}" type="slidenum">
              <a:rPr lang="it-IT" smtClean="0"/>
              <a:t>‹N›</a:t>
            </a:fld>
            <a:endParaRPr lang="it-IT"/>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5" name="Date Placeholder 4"/>
          <p:cNvSpPr>
            <a:spLocks noGrp="1"/>
          </p:cNvSpPr>
          <p:nvPr>
            <p:ph type="dt" sz="half" idx="10"/>
          </p:nvPr>
        </p:nvSpPr>
        <p:spPr/>
        <p:txBody>
          <a:bodyPr/>
          <a:lstStyle/>
          <a:p>
            <a:fld id="{F1942F36-B896-456D-BB77-4BAEBB819FF7}" type="datetimeFigureOut">
              <a:rPr lang="it-IT" smtClean="0"/>
              <a:t>29/10/2018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5071C03-AD40-4443-ADE9-D5126AC1B5BC}" type="slidenum">
              <a:rPr lang="it-IT" smtClean="0"/>
              <a:t>‹N›</a:t>
            </a:fld>
            <a:endParaRPr lang="it-IT"/>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F1942F36-B896-456D-BB77-4BAEBB819FF7}" type="datetimeFigureOut">
              <a:rPr lang="it-IT" smtClean="0"/>
              <a:t>29/10/2018</a:t>
            </a:fld>
            <a:endParaRPr lang="it-IT"/>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it-IT"/>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E5071C03-AD40-4443-ADE9-D5126AC1B5BC}" type="slidenum">
              <a:rPr lang="it-IT" smtClean="0"/>
              <a:t>‹N›</a:t>
            </a:fld>
            <a:endParaRPr lang="it-IT"/>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pPr algn="ctr"/>
            <a:r>
              <a:rPr lang="it-IT" dirty="0" smtClean="0"/>
              <a:t>PAPA FRANCESCO </a:t>
            </a:r>
            <a:br>
              <a:rPr lang="it-IT" dirty="0" smtClean="0"/>
            </a:br>
            <a:r>
              <a:rPr lang="it-IT" dirty="0" smtClean="0"/>
              <a:t>Una bussola da seguire</a:t>
            </a:r>
            <a:endParaRPr lang="it-IT" dirty="0"/>
          </a:p>
        </p:txBody>
      </p:sp>
      <p:sp>
        <p:nvSpPr>
          <p:cNvPr id="3" name="Sottotitolo 2"/>
          <p:cNvSpPr>
            <a:spLocks noGrp="1"/>
          </p:cNvSpPr>
          <p:nvPr>
            <p:ph type="subTitle" idx="1"/>
          </p:nvPr>
        </p:nvSpPr>
        <p:spPr/>
        <p:txBody>
          <a:bodyPr>
            <a:normAutofit fontScale="85000" lnSpcReduction="10000"/>
          </a:bodyPr>
          <a:lstStyle/>
          <a:p>
            <a:r>
              <a:rPr lang="it-IT" dirty="0"/>
              <a:t>Scuola Diocesana di Formazione Teologico-Pastorale</a:t>
            </a:r>
          </a:p>
          <a:p>
            <a:r>
              <a:rPr lang="it-IT" dirty="0" smtClean="0"/>
              <a:t>Museo Diocesano di Terni, 22 ottobre 2018</a:t>
            </a:r>
          </a:p>
        </p:txBody>
      </p:sp>
      <p:pic>
        <p:nvPicPr>
          <p:cNvPr id="1026" name="Picture 2" descr="C:\Users\riccardo\AppData\Local\Microsoft\Windows\Temporary Internet Files\Content.IE5\Z4NR19I7\compass-150121_960_7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8961" y="1490635"/>
            <a:ext cx="3327495" cy="354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4176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dirty="0" smtClean="0"/>
              <a:t>«La Chiesa non cresce per proselitismo ma per ATTRAZIONE» (EG14)</a:t>
            </a:r>
            <a:endParaRPr lang="it-IT" dirty="0"/>
          </a:p>
        </p:txBody>
      </p:sp>
      <p:sp>
        <p:nvSpPr>
          <p:cNvPr id="3" name="Segnaposto contenuto 2"/>
          <p:cNvSpPr>
            <a:spLocks noGrp="1"/>
          </p:cNvSpPr>
          <p:nvPr>
            <p:ph idx="1"/>
          </p:nvPr>
        </p:nvSpPr>
        <p:spPr/>
        <p:txBody>
          <a:bodyPr/>
          <a:lstStyle/>
          <a:p>
            <a:endParaRPr lang="it-IT"/>
          </a:p>
        </p:txBody>
      </p:sp>
      <p:pic>
        <p:nvPicPr>
          <p:cNvPr id="2050" name="Picture 2" descr="C:\Users\riccardo\AppData\Local\Microsoft\Windows\Temporary Internet Files\Content.IE5\6WHXPXIE\quando-sembra-che-legge-di-attrazione-non-funzioni-ipnosi-pnl-bologna-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1772816"/>
            <a:ext cx="8096250" cy="400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3437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IL PROCESSO DA AVVIARE</a:t>
            </a:r>
            <a:endParaRPr lang="it-IT" dirty="0"/>
          </a:p>
        </p:txBody>
      </p:sp>
      <p:sp>
        <p:nvSpPr>
          <p:cNvPr id="3" name="Segnaposto testo 2"/>
          <p:cNvSpPr>
            <a:spLocks noGrp="1"/>
          </p:cNvSpPr>
          <p:nvPr>
            <p:ph type="body" idx="1"/>
          </p:nvPr>
        </p:nvSpPr>
        <p:spPr/>
        <p:txBody>
          <a:bodyPr>
            <a:normAutofit fontScale="92500" lnSpcReduction="20000"/>
          </a:bodyPr>
          <a:lstStyle/>
          <a:p>
            <a:r>
              <a:rPr lang="it-IT" dirty="0" smtClean="0"/>
              <a:t>Da una pastorale di mera conservazione…</a:t>
            </a:r>
            <a:endParaRPr lang="it-IT" dirty="0"/>
          </a:p>
        </p:txBody>
      </p:sp>
      <p:sp>
        <p:nvSpPr>
          <p:cNvPr id="4" name="Segnaposto contenuto 3"/>
          <p:cNvSpPr>
            <a:spLocks noGrp="1"/>
          </p:cNvSpPr>
          <p:nvPr>
            <p:ph sz="half" idx="2"/>
          </p:nvPr>
        </p:nvSpPr>
        <p:spPr/>
        <p:txBody>
          <a:bodyPr/>
          <a:lstStyle/>
          <a:p>
            <a:endParaRPr lang="it-IT"/>
          </a:p>
        </p:txBody>
      </p:sp>
      <p:sp>
        <p:nvSpPr>
          <p:cNvPr id="5" name="Segnaposto testo 4"/>
          <p:cNvSpPr>
            <a:spLocks noGrp="1"/>
          </p:cNvSpPr>
          <p:nvPr>
            <p:ph type="body" sz="quarter" idx="3"/>
          </p:nvPr>
        </p:nvSpPr>
        <p:spPr/>
        <p:txBody>
          <a:bodyPr/>
          <a:lstStyle/>
          <a:p>
            <a:r>
              <a:rPr lang="it-IT" dirty="0" smtClean="0"/>
              <a:t>…a una pastorale missionaria</a:t>
            </a:r>
            <a:endParaRPr lang="it-IT" dirty="0"/>
          </a:p>
        </p:txBody>
      </p:sp>
      <p:sp>
        <p:nvSpPr>
          <p:cNvPr id="6" name="Segnaposto contenuto 5"/>
          <p:cNvSpPr>
            <a:spLocks noGrp="1"/>
          </p:cNvSpPr>
          <p:nvPr>
            <p:ph sz="quarter" idx="4"/>
          </p:nvPr>
        </p:nvSpPr>
        <p:spPr/>
        <p:txBody>
          <a:bodyPr/>
          <a:lstStyle/>
          <a:p>
            <a:endParaRPr lang="it-IT"/>
          </a:p>
        </p:txBody>
      </p:sp>
      <p:pic>
        <p:nvPicPr>
          <p:cNvPr id="3074" name="Picture 2" descr="C:\Users\riccardo\AppData\Local\Microsoft\Windows\Temporary Internet Files\Content.IE5\W6CBKI9J\31626hzD6G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3816424" cy="3816424"/>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iccardo\AppData\Local\Microsoft\Windows\Temporary Internet Files\Content.IE5\TAD078L8\foto%20missionari-ks0B-U10901322359039Zo-1024x576@LaStampa.i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204864"/>
            <a:ext cx="4220717"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819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r>
              <a:rPr lang="it-IT" dirty="0" smtClean="0"/>
              <a:t>La riforma della Chiesa in uscita missionaria</a:t>
            </a:r>
          </a:p>
          <a:p>
            <a:r>
              <a:rPr lang="it-IT" dirty="0" smtClean="0"/>
              <a:t>Le tentazioni degli operatori pastorali</a:t>
            </a:r>
          </a:p>
          <a:p>
            <a:r>
              <a:rPr lang="it-IT" dirty="0" smtClean="0"/>
              <a:t>La Chiesa intesa come la totalità del Popolo di Dio che evangelizza</a:t>
            </a:r>
          </a:p>
          <a:p>
            <a:r>
              <a:rPr lang="it-IT" dirty="0" smtClean="0"/>
              <a:t>L’omelia e la sua preparazione</a:t>
            </a:r>
          </a:p>
          <a:p>
            <a:r>
              <a:rPr lang="it-IT" dirty="0" smtClean="0"/>
              <a:t>L’inclusione sociale dei poveri</a:t>
            </a:r>
          </a:p>
          <a:p>
            <a:r>
              <a:rPr lang="it-IT" dirty="0" smtClean="0"/>
              <a:t>La pace e il dialogo sociale</a:t>
            </a:r>
          </a:p>
          <a:p>
            <a:r>
              <a:rPr lang="it-IT" dirty="0" smtClean="0"/>
              <a:t>Le motivazioni spirituali per l’impegno missionario</a:t>
            </a:r>
            <a:endParaRPr lang="it-IT" dirty="0"/>
          </a:p>
        </p:txBody>
      </p:sp>
      <p:sp>
        <p:nvSpPr>
          <p:cNvPr id="3" name="Titolo 2"/>
          <p:cNvSpPr>
            <a:spLocks noGrp="1"/>
          </p:cNvSpPr>
          <p:nvPr>
            <p:ph type="title"/>
          </p:nvPr>
        </p:nvSpPr>
        <p:spPr/>
        <p:txBody>
          <a:bodyPr>
            <a:normAutofit/>
          </a:bodyPr>
          <a:lstStyle/>
          <a:p>
            <a:r>
              <a:rPr lang="it-IT" sz="3200" dirty="0" smtClean="0"/>
              <a:t>LE 7 TEMATICHE</a:t>
            </a:r>
            <a:endParaRPr lang="it-IT" sz="3200" dirty="0"/>
          </a:p>
        </p:txBody>
      </p:sp>
      <p:sp>
        <p:nvSpPr>
          <p:cNvPr id="4" name="Segnaposto testo 3"/>
          <p:cNvSpPr>
            <a:spLocks noGrp="1"/>
          </p:cNvSpPr>
          <p:nvPr>
            <p:ph type="body" sz="half" idx="2"/>
          </p:nvPr>
        </p:nvSpPr>
        <p:spPr/>
        <p:txBody>
          <a:bodyPr>
            <a:normAutofit/>
          </a:bodyPr>
          <a:lstStyle/>
          <a:p>
            <a:r>
              <a:rPr lang="it-IT" sz="2400" dirty="0" smtClean="0"/>
              <a:t>Sui passi del Concilio Vaticano II, </a:t>
            </a:r>
            <a:r>
              <a:rPr lang="it-IT" sz="2400" i="1" dirty="0" smtClean="0"/>
              <a:t>Lumen </a:t>
            </a:r>
            <a:r>
              <a:rPr lang="it-IT" sz="2400" i="1" dirty="0" err="1" smtClean="0"/>
              <a:t>gentium</a:t>
            </a:r>
            <a:endParaRPr lang="it-IT" sz="2400" dirty="0"/>
          </a:p>
        </p:txBody>
      </p:sp>
    </p:spTree>
    <p:extLst>
      <p:ext uri="{BB962C8B-B14F-4D97-AF65-F5344CB8AC3E}">
        <p14:creationId xmlns:p14="http://schemas.microsoft.com/office/powerpoint/2010/main" val="138342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MISSIONE DELLA CHIESA</a:t>
            </a:r>
            <a:endParaRPr lang="it-IT" dirty="0"/>
          </a:p>
        </p:txBody>
      </p:sp>
      <p:sp>
        <p:nvSpPr>
          <p:cNvPr id="3" name="Segnaposto contenuto 2"/>
          <p:cNvSpPr>
            <a:spLocks noGrp="1"/>
          </p:cNvSpPr>
          <p:nvPr>
            <p:ph sz="half" idx="1"/>
          </p:nvPr>
        </p:nvSpPr>
        <p:spPr/>
        <p:txBody>
          <a:bodyPr>
            <a:normAutofit fontScale="92500"/>
          </a:bodyPr>
          <a:lstStyle/>
          <a:p>
            <a:r>
              <a:rPr lang="it-IT" sz="3200" dirty="0" smtClean="0"/>
              <a:t>Proviene da una </a:t>
            </a:r>
            <a:r>
              <a:rPr lang="it-IT" sz="3200" b="1" dirty="0" smtClean="0"/>
              <a:t>trasmissione perenne</a:t>
            </a:r>
          </a:p>
          <a:p>
            <a:r>
              <a:rPr lang="it-IT" sz="3200" u="sng" cap="small" dirty="0" smtClean="0"/>
              <a:t>Non</a:t>
            </a:r>
            <a:r>
              <a:rPr lang="it-IT" sz="3200" dirty="0" smtClean="0"/>
              <a:t> può né deve conoscere </a:t>
            </a:r>
            <a:r>
              <a:rPr lang="it-IT" sz="3200" b="1" dirty="0" smtClean="0"/>
              <a:t>sosta alcuna</a:t>
            </a:r>
          </a:p>
          <a:p>
            <a:r>
              <a:rPr lang="it-IT" sz="3200" b="1" dirty="0" smtClean="0"/>
              <a:t>Condividere</a:t>
            </a:r>
            <a:r>
              <a:rPr lang="it-IT" sz="3200" dirty="0" smtClean="0"/>
              <a:t> questo annuncio di verità che riporta l’uomo alla sua identità personale</a:t>
            </a:r>
          </a:p>
          <a:p>
            <a:pPr marL="0" indent="0">
              <a:buNone/>
            </a:pPr>
            <a:endParaRPr lang="it-IT" dirty="0"/>
          </a:p>
        </p:txBody>
      </p:sp>
      <p:sp>
        <p:nvSpPr>
          <p:cNvPr id="4" name="Segnaposto contenuto 3"/>
          <p:cNvSpPr>
            <a:spLocks noGrp="1"/>
          </p:cNvSpPr>
          <p:nvPr>
            <p:ph sz="half" idx="2"/>
          </p:nvPr>
        </p:nvSpPr>
        <p:spPr/>
        <p:txBody>
          <a:bodyPr>
            <a:normAutofit fontScale="92500"/>
          </a:bodyPr>
          <a:lstStyle/>
          <a:p>
            <a:endParaRPr lang="it-IT"/>
          </a:p>
        </p:txBody>
      </p:sp>
      <p:pic>
        <p:nvPicPr>
          <p:cNvPr id="4098" name="Picture 2" descr="C:\Users\riccardo\AppData\Local\Microsoft\Windows\Temporary Internet Files\Content.IE5\W6CBKI9J\baldwin-street-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1628800"/>
            <a:ext cx="4104456" cy="446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86043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800" dirty="0" smtClean="0"/>
              <a:t>CHIESA IN USCITA (EG 24)</a:t>
            </a:r>
            <a:endParaRPr lang="it-IT" sz="4800" dirty="0"/>
          </a:p>
        </p:txBody>
      </p:sp>
      <p:sp>
        <p:nvSpPr>
          <p:cNvPr id="3" name="Segnaposto contenuto 2"/>
          <p:cNvSpPr>
            <a:spLocks noGrp="1"/>
          </p:cNvSpPr>
          <p:nvPr>
            <p:ph sz="half" idx="1"/>
          </p:nvPr>
        </p:nvSpPr>
        <p:spPr/>
        <p:txBody>
          <a:bodyPr>
            <a:normAutofit/>
          </a:bodyPr>
          <a:lstStyle/>
          <a:p>
            <a:r>
              <a:rPr lang="it-IT" sz="3600" dirty="0" smtClean="0"/>
              <a:t>Discepoli-missionari</a:t>
            </a:r>
          </a:p>
          <a:p>
            <a:r>
              <a:rPr lang="it-IT" sz="3600" dirty="0" smtClean="0"/>
              <a:t>Fa esperienza del </a:t>
            </a:r>
            <a:r>
              <a:rPr lang="it-IT" sz="3600" i="1" dirty="0" err="1" smtClean="0"/>
              <a:t>primerear</a:t>
            </a:r>
            <a:r>
              <a:rPr lang="it-IT" sz="3600" i="1" dirty="0" smtClean="0"/>
              <a:t> </a:t>
            </a:r>
            <a:r>
              <a:rPr lang="it-IT" sz="3600" dirty="0" smtClean="0"/>
              <a:t>di Dio e ne fa uno stile di annuncio</a:t>
            </a:r>
          </a:p>
          <a:p>
            <a:r>
              <a:rPr lang="it-IT" sz="3600" dirty="0" smtClean="0"/>
              <a:t>Odora delle sue pecore</a:t>
            </a:r>
            <a:endParaRPr lang="it-IT" sz="3600" dirty="0"/>
          </a:p>
        </p:txBody>
      </p:sp>
      <p:sp>
        <p:nvSpPr>
          <p:cNvPr id="5" name="Segnaposto contenuto 4"/>
          <p:cNvSpPr>
            <a:spLocks noGrp="1"/>
          </p:cNvSpPr>
          <p:nvPr>
            <p:ph sz="half" idx="2"/>
          </p:nvPr>
        </p:nvSpPr>
        <p:spPr/>
        <p:txBody>
          <a:bodyPr/>
          <a:lstStyle/>
          <a:p>
            <a:endParaRPr lang="it-IT"/>
          </a:p>
        </p:txBody>
      </p:sp>
      <p:pic>
        <p:nvPicPr>
          <p:cNvPr id="5126" name="Picture 6" descr="C:\Users\riccardo\AppData\Local\Microsoft\Windows\Temporary Internet Files\Content.IE5\TAD078L8\ELP-110.0.1132467647-1878741_1486205621-U11001119973839IyB-U110011283077198CC-384x325_40LaStampa-ALESSANDRI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988840"/>
            <a:ext cx="4196705" cy="3604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95127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dirty="0" smtClean="0"/>
              <a:t>IL DISCEPOLO-MISSIONARIO</a:t>
            </a:r>
            <a:endParaRPr lang="it-IT" dirty="0"/>
          </a:p>
        </p:txBody>
      </p:sp>
      <p:sp>
        <p:nvSpPr>
          <p:cNvPr id="3" name="Segnaposto contenuto 2"/>
          <p:cNvSpPr>
            <a:spLocks noGrp="1"/>
          </p:cNvSpPr>
          <p:nvPr>
            <p:ph idx="1"/>
          </p:nvPr>
        </p:nvSpPr>
        <p:spPr/>
        <p:txBody>
          <a:bodyPr>
            <a:normAutofit fontScale="92500"/>
          </a:bodyPr>
          <a:lstStyle/>
          <a:p>
            <a:r>
              <a:rPr lang="it-IT" dirty="0" smtClean="0"/>
              <a:t>Il BATTEZZATO ha la </a:t>
            </a:r>
            <a:r>
              <a:rPr lang="it-IT" b="1" u="sng" dirty="0" smtClean="0"/>
              <a:t>vocazione </a:t>
            </a:r>
            <a:r>
              <a:rPr lang="it-IT" dirty="0" smtClean="0"/>
              <a:t>a non trattenere per sé la gioia del Vangelo</a:t>
            </a:r>
          </a:p>
          <a:p>
            <a:r>
              <a:rPr lang="it-IT" dirty="0" smtClean="0"/>
              <a:t>L’incontro con il Risorto LO QUALIFICA come annunciatore del Regno</a:t>
            </a:r>
          </a:p>
          <a:p>
            <a:r>
              <a:rPr lang="it-IT" dirty="0" smtClean="0"/>
              <a:t>NON è uno specialista del Vangelo ma è chiamato a «portare al cuore della cultura del nostro tempo quel senso unitario e completo della vita umana che né la scienza, né la politica, né l’economia, né i mezzi di comunicazione potranno darle» (</a:t>
            </a:r>
            <a:r>
              <a:rPr lang="it-IT" dirty="0" err="1" smtClean="0"/>
              <a:t>Aparecida</a:t>
            </a:r>
            <a:r>
              <a:rPr lang="it-IT" dirty="0" smtClean="0"/>
              <a:t> 2007)</a:t>
            </a:r>
          </a:p>
          <a:p>
            <a:r>
              <a:rPr lang="it-IT" u="sng" dirty="0" smtClean="0"/>
              <a:t>È missionario in quanto discepolo ed è discepolo in quanto missionario</a:t>
            </a:r>
          </a:p>
          <a:p>
            <a:r>
              <a:rPr lang="it-IT" b="1" u="sng" dirty="0" smtClean="0"/>
              <a:t>IO SONO UNA MISSIONE: </a:t>
            </a:r>
            <a:r>
              <a:rPr lang="it-IT" dirty="0" smtClean="0"/>
              <a:t>la missione appartiene all’essere del discepolo-missionario, non è né appendice né ornamento (EG 273)</a:t>
            </a:r>
          </a:p>
          <a:p>
            <a:r>
              <a:rPr lang="it-IT" dirty="0" smtClean="0"/>
              <a:t>Cfr. AD GENTES 8: legame tra natura umana e attività missionaria</a:t>
            </a:r>
            <a:endParaRPr lang="it-IT" dirty="0"/>
          </a:p>
        </p:txBody>
      </p:sp>
    </p:spTree>
    <p:extLst>
      <p:ext uri="{BB962C8B-B14F-4D97-AF65-F5344CB8AC3E}">
        <p14:creationId xmlns:p14="http://schemas.microsoft.com/office/powerpoint/2010/main" val="2650652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it-IT" dirty="0" smtClean="0"/>
              <a:t>FORMAZIONE DEL DISCEPOLO-MISSIONARIO</a:t>
            </a:r>
            <a:endParaRPr lang="it-IT" dirty="0"/>
          </a:p>
        </p:txBody>
      </p:sp>
      <p:sp>
        <p:nvSpPr>
          <p:cNvPr id="3" name="Segnaposto contenuto 2"/>
          <p:cNvSpPr>
            <a:spLocks noGrp="1"/>
          </p:cNvSpPr>
          <p:nvPr>
            <p:ph idx="1"/>
          </p:nvPr>
        </p:nvSpPr>
        <p:spPr/>
        <p:txBody>
          <a:bodyPr>
            <a:normAutofit lnSpcReduction="10000"/>
          </a:bodyPr>
          <a:lstStyle/>
          <a:p>
            <a:pPr marL="0" indent="0">
              <a:buNone/>
            </a:pPr>
            <a:r>
              <a:rPr lang="it-IT" sz="3200" dirty="0" smtClean="0"/>
              <a:t>IL documento di APARECIDA prevedeva </a:t>
            </a:r>
            <a:r>
              <a:rPr lang="it-IT" sz="3200" b="1" u="sng" dirty="0" smtClean="0"/>
              <a:t>5 TAPPE</a:t>
            </a:r>
            <a:r>
              <a:rPr lang="it-IT" sz="3200" dirty="0" smtClean="0"/>
              <a:t>:</a:t>
            </a:r>
          </a:p>
          <a:p>
            <a:pPr marL="0" indent="0">
              <a:buNone/>
            </a:pPr>
            <a:endParaRPr lang="it-IT" sz="3200" dirty="0" smtClean="0"/>
          </a:p>
          <a:p>
            <a:pPr marL="0" indent="0">
              <a:buNone/>
            </a:pPr>
            <a:r>
              <a:rPr lang="it-IT" sz="3200" dirty="0" smtClean="0"/>
              <a:t>A) L’INCONTRARE GESU’ CRISTO</a:t>
            </a:r>
          </a:p>
          <a:p>
            <a:pPr marL="0" indent="0">
              <a:buNone/>
            </a:pPr>
            <a:r>
              <a:rPr lang="it-IT" sz="3200" dirty="0" smtClean="0"/>
              <a:t>B) LA CONVERSIONE</a:t>
            </a:r>
          </a:p>
          <a:p>
            <a:pPr marL="0" indent="0">
              <a:buNone/>
            </a:pPr>
            <a:r>
              <a:rPr lang="it-IT" sz="3200" dirty="0" smtClean="0"/>
              <a:t>C) IL DISCEPOLATO</a:t>
            </a:r>
          </a:p>
          <a:p>
            <a:pPr marL="0" indent="0">
              <a:buNone/>
            </a:pPr>
            <a:r>
              <a:rPr lang="it-IT" sz="3200" dirty="0" smtClean="0"/>
              <a:t>D) LA VITA COMUNITARIA</a:t>
            </a:r>
          </a:p>
          <a:p>
            <a:pPr marL="0" indent="0">
              <a:buNone/>
            </a:pPr>
            <a:r>
              <a:rPr lang="it-IT" sz="3200" dirty="0" smtClean="0"/>
              <a:t>E) LA MISSIONE strettamente legata al DISCEPOLATO</a:t>
            </a:r>
            <a:endParaRPr lang="it-IT" sz="3200" dirty="0"/>
          </a:p>
        </p:txBody>
      </p:sp>
    </p:spTree>
    <p:extLst>
      <p:ext uri="{BB962C8B-B14F-4D97-AF65-F5344CB8AC3E}">
        <p14:creationId xmlns:p14="http://schemas.microsoft.com/office/powerpoint/2010/main" val="34287753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6000" dirty="0" smtClean="0"/>
              <a:t>ODORE DELLE PECORE</a:t>
            </a:r>
            <a:endParaRPr lang="it-IT" sz="6000" dirty="0"/>
          </a:p>
        </p:txBody>
      </p:sp>
      <p:sp>
        <p:nvSpPr>
          <p:cNvPr id="3" name="Segnaposto contenuto 2"/>
          <p:cNvSpPr>
            <a:spLocks noGrp="1"/>
          </p:cNvSpPr>
          <p:nvPr>
            <p:ph sz="half" idx="1"/>
          </p:nvPr>
        </p:nvSpPr>
        <p:spPr/>
        <p:txBody>
          <a:bodyPr>
            <a:noAutofit/>
          </a:bodyPr>
          <a:lstStyle/>
          <a:p>
            <a:r>
              <a:rPr lang="it-IT" sz="3600" dirty="0" smtClean="0"/>
              <a:t>La meta: una santità che non è fuga mundi </a:t>
            </a:r>
          </a:p>
          <a:p>
            <a:pPr lvl="1">
              <a:buFont typeface="Wingdings" panose="05000000000000000000" pitchFamily="2" charset="2"/>
              <a:buChar char="Ø"/>
            </a:pPr>
            <a:r>
              <a:rPr lang="it-IT" sz="3600" dirty="0" smtClean="0"/>
              <a:t>Intimismo</a:t>
            </a:r>
          </a:p>
          <a:p>
            <a:pPr lvl="1">
              <a:buFont typeface="Wingdings" panose="05000000000000000000" pitchFamily="2" charset="2"/>
              <a:buChar char="Ø"/>
            </a:pPr>
            <a:r>
              <a:rPr lang="it-IT" sz="3600" dirty="0" smtClean="0"/>
              <a:t>Individualismo religioso</a:t>
            </a:r>
          </a:p>
          <a:p>
            <a:r>
              <a:rPr lang="it-IT" sz="3600" dirty="0" smtClean="0"/>
              <a:t>Prospettiva </a:t>
            </a:r>
            <a:r>
              <a:rPr lang="it-IT" sz="3600" dirty="0" err="1" smtClean="0"/>
              <a:t>incarnazionista</a:t>
            </a:r>
            <a:endParaRPr lang="it-IT" sz="3600" dirty="0" smtClean="0"/>
          </a:p>
        </p:txBody>
      </p:sp>
      <p:sp>
        <p:nvSpPr>
          <p:cNvPr id="4" name="Segnaposto contenuto 3"/>
          <p:cNvSpPr>
            <a:spLocks noGrp="1"/>
          </p:cNvSpPr>
          <p:nvPr>
            <p:ph sz="half" idx="2"/>
          </p:nvPr>
        </p:nvSpPr>
        <p:spPr/>
        <p:txBody>
          <a:bodyPr>
            <a:normAutofit fontScale="92500" lnSpcReduction="10000"/>
          </a:bodyPr>
          <a:lstStyle/>
          <a:p>
            <a:r>
              <a:rPr lang="it-IT" b="1" dirty="0" err="1"/>
              <a:t>Bonhoeffer</a:t>
            </a:r>
            <a:r>
              <a:rPr lang="it-IT" b="1" dirty="0"/>
              <a:t>: </a:t>
            </a:r>
            <a:r>
              <a:rPr lang="it-IT" dirty="0"/>
              <a:t>«si impara a credere solo nel pieno essere </a:t>
            </a:r>
            <a:r>
              <a:rPr lang="it-IT" dirty="0" err="1"/>
              <a:t>aldiqua</a:t>
            </a:r>
            <a:r>
              <a:rPr lang="it-IT" dirty="0"/>
              <a:t> della vita, nella pienezza degli impegni, dei problemi, dei successi e degli insuccessi, delle esperienze e delle perplessità…allora ci si getta completamente nelle braccia di Dio…si diventa uomini, si diventa cristiani» (</a:t>
            </a:r>
            <a:r>
              <a:rPr lang="it-IT" i="1" dirty="0"/>
              <a:t>Resistenza e resa</a:t>
            </a:r>
            <a:r>
              <a:rPr lang="it-IT" dirty="0"/>
              <a:t>)</a:t>
            </a:r>
          </a:p>
          <a:p>
            <a:endParaRPr lang="it-IT" dirty="0"/>
          </a:p>
        </p:txBody>
      </p:sp>
    </p:spTree>
    <p:extLst>
      <p:ext uri="{BB962C8B-B14F-4D97-AF65-F5344CB8AC3E}">
        <p14:creationId xmlns:p14="http://schemas.microsoft.com/office/powerpoint/2010/main" val="3517749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4400" dirty="0" smtClean="0"/>
              <a:t>CHIESA - OSPEDALE DA CAMPO</a:t>
            </a:r>
            <a:endParaRPr lang="it-IT" sz="4400" dirty="0"/>
          </a:p>
        </p:txBody>
      </p:sp>
      <p:sp>
        <p:nvSpPr>
          <p:cNvPr id="3" name="Segnaposto contenuto 2"/>
          <p:cNvSpPr>
            <a:spLocks noGrp="1"/>
          </p:cNvSpPr>
          <p:nvPr>
            <p:ph idx="1"/>
          </p:nvPr>
        </p:nvSpPr>
        <p:spPr/>
        <p:txBody>
          <a:bodyPr>
            <a:noAutofit/>
          </a:bodyPr>
          <a:lstStyle/>
          <a:p>
            <a:r>
              <a:rPr lang="it-IT" sz="2800" dirty="0" smtClean="0"/>
              <a:t>«Preferisco una Chiesa accidentata, ferita e sporca per essere uscita per le strade, piuttosto che una Chiesa malata per la chiusura e la comodità di aggrapparsi alle proprie esperienze…mentre fuori c’è una moltitudine affamata» (EG 49)</a:t>
            </a:r>
          </a:p>
        </p:txBody>
      </p:sp>
      <p:pic>
        <p:nvPicPr>
          <p:cNvPr id="6146" name="Picture 2" descr="C:\Users\riccardo\AppData\Local\Microsoft\Windows\Temporary Internet Files\Content.IE5\HDP2X22Z\ospedale-da-camp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002" y="3789040"/>
            <a:ext cx="4124950" cy="28285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601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6000" dirty="0" smtClean="0"/>
              <a:t>UNA CHIESA MADRE</a:t>
            </a:r>
            <a:endParaRPr lang="it-IT" sz="6000" dirty="0"/>
          </a:p>
        </p:txBody>
      </p:sp>
      <p:sp>
        <p:nvSpPr>
          <p:cNvPr id="3" name="Segnaposto contenuto 2"/>
          <p:cNvSpPr>
            <a:spLocks noGrp="1"/>
          </p:cNvSpPr>
          <p:nvPr>
            <p:ph sz="half" idx="1"/>
          </p:nvPr>
        </p:nvSpPr>
        <p:spPr/>
        <p:txBody>
          <a:bodyPr>
            <a:normAutofit lnSpcReduction="10000"/>
          </a:bodyPr>
          <a:lstStyle/>
          <a:p>
            <a:r>
              <a:rPr lang="it-IT" sz="3600" dirty="0" smtClean="0"/>
              <a:t>genera </a:t>
            </a:r>
            <a:r>
              <a:rPr lang="it-IT" sz="3600" dirty="0"/>
              <a:t>alla vita</a:t>
            </a:r>
          </a:p>
          <a:p>
            <a:r>
              <a:rPr lang="it-IT" sz="3600" dirty="0"/>
              <a:t>aiuta i suoi figli a crescere dando nutrimento e cure necessarie</a:t>
            </a:r>
          </a:p>
          <a:p>
            <a:r>
              <a:rPr lang="it-IT" sz="3600" dirty="0"/>
              <a:t>segnata dal mistero presente nei suoi figli</a:t>
            </a:r>
          </a:p>
          <a:p>
            <a:endParaRPr lang="it-IT" dirty="0"/>
          </a:p>
        </p:txBody>
      </p:sp>
      <p:sp>
        <p:nvSpPr>
          <p:cNvPr id="4" name="Segnaposto contenuto 3"/>
          <p:cNvSpPr>
            <a:spLocks noGrp="1"/>
          </p:cNvSpPr>
          <p:nvPr>
            <p:ph sz="half" idx="2"/>
          </p:nvPr>
        </p:nvSpPr>
        <p:spPr/>
        <p:txBody>
          <a:bodyPr>
            <a:normAutofit lnSpcReduction="10000"/>
          </a:bodyPr>
          <a:lstStyle/>
          <a:p>
            <a:endParaRPr lang="it-IT"/>
          </a:p>
        </p:txBody>
      </p:sp>
      <p:pic>
        <p:nvPicPr>
          <p:cNvPr id="7170" name="Picture 2" descr="C:\Users\riccardo\AppData\Local\Microsoft\Windows\Temporary Internet Files\Content.IE5\VRAFY7LH\mom2_thumb[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2060848"/>
            <a:ext cx="4610100" cy="3295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9920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a:t>1. </a:t>
            </a:r>
            <a:r>
              <a:rPr lang="it-IT" cap="small" dirty="0" smtClean="0"/>
              <a:t>La gioia del Vangelo </a:t>
            </a:r>
            <a:r>
              <a:rPr lang="it-IT" dirty="0" smtClean="0"/>
              <a:t>riempie </a:t>
            </a:r>
            <a:r>
              <a:rPr lang="it-IT" dirty="0"/>
              <a:t>il cuore e la vita intera di coloro che si incontrano con Gesù. Coloro che si lasciano salvare da Lui sono liberati dal peccato, dalla tristezza, dal vuoto interiore, dall’isolamento. Con Gesù Cristo sempre nasce e rinasce la gioia. </a:t>
            </a:r>
          </a:p>
        </p:txBody>
      </p:sp>
      <p:sp>
        <p:nvSpPr>
          <p:cNvPr id="3" name="Titolo 2"/>
          <p:cNvSpPr>
            <a:spLocks noGrp="1"/>
          </p:cNvSpPr>
          <p:nvPr>
            <p:ph type="title"/>
          </p:nvPr>
        </p:nvSpPr>
        <p:spPr/>
        <p:txBody>
          <a:bodyPr/>
          <a:lstStyle/>
          <a:p>
            <a:r>
              <a:rPr lang="it-IT" dirty="0" smtClean="0"/>
              <a:t>IL TITOLO</a:t>
            </a:r>
            <a:endParaRPr lang="it-IT" dirty="0"/>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39961193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a:xfrm>
            <a:off x="457200" y="260648"/>
            <a:ext cx="8229600" cy="5865515"/>
          </a:xfrm>
        </p:spPr>
        <p:txBody>
          <a:bodyPr>
            <a:normAutofit/>
          </a:bodyPr>
          <a:lstStyle/>
          <a:p>
            <a:pPr marL="0" indent="0" algn="ctr">
              <a:buNone/>
            </a:pPr>
            <a:r>
              <a:rPr lang="it-IT" sz="3600" dirty="0" smtClean="0"/>
              <a:t>Il discepolo-missionario è chiamato a colmare la ricerca di senso dell’essere umano </a:t>
            </a:r>
            <a:r>
              <a:rPr lang="it-IT" sz="3600" b="1" u="sng" dirty="0" smtClean="0"/>
              <a:t>con la propria esperienza dell’amore infinito di Dio</a:t>
            </a:r>
            <a:endParaRPr lang="it-IT" sz="3600" b="1" u="sng" dirty="0"/>
          </a:p>
        </p:txBody>
      </p:sp>
      <p:pic>
        <p:nvPicPr>
          <p:cNvPr id="8195" name="Picture 3" descr="C:\Users\riccardo\AppData\Local\Microsoft\Windows\Temporary Internet Files\Content.IE5\HDP2X22Z\discipl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5836" y="2924944"/>
            <a:ext cx="5760132" cy="384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2219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normAutofit/>
          </a:bodyPr>
          <a:lstStyle/>
          <a:p>
            <a:pPr algn="ctr"/>
            <a:r>
              <a:rPr lang="it-IT" sz="4800" dirty="0" smtClean="0"/>
              <a:t>LO STILE</a:t>
            </a:r>
            <a:endParaRPr lang="it-IT" sz="4800" dirty="0"/>
          </a:p>
        </p:txBody>
      </p:sp>
      <p:sp>
        <p:nvSpPr>
          <p:cNvPr id="3" name="Segnaposto contenuto 2"/>
          <p:cNvSpPr>
            <a:spLocks noGrp="1"/>
          </p:cNvSpPr>
          <p:nvPr>
            <p:ph sz="half" idx="1"/>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it-IT" dirty="0" smtClean="0"/>
              <a:t>Linguaggio materno</a:t>
            </a:r>
          </a:p>
          <a:p>
            <a:r>
              <a:rPr lang="it-IT" dirty="0" smtClean="0"/>
              <a:t>Calore del tono di voce</a:t>
            </a:r>
          </a:p>
          <a:p>
            <a:r>
              <a:rPr lang="it-IT" dirty="0" smtClean="0"/>
              <a:t>Tenga conto della loro vita, delle ansie, delle attese</a:t>
            </a:r>
          </a:p>
          <a:p>
            <a:r>
              <a:rPr lang="it-IT" dirty="0" smtClean="0"/>
              <a:t>NO formule </a:t>
            </a:r>
            <a:r>
              <a:rPr lang="it-IT" dirty="0" err="1" smtClean="0"/>
              <a:t>pre</a:t>
            </a:r>
            <a:r>
              <a:rPr lang="it-IT" dirty="0" smtClean="0"/>
              <a:t>-stabilite</a:t>
            </a:r>
          </a:p>
          <a:p>
            <a:endParaRPr lang="it-IT" dirty="0"/>
          </a:p>
          <a:p>
            <a:pPr algn="ctr"/>
            <a:r>
              <a:rPr lang="it-IT" sz="6600" dirty="0" smtClean="0"/>
              <a:t>PREMURA</a:t>
            </a:r>
          </a:p>
        </p:txBody>
      </p:sp>
      <p:pic>
        <p:nvPicPr>
          <p:cNvPr id="1229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04991" y="1769827"/>
            <a:ext cx="4359497" cy="4263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2797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wipe(down)">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additive="base">
                                        <p:cTn id="2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12290"/>
                                        </p:tgtEl>
                                        <p:attrNameLst>
                                          <p:attrName>style.visibility</p:attrName>
                                        </p:attrNameLst>
                                      </p:cBhvr>
                                      <p:to>
                                        <p:strVal val="visible"/>
                                      </p:to>
                                    </p:set>
                                    <p:animEffect transition="in" filter="circle(in)">
                                      <p:cBhvr>
                                        <p:cTn id="39"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1152128"/>
          </a:xfrm>
        </p:spPr>
        <p:txBody>
          <a:bodyPr>
            <a:normAutofit fontScale="90000"/>
          </a:bodyPr>
          <a:lstStyle/>
          <a:p>
            <a:pPr algn="ctr"/>
            <a:r>
              <a:rPr lang="it-IT" dirty="0" smtClean="0"/>
              <a:t/>
            </a:r>
            <a:br>
              <a:rPr lang="it-IT" dirty="0" smtClean="0"/>
            </a:br>
            <a:r>
              <a:rPr lang="it-IT" sz="4000" dirty="0" smtClean="0"/>
              <a:t>LE 5 VIE PER IL NUOVO UMANESIMO</a:t>
            </a:r>
            <a:r>
              <a:rPr lang="it-IT" dirty="0" smtClean="0"/>
              <a:t/>
            </a:r>
            <a:br>
              <a:rPr lang="it-IT" dirty="0" smtClean="0"/>
            </a:br>
            <a:endParaRPr lang="it-IT" dirty="0"/>
          </a:p>
        </p:txBody>
      </p:sp>
      <p:sp>
        <p:nvSpPr>
          <p:cNvPr id="3" name="Segnaposto contenuto 2"/>
          <p:cNvSpPr>
            <a:spLocks noGrp="1"/>
          </p:cNvSpPr>
          <p:nvPr>
            <p:ph idx="1"/>
          </p:nvPr>
        </p:nvSpPr>
        <p:spPr/>
        <p:txBody>
          <a:bodyPr>
            <a:normAutofit fontScale="77500" lnSpcReduction="20000"/>
          </a:bodyPr>
          <a:lstStyle/>
          <a:p>
            <a:r>
              <a:rPr lang="it-IT" sz="3300" dirty="0" smtClean="0"/>
              <a:t>USCIRE evitando l’inerzia strutturale</a:t>
            </a:r>
          </a:p>
          <a:p>
            <a:r>
              <a:rPr lang="it-IT" sz="3300" dirty="0" smtClean="0"/>
              <a:t>ANNUNCIARE con parole e gesti</a:t>
            </a:r>
          </a:p>
          <a:p>
            <a:r>
              <a:rPr lang="it-IT" sz="3300" dirty="0" smtClean="0"/>
              <a:t>ABITARE per essere una Chiesa di «popolo» (164 volte)</a:t>
            </a:r>
          </a:p>
          <a:p>
            <a:r>
              <a:rPr lang="it-IT" sz="3300" dirty="0" smtClean="0"/>
              <a:t>EDUCARE per ricostruire le grammatiche educative immaginando nuove sintassi</a:t>
            </a:r>
          </a:p>
          <a:p>
            <a:r>
              <a:rPr lang="it-IT" sz="3300" dirty="0" smtClean="0"/>
              <a:t>TRASFIGURARE assicurando la qualità della vita cristiana</a:t>
            </a:r>
          </a:p>
          <a:p>
            <a:endParaRPr lang="it-IT" dirty="0"/>
          </a:p>
          <a:p>
            <a:endParaRPr lang="it-IT" dirty="0" smtClean="0"/>
          </a:p>
          <a:p>
            <a:endParaRPr lang="it-IT" dirty="0"/>
          </a:p>
          <a:p>
            <a:pPr marL="0" indent="0" algn="ctr">
              <a:buNone/>
            </a:pPr>
            <a:r>
              <a:rPr lang="it-IT" sz="4000" dirty="0" smtClean="0"/>
              <a:t>…RITROVANDO IL GUSTO PER L’UMANO</a:t>
            </a:r>
          </a:p>
          <a:p>
            <a:pPr marL="0" indent="0" algn="ctr">
              <a:buNone/>
            </a:pPr>
            <a:r>
              <a:rPr lang="it-IT" sz="4000" dirty="0" smtClean="0"/>
              <a:t>TRA LE FRONTIERE E LE PERIFERIE ESISTENZIALI</a:t>
            </a:r>
            <a:r>
              <a:rPr lang="it-IT" dirty="0" smtClean="0"/>
              <a:t/>
            </a:r>
            <a:br>
              <a:rPr lang="it-IT" dirty="0" smtClean="0"/>
            </a:br>
            <a:endParaRPr lang="it-IT" dirty="0"/>
          </a:p>
        </p:txBody>
      </p:sp>
    </p:spTree>
    <p:extLst>
      <p:ext uri="{BB962C8B-B14F-4D97-AF65-F5344CB8AC3E}">
        <p14:creationId xmlns:p14="http://schemas.microsoft.com/office/powerpoint/2010/main" val="407293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134634"/>
            <a:ext cx="8808979" cy="660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2542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34634"/>
            <a:ext cx="8856984" cy="664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90370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7571184" cy="850106"/>
          </a:xfrm>
        </p:spPr>
        <p:txBody>
          <a:bodyPr/>
          <a:lstStyle/>
          <a:p>
            <a:r>
              <a:rPr lang="it-IT" dirty="0" smtClean="0"/>
              <a:t>Preghiamo</a:t>
            </a:r>
            <a:endParaRPr lang="it-IT" dirty="0"/>
          </a:p>
        </p:txBody>
      </p:sp>
      <p:sp>
        <p:nvSpPr>
          <p:cNvPr id="3" name="Segnaposto contenuto 2"/>
          <p:cNvSpPr>
            <a:spLocks noGrp="1"/>
          </p:cNvSpPr>
          <p:nvPr>
            <p:ph sz="half" idx="1"/>
          </p:nvPr>
        </p:nvSpPr>
        <p:spPr>
          <a:xfrm>
            <a:off x="323528" y="1124744"/>
            <a:ext cx="3888432" cy="5328592"/>
          </a:xfrm>
        </p:spPr>
        <p:txBody>
          <a:bodyPr numCol="2">
            <a:noAutofit/>
          </a:bodyPr>
          <a:lstStyle/>
          <a:p>
            <a:pPr marL="0" indent="0">
              <a:spcBef>
                <a:spcPts val="0"/>
              </a:spcBef>
              <a:buNone/>
            </a:pPr>
            <a:r>
              <a:rPr lang="it-IT" sz="1200" dirty="0">
                <a:latin typeface="Times New Roman" panose="02020603050405020304" pitchFamily="18" charset="0"/>
                <a:cs typeface="Times New Roman" panose="02020603050405020304" pitchFamily="18" charset="0"/>
              </a:rPr>
              <a:t>O Maria, al mattino della Pentecoste,</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Tu hai sostenuto con la preghiera</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l’inizio dell’evangelizzazione,</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intrapresa dagli apostoli</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sotto l’azione dello Spirito Santo.</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Con la tua costante protezione</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continua a guidare anche oggi,</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in questi tempi di apprensione e di speranza,</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i passi della Chiesa che,</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docile al mandato del suo Signore,</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si spinge con la “lieta notizia” della salvezza</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verso i popoli e le nazioni</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di ogni angolo della terra.</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Orienta le nostre scelte di vita,</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confortaci nell’ora della prova, </a:t>
            </a:r>
            <a:r>
              <a:rPr lang="it-IT" sz="1200" dirty="0" err="1">
                <a:latin typeface="Times New Roman" panose="02020603050405020304" pitchFamily="18" charset="0"/>
                <a:cs typeface="Times New Roman" panose="02020603050405020304" pitchFamily="18" charset="0"/>
              </a:rPr>
              <a:t>affinchè</a:t>
            </a:r>
            <a:r>
              <a:rPr lang="it-IT" sz="1200" dirty="0">
                <a:latin typeface="Times New Roman" panose="02020603050405020304" pitchFamily="18" charset="0"/>
                <a:cs typeface="Times New Roman" panose="02020603050405020304" pitchFamily="18" charset="0"/>
              </a:rPr>
              <a:t>,</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fedeli a Dio e all’uomo,</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affrontiamo con umile audacia</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i sentieri misteriosi dell’etere,</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per recare alla mente</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ed al cuore di ogni persona</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l’annuncio gioioso di Cristo Redentore dell’uomo.</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O Maria, Stella dell’Evangelizzazione,</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cammina con noi! Amen.</a:t>
            </a:r>
          </a:p>
          <a:p>
            <a:pPr marL="0" indent="0">
              <a:spcBef>
                <a:spcPts val="0"/>
              </a:spcBef>
              <a:buNone/>
            </a:pPr>
            <a:endParaRPr lang="it-IT" sz="1200" dirty="0">
              <a:latin typeface="Times New Roman" panose="02020603050405020304" pitchFamily="18" charset="0"/>
              <a:cs typeface="Times New Roman" panose="02020603050405020304" pitchFamily="18" charset="0"/>
            </a:endParaRPr>
          </a:p>
          <a:p>
            <a:pPr marL="0" indent="0">
              <a:spcBef>
                <a:spcPts val="0"/>
              </a:spcBef>
              <a:buNone/>
            </a:pPr>
            <a:r>
              <a:rPr lang="it-IT" sz="1200" dirty="0">
                <a:latin typeface="Times New Roman" panose="02020603050405020304" pitchFamily="18" charset="0"/>
                <a:cs typeface="Times New Roman" panose="02020603050405020304" pitchFamily="18" charset="0"/>
              </a:rPr>
              <a:t>Giovanni Paolo II</a:t>
            </a:r>
          </a:p>
        </p:txBody>
      </p:sp>
      <p:pic>
        <p:nvPicPr>
          <p:cNvPr id="13314"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03488" y="332656"/>
            <a:ext cx="3899100" cy="3096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5818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r>
              <a:rPr lang="it-IT" sz="4000" dirty="0" smtClean="0"/>
              <a:t>Documento post-sinodale</a:t>
            </a:r>
          </a:p>
          <a:p>
            <a:r>
              <a:rPr lang="it-IT" sz="4000" b="1" dirty="0" smtClean="0"/>
              <a:t>7-28 ottobre 2012 </a:t>
            </a:r>
            <a:r>
              <a:rPr lang="it-IT" sz="4000" dirty="0" smtClean="0"/>
              <a:t>la XIII Assemblea Generale Ordinaria del Sinodo dei Vescovi</a:t>
            </a:r>
          </a:p>
          <a:p>
            <a:r>
              <a:rPr lang="it-IT" sz="4000" b="1" dirty="0" smtClean="0"/>
              <a:t>Tema</a:t>
            </a:r>
            <a:r>
              <a:rPr lang="it-IT" sz="4000" dirty="0" smtClean="0"/>
              <a:t>: </a:t>
            </a:r>
            <a:r>
              <a:rPr lang="it-IT" sz="4000" i="1" dirty="0" smtClean="0"/>
              <a:t>La nuova evangelizzazione per la trasmissione della fede cristiana</a:t>
            </a:r>
            <a:endParaRPr lang="it-IT" sz="4000" dirty="0"/>
          </a:p>
        </p:txBody>
      </p:sp>
      <p:sp>
        <p:nvSpPr>
          <p:cNvPr id="3" name="Titolo 2"/>
          <p:cNvSpPr>
            <a:spLocks noGrp="1"/>
          </p:cNvSpPr>
          <p:nvPr>
            <p:ph type="title"/>
          </p:nvPr>
        </p:nvSpPr>
        <p:spPr/>
        <p:txBody>
          <a:bodyPr>
            <a:normAutofit/>
          </a:bodyPr>
          <a:lstStyle/>
          <a:p>
            <a:r>
              <a:rPr lang="it-IT" sz="3600" dirty="0" smtClean="0"/>
              <a:t>STORIA</a:t>
            </a:r>
            <a:endParaRPr lang="it-IT" sz="3600" dirty="0"/>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24461154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UN CAMMINO DI 50 ANNI</a:t>
            </a:r>
            <a:endParaRPr lang="it-IT" dirty="0"/>
          </a:p>
        </p:txBody>
      </p:sp>
      <p:sp>
        <p:nvSpPr>
          <p:cNvPr id="3" name="Segnaposto contenuto 2"/>
          <p:cNvSpPr>
            <a:spLocks noGrp="1"/>
          </p:cNvSpPr>
          <p:nvPr>
            <p:ph idx="1"/>
          </p:nvPr>
        </p:nvSpPr>
        <p:spPr/>
        <p:txBody>
          <a:bodyPr>
            <a:noAutofit/>
          </a:bodyPr>
          <a:lstStyle/>
          <a:p>
            <a:r>
              <a:rPr lang="it-IT" sz="2800" dirty="0" smtClean="0"/>
              <a:t>Decreto Concilio Vaticano II AD GENTES (7.12.1965) </a:t>
            </a:r>
          </a:p>
          <a:p>
            <a:pPr marL="0" indent="0" algn="ctr">
              <a:buNone/>
            </a:pPr>
            <a:r>
              <a:rPr lang="it-IT" sz="2800" dirty="0" smtClean="0"/>
              <a:t>42</a:t>
            </a:r>
          </a:p>
          <a:p>
            <a:r>
              <a:rPr lang="it-IT" dirty="0" smtClean="0"/>
              <a:t>Esortazione apostolica EVANGELII NUNTIANDI (8.12.1975) </a:t>
            </a:r>
          </a:p>
          <a:p>
            <a:pPr marL="0" indent="0" algn="ctr">
              <a:buNone/>
            </a:pPr>
            <a:r>
              <a:rPr lang="it-IT" sz="2800" dirty="0" smtClean="0"/>
              <a:t>80</a:t>
            </a:r>
          </a:p>
          <a:p>
            <a:r>
              <a:rPr lang="it-IT" sz="2800" dirty="0" smtClean="0"/>
              <a:t>Enciclica REDEMPTORIS MISSIO (7.12.1990) </a:t>
            </a:r>
          </a:p>
          <a:p>
            <a:pPr marL="0" indent="0" algn="ctr">
              <a:buNone/>
            </a:pPr>
            <a:r>
              <a:rPr lang="it-IT" sz="2800" dirty="0" smtClean="0"/>
              <a:t>92</a:t>
            </a:r>
          </a:p>
          <a:p>
            <a:r>
              <a:rPr lang="it-IT" b="1" dirty="0" smtClean="0"/>
              <a:t>Esortazione apostolica EVANGELII GAUDIUM (24.11.2013) </a:t>
            </a:r>
          </a:p>
          <a:p>
            <a:pPr marL="0" indent="0" algn="ctr">
              <a:buNone/>
            </a:pPr>
            <a:r>
              <a:rPr lang="it-IT" sz="2800" b="1" dirty="0" smtClean="0"/>
              <a:t>288</a:t>
            </a:r>
            <a:endParaRPr lang="it-IT" sz="2800" b="1" dirty="0"/>
          </a:p>
        </p:txBody>
      </p:sp>
    </p:spTree>
    <p:extLst>
      <p:ext uri="{BB962C8B-B14F-4D97-AF65-F5344CB8AC3E}">
        <p14:creationId xmlns:p14="http://schemas.microsoft.com/office/powerpoint/2010/main" val="39037949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r>
              <a:rPr lang="it-IT" dirty="0" smtClean="0"/>
              <a:t>PASTORALE ORDINARIA, per incendiare il cuore dei fedeli che regolarmente frequentano al Comunità riunendosi nel giorno del Signore</a:t>
            </a:r>
          </a:p>
          <a:p>
            <a:r>
              <a:rPr lang="it-IT" dirty="0" smtClean="0"/>
              <a:t>PERSONE BATTEZZATE CHE NON VIVONO LE ESIGENZE DEL BATTESIMO</a:t>
            </a:r>
          </a:p>
          <a:p>
            <a:r>
              <a:rPr lang="it-IT" dirty="0" smtClean="0"/>
              <a:t>PERSONE CHE NON CONOSCONO GESU’ O LO HANNO SEMPRE RIFIUTATO</a:t>
            </a:r>
            <a:endParaRPr lang="it-IT" dirty="0"/>
          </a:p>
        </p:txBody>
      </p:sp>
      <p:sp>
        <p:nvSpPr>
          <p:cNvPr id="3" name="Titolo 2"/>
          <p:cNvSpPr>
            <a:spLocks noGrp="1"/>
          </p:cNvSpPr>
          <p:nvPr>
            <p:ph type="title"/>
          </p:nvPr>
        </p:nvSpPr>
        <p:spPr/>
        <p:txBody>
          <a:bodyPr/>
          <a:lstStyle/>
          <a:p>
            <a:r>
              <a:rPr lang="it-IT" dirty="0" smtClean="0"/>
              <a:t>3 AMBITI</a:t>
            </a:r>
            <a:endParaRPr lang="it-IT" dirty="0"/>
          </a:p>
        </p:txBody>
      </p:sp>
      <p:sp>
        <p:nvSpPr>
          <p:cNvPr id="4" name="Segnaposto testo 3"/>
          <p:cNvSpPr>
            <a:spLocks noGrp="1"/>
          </p:cNvSpPr>
          <p:nvPr>
            <p:ph type="body" sz="half" idx="2"/>
          </p:nvPr>
        </p:nvSpPr>
        <p:spPr/>
        <p:txBody>
          <a:bodyPr/>
          <a:lstStyle/>
          <a:p>
            <a:endParaRPr lang="it-IT"/>
          </a:p>
        </p:txBody>
      </p:sp>
    </p:spTree>
    <p:extLst>
      <p:ext uri="{BB962C8B-B14F-4D97-AF65-F5344CB8AC3E}">
        <p14:creationId xmlns:p14="http://schemas.microsoft.com/office/powerpoint/2010/main" val="2910281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ESISTE DIO?</a:t>
            </a:r>
            <a:endParaRPr lang="it-IT" dirty="0"/>
          </a:p>
        </p:txBody>
      </p:sp>
      <p:sp>
        <p:nvSpPr>
          <p:cNvPr id="3" name="Segnaposto contenuto 2"/>
          <p:cNvSpPr>
            <a:spLocks noGrp="1"/>
          </p:cNvSpPr>
          <p:nvPr>
            <p:ph sz="half" idx="1"/>
          </p:nvPr>
        </p:nvSpPr>
        <p:spPr/>
        <p:txBody>
          <a:bodyPr/>
          <a:lstStyle/>
          <a:p>
            <a:r>
              <a:rPr lang="it-IT" dirty="0" smtClean="0"/>
              <a:t>Il TEISTA risponde</a:t>
            </a:r>
          </a:p>
          <a:p>
            <a:endParaRPr lang="it-IT" dirty="0" smtClean="0"/>
          </a:p>
          <a:p>
            <a:endParaRPr lang="it-IT" dirty="0"/>
          </a:p>
        </p:txBody>
      </p:sp>
      <p:pic>
        <p:nvPicPr>
          <p:cNvPr id="1029" name="Picture 5" descr="C:\Users\riccardo\AppData\Local\Microsoft\Windows\Temporary Internet Files\Content.IE5\Z4NR19I7\smiley-face-1972458_960_720[1].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012950"/>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riccardo\AppData\Local\Microsoft\Windows\Temporary Internet Files\Content.IE5\TAD078L8\si[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688" y="2564904"/>
            <a:ext cx="4020312" cy="302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204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ESISTE DIO?</a:t>
            </a:r>
            <a:endParaRPr lang="it-IT" dirty="0"/>
          </a:p>
        </p:txBody>
      </p:sp>
      <p:sp>
        <p:nvSpPr>
          <p:cNvPr id="3" name="Segnaposto contenuto 2"/>
          <p:cNvSpPr>
            <a:spLocks noGrp="1"/>
          </p:cNvSpPr>
          <p:nvPr>
            <p:ph sz="half" idx="1"/>
          </p:nvPr>
        </p:nvSpPr>
        <p:spPr/>
        <p:txBody>
          <a:bodyPr/>
          <a:lstStyle/>
          <a:p>
            <a:r>
              <a:rPr lang="it-IT" dirty="0" smtClean="0"/>
              <a:t>L’A-TEO risponde</a:t>
            </a:r>
          </a:p>
          <a:p>
            <a:endParaRPr lang="it-IT"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9549" y="2011251"/>
            <a:ext cx="4035902" cy="4041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descr="C:\Users\riccardo\AppData\Local\Microsoft\Windows\Temporary Internet Files\Content.IE5\6WHXPXIE\no-lo-haga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095" y="2492896"/>
            <a:ext cx="4287897" cy="2862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746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ESISTE DIO?</a:t>
            </a:r>
            <a:endParaRPr lang="it-IT" dirty="0"/>
          </a:p>
        </p:txBody>
      </p:sp>
      <p:sp>
        <p:nvSpPr>
          <p:cNvPr id="3" name="Segnaposto contenuto 2"/>
          <p:cNvSpPr>
            <a:spLocks noGrp="1"/>
          </p:cNvSpPr>
          <p:nvPr>
            <p:ph sz="half" idx="1"/>
          </p:nvPr>
        </p:nvSpPr>
        <p:spPr/>
        <p:txBody>
          <a:bodyPr/>
          <a:lstStyle/>
          <a:p>
            <a:r>
              <a:rPr lang="it-IT" dirty="0" smtClean="0"/>
              <a:t>L’A-GNOSTICO risponde</a:t>
            </a:r>
            <a:endParaRPr lang="it-IT" dirty="0"/>
          </a:p>
        </p:txBody>
      </p:sp>
      <p:sp>
        <p:nvSpPr>
          <p:cNvPr id="4" name="Segnaposto contenuto 3"/>
          <p:cNvSpPr>
            <a:spLocks noGrp="1"/>
          </p:cNvSpPr>
          <p:nvPr>
            <p:ph sz="half" idx="2"/>
          </p:nvPr>
        </p:nvSpPr>
        <p:spPr/>
        <p:txBody>
          <a:bodyPr/>
          <a:lstStyle/>
          <a:p>
            <a:endParaRPr lang="it-IT" dirty="0"/>
          </a:p>
        </p:txBody>
      </p:sp>
      <p:pic>
        <p:nvPicPr>
          <p:cNvPr id="3074" name="Picture 2" descr="C:\Users\riccardo\AppData\Local\Microsoft\Windows\Temporary Internet Files\Content.IE5\V0O267TO\boh-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2924944"/>
            <a:ext cx="2507421" cy="280831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riccardo\AppData\Local\Microsoft\Windows\Temporary Internet Files\Content.IE5\6WHXPXIE\1024px-Noto_Emoji_Oreo_1f914.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492896"/>
            <a:ext cx="3240360" cy="32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08055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ESISTE DIO?</a:t>
            </a:r>
            <a:endParaRPr lang="it-IT" dirty="0"/>
          </a:p>
        </p:txBody>
      </p:sp>
      <p:sp>
        <p:nvSpPr>
          <p:cNvPr id="3" name="Segnaposto contenuto 2"/>
          <p:cNvSpPr>
            <a:spLocks noGrp="1"/>
          </p:cNvSpPr>
          <p:nvPr>
            <p:ph sz="half" idx="1"/>
          </p:nvPr>
        </p:nvSpPr>
        <p:spPr/>
        <p:txBody>
          <a:bodyPr/>
          <a:lstStyle/>
          <a:p>
            <a:r>
              <a:rPr lang="it-IT" dirty="0" smtClean="0"/>
              <a:t>L’INDIFFERENTE </a:t>
            </a:r>
            <a:r>
              <a:rPr lang="it-IT" b="1" u="sng" dirty="0" smtClean="0"/>
              <a:t>NON </a:t>
            </a:r>
            <a:r>
              <a:rPr lang="it-IT" dirty="0" smtClean="0"/>
              <a:t>risponde</a:t>
            </a:r>
            <a:endParaRPr lang="it-IT" dirty="0"/>
          </a:p>
        </p:txBody>
      </p:sp>
      <p:sp>
        <p:nvSpPr>
          <p:cNvPr id="4" name="Segnaposto contenuto 3"/>
          <p:cNvSpPr>
            <a:spLocks noGrp="1"/>
          </p:cNvSpPr>
          <p:nvPr>
            <p:ph sz="half" idx="2"/>
          </p:nvPr>
        </p:nvSpPr>
        <p:spPr/>
        <p:txBody>
          <a:bodyPr/>
          <a:lstStyle/>
          <a:p>
            <a:endParaRPr lang="it-IT" dirty="0"/>
          </a:p>
        </p:txBody>
      </p:sp>
      <p:pic>
        <p:nvPicPr>
          <p:cNvPr id="4098" name="Picture 2" descr="C:\Users\riccardo\AppData\Local\Microsoft\Windows\Temporary Internet Files\Content.IE5\I1MXJWSC\problem-2980866__18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356992"/>
            <a:ext cx="3111810" cy="207454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riccardo\AppData\Local\Microsoft\Windows\Temporary Internet Files\Content.IE5\V0O267TO\emoticon-2643814_64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492896"/>
            <a:ext cx="3408040" cy="340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533970"/>
      </p:ext>
    </p:extLst>
  </p:cSld>
  <p:clrMapOvr>
    <a:masterClrMapping/>
  </p:clrMapOvr>
  <p:timing>
    <p:tnLst>
      <p:par>
        <p:cTn id="1" dur="indefinite" restart="never" nodeType="tmRoot"/>
      </p:par>
    </p:tnLst>
  </p:timing>
</p:sld>
</file>

<file path=ppt/theme/theme1.xml><?xml version="1.0" encoding="utf-8"?>
<a:theme xmlns:a="http://schemas.openxmlformats.org/drawingml/2006/main" name="Intreccio">
  <a:themeElements>
    <a:clrScheme name="Intreccio">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Luna">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reccio">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438</TotalTime>
  <Words>877</Words>
  <Application>Microsoft Office PowerPoint</Application>
  <PresentationFormat>Presentazione su schermo (4:3)</PresentationFormat>
  <Paragraphs>145</Paragraphs>
  <Slides>25</Slides>
  <Notes>0</Notes>
  <HiddenSlides>0</HiddenSlides>
  <MMClips>0</MMClips>
  <ScaleCrop>false</ScaleCrop>
  <HeadingPairs>
    <vt:vector size="4" baseType="variant">
      <vt:variant>
        <vt:lpstr>Tema</vt:lpstr>
      </vt:variant>
      <vt:variant>
        <vt:i4>1</vt:i4>
      </vt:variant>
      <vt:variant>
        <vt:lpstr>Titoli diapositive</vt:lpstr>
      </vt:variant>
      <vt:variant>
        <vt:i4>25</vt:i4>
      </vt:variant>
    </vt:vector>
  </HeadingPairs>
  <TitlesOfParts>
    <vt:vector size="26" baseType="lpstr">
      <vt:lpstr>Intreccio</vt:lpstr>
      <vt:lpstr>PAPA FRANCESCO  Una bussola da seguire</vt:lpstr>
      <vt:lpstr>IL TITOLO</vt:lpstr>
      <vt:lpstr>STORIA</vt:lpstr>
      <vt:lpstr>UN CAMMINO DI 50 ANNI</vt:lpstr>
      <vt:lpstr>3 AMBITI</vt:lpstr>
      <vt:lpstr>ESISTE DIO?</vt:lpstr>
      <vt:lpstr>ESISTE DIO?</vt:lpstr>
      <vt:lpstr>ESISTE DIO?</vt:lpstr>
      <vt:lpstr>ESISTE DIO?</vt:lpstr>
      <vt:lpstr>«La Chiesa non cresce per proselitismo ma per ATTRAZIONE» (EG14)</vt:lpstr>
      <vt:lpstr>IL PROCESSO DA AVVIARE</vt:lpstr>
      <vt:lpstr>LE 7 TEMATICHE</vt:lpstr>
      <vt:lpstr>MISSIONE DELLA CHIESA</vt:lpstr>
      <vt:lpstr>CHIESA IN USCITA (EG 24)</vt:lpstr>
      <vt:lpstr>IL DISCEPOLO-MISSIONARIO</vt:lpstr>
      <vt:lpstr>FORMAZIONE DEL DISCEPOLO-MISSIONARIO</vt:lpstr>
      <vt:lpstr>ODORE DELLE PECORE</vt:lpstr>
      <vt:lpstr>CHIESA - OSPEDALE DA CAMPO</vt:lpstr>
      <vt:lpstr>UNA CHIESA MADRE</vt:lpstr>
      <vt:lpstr>Presentazione standard di PowerPoint</vt:lpstr>
      <vt:lpstr>LO STILE</vt:lpstr>
      <vt:lpstr> LE 5 VIE PER IL NUOVO UMANESIMO </vt:lpstr>
      <vt:lpstr>Presentazione standard di PowerPoint</vt:lpstr>
      <vt:lpstr>Presentazione standard di PowerPoint</vt:lpstr>
      <vt:lpstr>Preghiamo</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PAPA FRANCESCO: UNA LUCE DA RISCOPRIRE</dc:title>
  <dc:creator>riccardo</dc:creator>
  <cp:lastModifiedBy>riccardo</cp:lastModifiedBy>
  <cp:revision>62</cp:revision>
  <dcterms:created xsi:type="dcterms:W3CDTF">2018-10-15T06:17:09Z</dcterms:created>
  <dcterms:modified xsi:type="dcterms:W3CDTF">2018-10-29T14:54:18Z</dcterms:modified>
</cp:coreProperties>
</file>