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A1B3D4-A7E2-4534-8A94-B7D5831349B8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02CABF-E5F1-4988-BB6C-10FF00E8F2BD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«Camminiamo famiglie, </a:t>
            </a:r>
            <a:br>
              <a:rPr lang="it-IT" sz="3600" dirty="0" smtClean="0"/>
            </a:br>
            <a:r>
              <a:rPr lang="it-IT" sz="3600" dirty="0" smtClean="0"/>
              <a:t>continuiamo a camminare»: </a:t>
            </a:r>
            <a:br>
              <a:rPr lang="it-IT" sz="3600" dirty="0" smtClean="0"/>
            </a:br>
            <a:r>
              <a:rPr lang="it-IT" sz="3600" dirty="0" smtClean="0"/>
              <a:t>la spiritualità coniugale e familiare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35552" cy="1002872"/>
          </a:xfrm>
        </p:spPr>
        <p:txBody>
          <a:bodyPr/>
          <a:lstStyle/>
          <a:p>
            <a:r>
              <a:rPr lang="it-IT" sz="1600" i="1" dirty="0"/>
              <a:t>Scuola Diocesana di Formazione Teologico-Pastorale</a:t>
            </a:r>
          </a:p>
          <a:p>
            <a:r>
              <a:rPr lang="it-IT" sz="1600" i="1" dirty="0"/>
              <a:t>Museo Diocesano di Terni, </a:t>
            </a:r>
          </a:p>
          <a:p>
            <a:r>
              <a:rPr lang="it-IT" sz="1600" i="1" dirty="0" smtClean="0"/>
              <a:t>26 </a:t>
            </a:r>
            <a:r>
              <a:rPr lang="it-IT" sz="1600" i="1" dirty="0"/>
              <a:t>novembre 2018</a:t>
            </a:r>
          </a:p>
          <a:p>
            <a:endParaRPr lang="it-IT" dirty="0"/>
          </a:p>
        </p:txBody>
      </p:sp>
      <p:pic>
        <p:nvPicPr>
          <p:cNvPr id="1026" name="Picture 2" descr="C:\Users\riccardo\Pictures\cammin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75"/>
            <a:ext cx="4679943" cy="31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332656"/>
            <a:ext cx="7498080" cy="6192688"/>
          </a:xfrm>
        </p:spPr>
        <p:txBody>
          <a:bodyPr/>
          <a:lstStyle/>
          <a:p>
            <a:r>
              <a:rPr lang="it-IT" dirty="0" smtClean="0"/>
              <a:t>Spiritualità fatta di migliaia di gesti reali e concreti</a:t>
            </a:r>
          </a:p>
          <a:p>
            <a:r>
              <a:rPr lang="it-IT" dirty="0" smtClean="0"/>
              <a:t>Spiritualità del vincolo abitato dall’amore divino</a:t>
            </a:r>
          </a:p>
          <a:p>
            <a:r>
              <a:rPr lang="it-IT" dirty="0" smtClean="0"/>
              <a:t>Spiritualità del valore tra le pieghe di doni ed incontri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63815"/>
            <a:ext cx="4762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7704" y="5085184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carnevale della famiglia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imbroglione</a:t>
            </a:r>
          </a:p>
          <a:p>
            <a:r>
              <a:rPr lang="it-IT" dirty="0"/>
              <a:t>f</a:t>
            </a:r>
            <a:r>
              <a:rPr lang="it-IT" dirty="0" smtClean="0"/>
              <a:t>urbo</a:t>
            </a:r>
          </a:p>
          <a:p>
            <a:r>
              <a:rPr lang="it-IT" dirty="0" smtClean="0"/>
              <a:t>raccomandato</a:t>
            </a:r>
          </a:p>
          <a:p>
            <a:r>
              <a:rPr lang="it-IT" dirty="0" smtClean="0"/>
              <a:t>ricattatore</a:t>
            </a:r>
          </a:p>
          <a:p>
            <a:r>
              <a:rPr lang="it-IT" dirty="0" smtClean="0"/>
              <a:t>intransigente cattivo</a:t>
            </a:r>
          </a:p>
          <a:p>
            <a:r>
              <a:rPr lang="it-IT" dirty="0" smtClean="0"/>
              <a:t>invisibile</a:t>
            </a:r>
            <a:endParaRPr lang="it-IT" dirty="0"/>
          </a:p>
          <a:p>
            <a:endParaRPr lang="it-IT" dirty="0" smtClean="0"/>
          </a:p>
          <a:p>
            <a:pPr marL="82296" indent="0" algn="ctr">
              <a:buNone/>
            </a:pPr>
            <a:r>
              <a:rPr lang="it-IT" dirty="0" smtClean="0"/>
              <a:t>DISTRUTTIVITÀ, FRUSTRAZIONE ED INSICUREZZA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412776"/>
            <a:ext cx="2719188" cy="27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0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concetto di persona: </a:t>
            </a:r>
            <a:br>
              <a:rPr lang="it-IT" dirty="0" smtClean="0"/>
            </a:br>
            <a:r>
              <a:rPr lang="it-IT" dirty="0" smtClean="0"/>
              <a:t>da maschera ad individuo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termine persona proviene del latino </a:t>
            </a:r>
            <a:r>
              <a:rPr lang="it-IT" i="1" dirty="0" err="1"/>
              <a:t>persōna</a:t>
            </a:r>
            <a:r>
              <a:rPr lang="it-IT" dirty="0"/>
              <a:t>, e questo probabilmente dall'etrusco </a:t>
            </a:r>
            <a:r>
              <a:rPr lang="it-IT" i="1" dirty="0" err="1"/>
              <a:t>phersu</a:t>
            </a:r>
            <a:r>
              <a:rPr lang="it-IT" dirty="0"/>
              <a:t> (‘maschera dell'attore', ‘personaggio’), il quale procede dal greco </a:t>
            </a:r>
            <a:r>
              <a:rPr lang="it-IT" i="1" dirty="0"/>
              <a:t>π</a:t>
            </a:r>
            <a:r>
              <a:rPr lang="it-IT" i="1" dirty="0" err="1"/>
              <a:t>ρóσω</a:t>
            </a:r>
            <a:r>
              <a:rPr lang="it-IT" i="1" dirty="0"/>
              <a:t>πον</a:t>
            </a:r>
            <a:r>
              <a:rPr lang="it-IT" dirty="0"/>
              <a:t> </a:t>
            </a:r>
            <a:r>
              <a:rPr lang="it-IT" dirty="0" smtClean="0"/>
              <a:t>[prósôpon</a:t>
            </a:r>
            <a:r>
              <a:rPr lang="it-IT" dirty="0"/>
              <a:t>]. </a:t>
            </a:r>
            <a:endParaRPr lang="it-IT" dirty="0" smtClean="0"/>
          </a:p>
          <a:p>
            <a:r>
              <a:rPr lang="it-IT" dirty="0"/>
              <a:t>Il primo autore a trasferire il termine "persona", dall'utilizzo comune di "maschera" teatrale e "faccia", </a:t>
            </a:r>
            <a:r>
              <a:rPr lang="it-IT" dirty="0" smtClean="0"/>
              <a:t>a quello di «individuo» fu </a:t>
            </a:r>
            <a:r>
              <a:rPr lang="it-IT" dirty="0"/>
              <a:t>lo </a:t>
            </a:r>
            <a:r>
              <a:rPr lang="it-IT" dirty="0" smtClean="0"/>
              <a:t>stoico </a:t>
            </a:r>
            <a:r>
              <a:rPr lang="it-IT" dirty="0"/>
              <a:t>greco </a:t>
            </a:r>
            <a:r>
              <a:rPr lang="it-IT" b="1" u="sng" dirty="0" err="1" smtClean="0"/>
              <a:t>Panezio</a:t>
            </a:r>
            <a:r>
              <a:rPr lang="it-IT" dirty="0" smtClean="0"/>
              <a:t> </a:t>
            </a:r>
            <a:r>
              <a:rPr lang="it-IT" dirty="0"/>
              <a:t>(185-109 a.C.) egli sostenne che l'uomo non portava sulla "scena" della vita la sola maschera (</a:t>
            </a:r>
            <a:r>
              <a:rPr lang="it-IT" i="1" dirty="0" err="1"/>
              <a:t>prosopon</a:t>
            </a:r>
            <a:r>
              <a:rPr lang="it-IT" dirty="0"/>
              <a:t>) generica dell'essere umano, ma anche quella che caratterizzava la propria individualità fin dalla nascita alla </a:t>
            </a:r>
            <a:r>
              <a:rPr lang="it-IT" dirty="0" smtClean="0"/>
              <a:t>quale si aggiungevano le vicissitudini </a:t>
            </a:r>
            <a:r>
              <a:rPr lang="it-IT" dirty="0"/>
              <a:t>della </a:t>
            </a:r>
            <a:r>
              <a:rPr lang="it-IT" dirty="0" smtClean="0"/>
              <a:t>vita</a:t>
            </a:r>
            <a:r>
              <a:rPr lang="it-IT" dirty="0"/>
              <a:t> </a:t>
            </a:r>
            <a:r>
              <a:rPr lang="it-IT" dirty="0" smtClean="0"/>
              <a:t>e la sua </a:t>
            </a:r>
            <a:r>
              <a:rPr lang="it-IT" dirty="0"/>
              <a:t>attività lavorativa.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62646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 partire da </a:t>
            </a:r>
            <a:r>
              <a:rPr lang="it-IT" b="1" u="sng" dirty="0"/>
              <a:t>Tertulliano</a:t>
            </a:r>
            <a:r>
              <a:rPr lang="it-IT" dirty="0"/>
              <a:t> (155-230) il termine latino "persona" occorre a descrivere la Trinità: "una sostanza, tre persone" (</a:t>
            </a:r>
            <a:r>
              <a:rPr lang="it-IT" i="1" dirty="0"/>
              <a:t>una </a:t>
            </a:r>
            <a:r>
              <a:rPr lang="it-IT" i="1" dirty="0" err="1"/>
              <a:t>substantia</a:t>
            </a:r>
            <a:r>
              <a:rPr lang="it-IT" i="1" dirty="0"/>
              <a:t>, </a:t>
            </a:r>
            <a:r>
              <a:rPr lang="it-IT" i="1" dirty="0" err="1"/>
              <a:t>tres</a:t>
            </a:r>
            <a:r>
              <a:rPr lang="it-IT" i="1" dirty="0"/>
              <a:t> </a:t>
            </a:r>
            <a:r>
              <a:rPr lang="it-IT" i="1" dirty="0" err="1"/>
              <a:t>personae</a:t>
            </a:r>
            <a:r>
              <a:rPr lang="it-IT" dirty="0"/>
              <a:t>)</a:t>
            </a:r>
          </a:p>
          <a:p>
            <a:r>
              <a:rPr lang="it-IT" dirty="0" smtClean="0"/>
              <a:t>Per </a:t>
            </a:r>
            <a:r>
              <a:rPr lang="it-IT" dirty="0"/>
              <a:t>fissare i concetti è stata particolarmente importante la definizione di </a:t>
            </a:r>
            <a:r>
              <a:rPr lang="it-IT" b="1" u="sng" dirty="0" smtClean="0"/>
              <a:t>Boezio</a:t>
            </a:r>
            <a:r>
              <a:rPr lang="it-IT" dirty="0" smtClean="0"/>
              <a:t> (477-524)come </a:t>
            </a:r>
            <a:r>
              <a:rPr lang="it-IT" dirty="0"/>
              <a:t>“</a:t>
            </a:r>
            <a:r>
              <a:rPr lang="it-IT" dirty="0" err="1"/>
              <a:t>naturae</a:t>
            </a:r>
            <a:r>
              <a:rPr lang="it-IT" dirty="0"/>
              <a:t> </a:t>
            </a:r>
            <a:r>
              <a:rPr lang="it-IT" dirty="0" err="1"/>
              <a:t>rationalis</a:t>
            </a:r>
            <a:r>
              <a:rPr lang="it-IT" dirty="0"/>
              <a:t> individua </a:t>
            </a:r>
            <a:r>
              <a:rPr lang="it-IT" dirty="0" err="1"/>
              <a:t>substantia</a:t>
            </a:r>
            <a:r>
              <a:rPr lang="it-IT" dirty="0"/>
              <a:t>”, (sostanza individuale di natura razionale). </a:t>
            </a:r>
            <a:endParaRPr lang="it-IT" dirty="0" smtClean="0"/>
          </a:p>
          <a:p>
            <a:r>
              <a:rPr lang="it-IT" b="1" u="sng" dirty="0"/>
              <a:t>Tommaso</a:t>
            </a:r>
            <a:r>
              <a:rPr lang="it-IT" u="sng" dirty="0"/>
              <a:t> </a:t>
            </a:r>
            <a:r>
              <a:rPr lang="it-IT" b="1" u="sng"/>
              <a:t>di </a:t>
            </a:r>
            <a:r>
              <a:rPr lang="it-IT" b="1" u="sng" smtClean="0"/>
              <a:t>Aquino </a:t>
            </a:r>
            <a:r>
              <a:rPr lang="it-IT" smtClean="0"/>
              <a:t>(1225-1274) riprende </a:t>
            </a:r>
            <a:r>
              <a:rPr lang="it-IT" dirty="0"/>
              <a:t>la definizione di persona data da Boezio, come sostanza individuale di natura razionale</a:t>
            </a:r>
          </a:p>
        </p:txBody>
      </p:sp>
    </p:spTree>
    <p:extLst>
      <p:ext uri="{BB962C8B-B14F-4D97-AF65-F5344CB8AC3E}">
        <p14:creationId xmlns:p14="http://schemas.microsoft.com/office/powerpoint/2010/main" val="20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23728" y="5445224"/>
            <a:ext cx="65527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Cammino di santificazione familiare: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i="1" dirty="0" smtClean="0"/>
              <a:t>pro-esistenza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Prendere coscienza del proprio essere persona</a:t>
            </a:r>
          </a:p>
          <a:p>
            <a:r>
              <a:rPr lang="it-IT" dirty="0" smtClean="0"/>
              <a:t>Cammino di crescita che riguarda:</a:t>
            </a:r>
          </a:p>
          <a:p>
            <a:pPr lvl="1"/>
            <a:r>
              <a:rPr lang="it-IT" i="1" dirty="0" smtClean="0"/>
              <a:t>Affetti</a:t>
            </a:r>
          </a:p>
          <a:p>
            <a:pPr lvl="1"/>
            <a:r>
              <a:rPr lang="it-IT" i="1" dirty="0" smtClean="0"/>
              <a:t>Libertà</a:t>
            </a:r>
          </a:p>
          <a:p>
            <a:pPr lvl="1"/>
            <a:r>
              <a:rPr lang="it-IT" i="1" dirty="0" smtClean="0"/>
              <a:t>Responsabilità</a:t>
            </a:r>
          </a:p>
          <a:p>
            <a:pPr lvl="1"/>
            <a:r>
              <a:rPr lang="it-IT" i="1" dirty="0" smtClean="0"/>
              <a:t>Reciprocità</a:t>
            </a:r>
          </a:p>
          <a:p>
            <a:pPr lvl="1"/>
            <a:r>
              <a:rPr lang="it-IT" i="1" dirty="0" smtClean="0"/>
              <a:t>Relazionalità</a:t>
            </a:r>
          </a:p>
          <a:p>
            <a:pPr lvl="1"/>
            <a:r>
              <a:rPr lang="it-IT" i="1" dirty="0" smtClean="0"/>
              <a:t>«essere-dono»: dal possesso </a:t>
            </a:r>
            <a:r>
              <a:rPr lang="it-IT" i="1" dirty="0" smtClean="0"/>
              <a:t>all’accoglienza</a:t>
            </a:r>
          </a:p>
          <a:p>
            <a:pPr lvl="1"/>
            <a:endParaRPr lang="it-IT" i="1" dirty="0" smtClean="0"/>
          </a:p>
          <a:p>
            <a:pPr marL="402336" lvl="1" indent="0" algn="ctr">
              <a:buNone/>
            </a:pPr>
            <a:r>
              <a:rPr lang="it-IT" sz="3500" dirty="0" smtClean="0"/>
              <a:t>CREATIVITA’, OBLAZIONE E FIDUCIA </a:t>
            </a:r>
            <a:endParaRPr lang="it-IT" sz="3500" dirty="0" smtClean="0"/>
          </a:p>
        </p:txBody>
      </p:sp>
    </p:spTree>
    <p:extLst>
      <p:ext uri="{BB962C8B-B14F-4D97-AF65-F5344CB8AC3E}">
        <p14:creationId xmlns:p14="http://schemas.microsoft.com/office/powerpoint/2010/main" val="19536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1920652"/>
            <a:ext cx="2743200" cy="1981200"/>
          </a:xfrm>
        </p:spPr>
        <p:txBody>
          <a:bodyPr/>
          <a:lstStyle/>
          <a:p>
            <a:r>
              <a:rPr lang="it-IT" sz="3600" dirty="0" smtClean="0"/>
              <a:t>La famiglia è la massima liberazione</a:t>
            </a:r>
            <a:endParaRPr lang="it-IT" sz="360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Ognuno scopre che l’altro non è suo ma ha un proprietario molto più importante</a:t>
            </a:r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7" y="1052736"/>
            <a:ext cx="46101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1484784"/>
            <a:ext cx="2743200" cy="1981200"/>
          </a:xfrm>
        </p:spPr>
        <p:txBody>
          <a:bodyPr/>
          <a:lstStyle/>
          <a:p>
            <a:r>
              <a:rPr lang="it-IT" sz="3600" dirty="0" smtClean="0"/>
              <a:t>La famiglia è il più vicino ospedale</a:t>
            </a:r>
            <a:endParaRPr lang="it-IT" sz="360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La cura: </a:t>
            </a:r>
          </a:p>
          <a:p>
            <a:endParaRPr lang="it-IT" sz="2400" dirty="0" smtClean="0"/>
          </a:p>
          <a:p>
            <a:r>
              <a:rPr lang="it-IT" sz="2400" dirty="0" smtClean="0"/>
              <a:t>parola, sguardo, carezza, abbraccio</a:t>
            </a:r>
          </a:p>
          <a:p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1844824"/>
            <a:ext cx="2743200" cy="1981200"/>
          </a:xfrm>
        </p:spPr>
        <p:txBody>
          <a:bodyPr/>
          <a:lstStyle/>
          <a:p>
            <a:r>
              <a:rPr lang="it-IT" sz="2800" dirty="0" smtClean="0"/>
              <a:t>La famiglia è un pascolo misericordioso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Ognuno può dipingere e scrivere nella vita dell’altro</a:t>
            </a:r>
          </a:p>
          <a:p>
            <a:r>
              <a:rPr lang="it-IT" dirty="0" smtClean="0"/>
              <a:t>Ognuno può offrire all’altro il mezzo per esprimere tutto l’indefinibile che vi è in lei</a:t>
            </a:r>
            <a:endParaRPr lang="it-IT" dirty="0"/>
          </a:p>
        </p:txBody>
      </p:sp>
      <p:pic>
        <p:nvPicPr>
          <p:cNvPr id="5131" name="Picture 11" descr="C:\Users\riccardo\Desktop\paesaggi_bellissimi_pasc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9093"/>
            <a:ext cx="5099629" cy="31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355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Solstizio</vt:lpstr>
      <vt:lpstr>«Camminiamo famiglie,  continuiamo a camminare»:  la spiritualità coniugale e familiare</vt:lpstr>
      <vt:lpstr>Presentazione standard di PowerPoint</vt:lpstr>
      <vt:lpstr>Il carnevale della famiglia</vt:lpstr>
      <vt:lpstr>Il concetto di persona:  da maschera ad individuo</vt:lpstr>
      <vt:lpstr>Presentazione standard di PowerPoint</vt:lpstr>
      <vt:lpstr>Cammino di santificazione familiare: la pro-esistenza</vt:lpstr>
      <vt:lpstr>La famiglia è la massima liberazione</vt:lpstr>
      <vt:lpstr>La famiglia è il più vicino ospedale</vt:lpstr>
      <vt:lpstr>La famiglia è un pascolo misericordioso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«Camminiamo famiglie,  continuiamo a camminare»:  la spiritualità coniugale e familiare</dc:title>
  <dc:creator>riccardo</dc:creator>
  <cp:lastModifiedBy>riccardo</cp:lastModifiedBy>
  <cp:revision>15</cp:revision>
  <dcterms:created xsi:type="dcterms:W3CDTF">2018-11-26T13:42:21Z</dcterms:created>
  <dcterms:modified xsi:type="dcterms:W3CDTF">2018-11-26T16:43:58Z</dcterms:modified>
</cp:coreProperties>
</file>