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4" r:id="rId6"/>
    <p:sldId id="259" r:id="rId7"/>
    <p:sldId id="260" r:id="rId8"/>
    <p:sldId id="261" r:id="rId9"/>
    <p:sldId id="262"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2E2B2522-C1F7-4C03-BE3E-144F067033DA}" type="datetimeFigureOut">
              <a:rPr lang="it-IT" smtClean="0"/>
              <a:t>19/11/2018</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16CFEF05-959A-4A52-AC1D-B70E4BADEFDF}"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E2B2522-C1F7-4C03-BE3E-144F067033DA}"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CFEF05-959A-4A52-AC1D-B70E4BADEFDF}"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E2B2522-C1F7-4C03-BE3E-144F067033DA}"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CFEF05-959A-4A52-AC1D-B70E4BADEFDF}"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2E2B2522-C1F7-4C03-BE3E-144F067033DA}" type="datetimeFigureOut">
              <a:rPr lang="it-IT" smtClean="0"/>
              <a:t>19/11/2018</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16CFEF05-959A-4A52-AC1D-B70E4BADEFDF}"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2E2B2522-C1F7-4C03-BE3E-144F067033DA}" type="datetimeFigureOut">
              <a:rPr lang="it-IT" smtClean="0"/>
              <a:t>19/11/2018</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16CFEF05-959A-4A52-AC1D-B70E4BADEFDF}" type="slidenum">
              <a:rPr lang="it-IT" smtClean="0"/>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2E2B2522-C1F7-4C03-BE3E-144F067033DA}" type="datetimeFigureOut">
              <a:rPr lang="it-IT" smtClean="0"/>
              <a:t>19/11/2018</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16CFEF05-959A-4A52-AC1D-B70E4BADEFDF}"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2E2B2522-C1F7-4C03-BE3E-144F067033DA}"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16CFEF05-959A-4A52-AC1D-B70E4BADEFDF}" type="slidenum">
              <a:rPr lang="it-IT" smtClean="0"/>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2E2B2522-C1F7-4C03-BE3E-144F067033DA}" type="datetimeFigureOut">
              <a:rPr lang="it-IT" smtClean="0"/>
              <a:t>19/11/2018</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CFEF05-959A-4A52-AC1D-B70E4BADEFDF}"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2E2B2522-C1F7-4C03-BE3E-144F067033DA}" type="datetimeFigureOut">
              <a:rPr lang="it-IT" smtClean="0"/>
              <a:t>19/11/2018</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CFEF05-959A-4A52-AC1D-B70E4BADEFDF}"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2E2B2522-C1F7-4C03-BE3E-144F067033DA}" type="datetimeFigureOut">
              <a:rPr lang="it-IT" smtClean="0"/>
              <a:t>19/11/2018</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CFEF05-959A-4A52-AC1D-B70E4BADEFDF}"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2E2B2522-C1F7-4C03-BE3E-144F067033DA}"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16CFEF05-959A-4A52-AC1D-B70E4BADEFDF}" type="slidenum">
              <a:rPr lang="it-IT" smtClean="0"/>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E2B2522-C1F7-4C03-BE3E-144F067033DA}" type="datetimeFigureOut">
              <a:rPr lang="it-IT" smtClean="0"/>
              <a:t>19/11/2018</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6CFEF05-959A-4A52-AC1D-B70E4BADEFDF}" type="slidenum">
              <a:rPr lang="it-IT" smtClean="0"/>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Accompagnare, discernere, integrare</a:t>
            </a:r>
            <a:endParaRPr lang="it-IT" dirty="0"/>
          </a:p>
        </p:txBody>
      </p:sp>
      <p:sp>
        <p:nvSpPr>
          <p:cNvPr id="3" name="Sottotitolo 2"/>
          <p:cNvSpPr>
            <a:spLocks noGrp="1"/>
          </p:cNvSpPr>
          <p:nvPr>
            <p:ph type="subTitle" idx="1"/>
          </p:nvPr>
        </p:nvSpPr>
        <p:spPr/>
        <p:txBody>
          <a:bodyPr>
            <a:normAutofit fontScale="77500" lnSpcReduction="20000"/>
          </a:bodyPr>
          <a:lstStyle/>
          <a:p>
            <a:pPr algn="just"/>
            <a:r>
              <a:rPr lang="it-IT" dirty="0"/>
              <a:t>Scuola Diocesana </a:t>
            </a:r>
            <a:r>
              <a:rPr lang="it-IT" dirty="0" smtClean="0"/>
              <a:t>di </a:t>
            </a:r>
            <a:r>
              <a:rPr lang="it-IT" dirty="0"/>
              <a:t>Formazione Teologico-Pastorale</a:t>
            </a:r>
          </a:p>
          <a:p>
            <a:pPr algn="just"/>
            <a:r>
              <a:rPr lang="it-IT" dirty="0"/>
              <a:t>Museo Diocesano di Terni, </a:t>
            </a:r>
          </a:p>
          <a:p>
            <a:pPr algn="just"/>
            <a:r>
              <a:rPr lang="it-IT" dirty="0" smtClean="0"/>
              <a:t>19 </a:t>
            </a:r>
            <a:r>
              <a:rPr lang="it-IT" dirty="0"/>
              <a:t>novembre 2018</a:t>
            </a:r>
          </a:p>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260648"/>
            <a:ext cx="5436390" cy="311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941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«tormentato» capitolo VIII</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È stato il testo intorno al quale più si è discusso e dibattuto</a:t>
            </a:r>
          </a:p>
          <a:p>
            <a:r>
              <a:rPr lang="it-IT" dirty="0" smtClean="0"/>
              <a:t>È stata la parte più attesa dell’intera esortazione</a:t>
            </a:r>
          </a:p>
          <a:p>
            <a:r>
              <a:rPr lang="it-IT" dirty="0" smtClean="0"/>
              <a:t>Un invito alla misericordia e al discernimento pastorale nella consapevolezza che «nessuna famiglia è una realtà perfetta e confezionata una volta per sempre, ma richiede un graduale sviluppo della propria capacità di amare» (AL 325) </a:t>
            </a:r>
          </a:p>
          <a:p>
            <a:r>
              <a:rPr lang="it-IT" dirty="0" smtClean="0"/>
              <a:t>Si ribadisce come gli sposi «si appartengano fino alla morte» (AL 292), ma ci si preoccupa anche del fatto che molti giovani oggi «non abbiano fiducia nel matrimonio» (AL 293). </a:t>
            </a:r>
          </a:p>
          <a:p>
            <a:r>
              <a:rPr lang="it-IT" dirty="0" smtClean="0"/>
              <a:t>Una particolare attenzione verso coloro che </a:t>
            </a:r>
            <a:r>
              <a:rPr lang="it-IT" b="1" dirty="0" smtClean="0"/>
              <a:t>desidererebbero cambiare </a:t>
            </a:r>
            <a:r>
              <a:rPr lang="it-IT" dirty="0" smtClean="0"/>
              <a:t>la loro situazione </a:t>
            </a:r>
            <a:r>
              <a:rPr lang="it-IT" b="1" dirty="0" smtClean="0"/>
              <a:t>ma non possono</a:t>
            </a:r>
            <a:r>
              <a:rPr lang="it-IT" dirty="0" smtClean="0"/>
              <a:t> attuare questo desiderio</a:t>
            </a:r>
            <a:endParaRPr lang="it-IT" dirty="0"/>
          </a:p>
        </p:txBody>
      </p:sp>
    </p:spTree>
    <p:extLst>
      <p:ext uri="{BB962C8B-B14F-4D97-AF65-F5344CB8AC3E}">
        <p14:creationId xmlns:p14="http://schemas.microsoft.com/office/powerpoint/2010/main" val="72287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dinamica di «popolo»</a:t>
            </a:r>
            <a:endParaRPr lang="it-IT" dirty="0"/>
          </a:p>
        </p:txBody>
      </p:sp>
      <p:sp>
        <p:nvSpPr>
          <p:cNvPr id="3" name="Segnaposto contenuto 2"/>
          <p:cNvSpPr>
            <a:spLocks noGrp="1"/>
          </p:cNvSpPr>
          <p:nvPr>
            <p:ph idx="1"/>
          </p:nvPr>
        </p:nvSpPr>
        <p:spPr/>
        <p:txBody>
          <a:bodyPr>
            <a:normAutofit fontScale="32500" lnSpcReduction="20000"/>
          </a:bodyPr>
          <a:lstStyle/>
          <a:p>
            <a:r>
              <a:rPr lang="it-IT" sz="6000" dirty="0" smtClean="0"/>
              <a:t>Si inscrive pienamente nella logica dell’anno giubilare della misericordia</a:t>
            </a:r>
          </a:p>
          <a:p>
            <a:r>
              <a:rPr lang="it-IT" sz="6000" dirty="0" smtClean="0"/>
              <a:t>Il termine «misericordia» si trova ripetuto 12 volte nel CCC, 41 volte nell’ </a:t>
            </a:r>
            <a:r>
              <a:rPr lang="it-IT" sz="6000" i="1" dirty="0" err="1" smtClean="0"/>
              <a:t>Amoris</a:t>
            </a:r>
            <a:r>
              <a:rPr lang="it-IT" sz="6000" i="1" dirty="0" smtClean="0"/>
              <a:t> </a:t>
            </a:r>
            <a:r>
              <a:rPr lang="it-IT" sz="6000" i="1" dirty="0" err="1" smtClean="0"/>
              <a:t>laetitia</a:t>
            </a:r>
            <a:endParaRPr lang="it-IT" sz="6000" i="1" dirty="0" smtClean="0"/>
          </a:p>
          <a:p>
            <a:r>
              <a:rPr lang="it-IT" sz="6000" dirty="0" smtClean="0"/>
              <a:t>I principi da seguire: </a:t>
            </a:r>
          </a:p>
          <a:p>
            <a:pPr lvl="2"/>
            <a:r>
              <a:rPr lang="it-IT" sz="5500" i="1" dirty="0"/>
              <a:t>n</a:t>
            </a:r>
            <a:r>
              <a:rPr lang="it-IT" sz="5500" i="1" dirty="0" smtClean="0"/>
              <a:t>essuno può essere condannato per sempre (AL 297)</a:t>
            </a:r>
          </a:p>
          <a:p>
            <a:pPr lvl="2"/>
            <a:r>
              <a:rPr lang="it-IT" sz="5500" i="1" dirty="0" smtClean="0"/>
              <a:t>situazioni diverse non possono essere catalogate allo stesso modo (AL 298)</a:t>
            </a:r>
          </a:p>
          <a:p>
            <a:pPr lvl="2"/>
            <a:r>
              <a:rPr lang="it-IT" sz="5500" i="1" dirty="0"/>
              <a:t>d</a:t>
            </a:r>
            <a:r>
              <a:rPr lang="it-IT" sz="5500" i="1" dirty="0" smtClean="0"/>
              <a:t>iscernimento che deve compiere la comunità composta dai laici e dal pastore (AL 300)</a:t>
            </a:r>
          </a:p>
          <a:p>
            <a:pPr lvl="2"/>
            <a:r>
              <a:rPr lang="it-IT" sz="5500" i="1" dirty="0" smtClean="0"/>
              <a:t>non usare le leggi morali come delle pietre da lanciare contro la vita delle persone (AL 305)</a:t>
            </a:r>
          </a:p>
          <a:p>
            <a:pPr lvl="2"/>
            <a:r>
              <a:rPr lang="it-IT" sz="5500" i="1" dirty="0"/>
              <a:t>l</a:t>
            </a:r>
            <a:r>
              <a:rPr lang="it-IT" sz="5500" i="1" dirty="0" smtClean="0"/>
              <a:t>a Chiesa non è una dogana, bensì una casa paterna dove ognuno può avere il suo posto insieme alle fatiche e alle ferite della sua vita (AL 310)</a:t>
            </a:r>
          </a:p>
          <a:p>
            <a:pPr lvl="2"/>
            <a:r>
              <a:rPr lang="it-IT" sz="5500" i="1" dirty="0"/>
              <a:t>l</a:t>
            </a:r>
            <a:r>
              <a:rPr lang="it-IT" sz="5500" i="1" dirty="0" smtClean="0"/>
              <a:t>a legge naturale non può imporsi a priori, in quanto più si scende alle cose particolari, più si trova indeterminazione (AL 305-304)</a:t>
            </a:r>
          </a:p>
          <a:p>
            <a:pPr lvl="2"/>
            <a:r>
              <a:rPr lang="it-IT" sz="5500" i="1" dirty="0"/>
              <a:t>f</a:t>
            </a:r>
            <a:r>
              <a:rPr lang="it-IT" sz="5500" i="1" dirty="0" smtClean="0"/>
              <a:t>are attenzione alle «circostanze attenuanti», non rinunciando comunque a proporre l’ideale pieno del matrimonio (AL 307)</a:t>
            </a:r>
          </a:p>
          <a:p>
            <a:pPr lvl="2"/>
            <a:endParaRPr lang="it-IT" dirty="0" smtClean="0"/>
          </a:p>
          <a:p>
            <a:pPr lvl="2"/>
            <a:endParaRPr lang="it-IT" dirty="0"/>
          </a:p>
        </p:txBody>
      </p:sp>
    </p:spTree>
    <p:extLst>
      <p:ext uri="{BB962C8B-B14F-4D97-AF65-F5344CB8AC3E}">
        <p14:creationId xmlns:p14="http://schemas.microsoft.com/office/powerpoint/2010/main" val="2011823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a:t>
            </a:r>
            <a:r>
              <a:rPr lang="it-IT" dirty="0" err="1" smtClean="0"/>
              <a:t>CIRCOSTANze</a:t>
            </a:r>
            <a:r>
              <a:rPr lang="it-IT" dirty="0" smtClean="0"/>
              <a:t> attenuanti (AL 301-303)</a:t>
            </a:r>
            <a:endParaRPr lang="it-IT" dirty="0"/>
          </a:p>
        </p:txBody>
      </p:sp>
      <p:sp>
        <p:nvSpPr>
          <p:cNvPr id="3" name="Segnaposto contenuto 2"/>
          <p:cNvSpPr>
            <a:spLocks noGrp="1"/>
          </p:cNvSpPr>
          <p:nvPr>
            <p:ph idx="1"/>
          </p:nvPr>
        </p:nvSpPr>
        <p:spPr/>
        <p:txBody>
          <a:bodyPr/>
          <a:lstStyle/>
          <a:p>
            <a:r>
              <a:rPr lang="it-IT" dirty="0" smtClean="0"/>
              <a:t>Nuova unione consolidata nel tempo…</a:t>
            </a:r>
          </a:p>
          <a:p>
            <a:r>
              <a:rPr lang="it-IT" dirty="0" smtClean="0"/>
              <a:t>…con nuovi figli…</a:t>
            </a:r>
          </a:p>
          <a:p>
            <a:r>
              <a:rPr lang="it-IT" dirty="0" smtClean="0"/>
              <a:t>…con provata fedeltà ed impegno cristiano…</a:t>
            </a:r>
          </a:p>
          <a:p>
            <a:r>
              <a:rPr lang="it-IT" dirty="0" smtClean="0"/>
              <a:t>…nonché consapevolezza della irregolarità della propria situazione…</a:t>
            </a:r>
          </a:p>
          <a:p>
            <a:r>
              <a:rPr lang="it-IT" dirty="0" smtClean="0"/>
              <a:t>…grande difficoltà a tornare indietro senza una nuova colpa…</a:t>
            </a:r>
          </a:p>
          <a:p>
            <a:r>
              <a:rPr lang="it-IT" dirty="0" smtClean="0"/>
              <a:t>…seri motivi come l’educazione dei figli</a:t>
            </a:r>
          </a:p>
          <a:p>
            <a:endParaRPr lang="it-IT" dirty="0" smtClean="0"/>
          </a:p>
        </p:txBody>
      </p:sp>
    </p:spTree>
    <p:extLst>
      <p:ext uri="{BB962C8B-B14F-4D97-AF65-F5344CB8AC3E}">
        <p14:creationId xmlns:p14="http://schemas.microsoft.com/office/powerpoint/2010/main" val="418406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testo 2"/>
          <p:cNvSpPr>
            <a:spLocks noGrp="1"/>
          </p:cNvSpPr>
          <p:nvPr>
            <p:ph type="body" idx="1"/>
          </p:nvPr>
        </p:nvSpPr>
        <p:spPr/>
        <p:txBody>
          <a:bodyPr>
            <a:noAutofit/>
          </a:bodyPr>
          <a:lstStyle/>
          <a:p>
            <a:pPr algn="ctr"/>
            <a:r>
              <a:rPr lang="it-IT" sz="4000" dirty="0" smtClean="0"/>
              <a:t>FC 84</a:t>
            </a:r>
            <a:endParaRPr lang="it-IT" sz="4000" dirty="0"/>
          </a:p>
        </p:txBody>
      </p:sp>
      <p:sp>
        <p:nvSpPr>
          <p:cNvPr id="4" name="Segnaposto testo 3"/>
          <p:cNvSpPr>
            <a:spLocks noGrp="1"/>
          </p:cNvSpPr>
          <p:nvPr>
            <p:ph type="body" sz="half" idx="3"/>
          </p:nvPr>
        </p:nvSpPr>
        <p:spPr/>
        <p:txBody>
          <a:bodyPr>
            <a:noAutofit/>
          </a:bodyPr>
          <a:lstStyle/>
          <a:p>
            <a:pPr algn="ctr"/>
            <a:r>
              <a:rPr lang="it-IT" sz="4000" dirty="0" smtClean="0"/>
              <a:t>GS 51</a:t>
            </a:r>
            <a:endParaRPr lang="it-IT" sz="4000" dirty="0"/>
          </a:p>
        </p:txBody>
      </p:sp>
      <p:sp>
        <p:nvSpPr>
          <p:cNvPr id="5" name="Segnaposto contenuto 4"/>
          <p:cNvSpPr>
            <a:spLocks noGrp="1"/>
          </p:cNvSpPr>
          <p:nvPr>
            <p:ph sz="quarter" idx="2"/>
          </p:nvPr>
        </p:nvSpPr>
        <p:spPr/>
        <p:txBody>
          <a:bodyPr>
            <a:normAutofit fontScale="92500"/>
          </a:bodyPr>
          <a:lstStyle/>
          <a:p>
            <a:pPr marL="0" indent="0">
              <a:buNone/>
            </a:pPr>
            <a:r>
              <a:rPr lang="it-IT" dirty="0" smtClean="0"/>
              <a:t>Ciò comporta che, quando </a:t>
            </a:r>
            <a:r>
              <a:rPr lang="it-IT" dirty="0"/>
              <a:t>l'uomo e la donna, per seri motivi - quali, ad esempio, l'educazione dei figli - non possono soddisfare l'obbligo della separazione, «assumono l'impegno di vivere in piena continenza, cioè di astenersi dagli atti propri dei coniugi» (Giovanni Paolo PP. II, Omelia per la chiusura del VI Sinodo dei Vescovi, 7 [25 Ottobre 1980</a:t>
            </a:r>
            <a:r>
              <a:rPr lang="it-IT" dirty="0" smtClean="0"/>
              <a:t>]</a:t>
            </a:r>
            <a:endParaRPr lang="it-IT" dirty="0"/>
          </a:p>
        </p:txBody>
      </p:sp>
      <p:sp>
        <p:nvSpPr>
          <p:cNvPr id="6" name="Segnaposto contenuto 5"/>
          <p:cNvSpPr>
            <a:spLocks noGrp="1"/>
          </p:cNvSpPr>
          <p:nvPr>
            <p:ph sz="quarter" idx="4"/>
          </p:nvPr>
        </p:nvSpPr>
        <p:spPr/>
        <p:txBody>
          <a:bodyPr>
            <a:normAutofit/>
          </a:bodyPr>
          <a:lstStyle/>
          <a:p>
            <a:pPr marL="0" indent="0">
              <a:buNone/>
            </a:pPr>
            <a:r>
              <a:rPr lang="it-IT" sz="2200" dirty="0"/>
              <a:t>Là dove, infatti, è interrotta l'intimità della vita coniugale, </a:t>
            </a:r>
            <a:r>
              <a:rPr lang="it-IT" sz="2200" b="1" dirty="0"/>
              <a:t>non è raro che la fedeltà sia messa in pericolo e possa venir compromesso il bene dei figli: </a:t>
            </a:r>
            <a:r>
              <a:rPr lang="it-IT" sz="2200" dirty="0"/>
              <a:t>allora corrono pericolo anche l'educazione dei figli e il coraggio di accettarne altri.</a:t>
            </a:r>
          </a:p>
        </p:txBody>
      </p:sp>
    </p:spTree>
    <p:extLst>
      <p:ext uri="{BB962C8B-B14F-4D97-AF65-F5344CB8AC3E}">
        <p14:creationId xmlns:p14="http://schemas.microsoft.com/office/powerpoint/2010/main" val="1372029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La conversione come </a:t>
            </a:r>
            <a:br>
              <a:rPr lang="it-IT" dirty="0" smtClean="0"/>
            </a:br>
            <a:r>
              <a:rPr lang="it-IT" dirty="0" smtClean="0"/>
              <a:t>«percorso ecclesiale»</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Parlare di conversione significa trattare più esattamente di un «processo di conversione»</a:t>
            </a:r>
          </a:p>
          <a:p>
            <a:r>
              <a:rPr lang="it-IT" dirty="0" smtClean="0"/>
              <a:t>I sacerdoti, ed il </a:t>
            </a:r>
            <a:r>
              <a:rPr lang="it-IT" u="sng" dirty="0" smtClean="0"/>
              <a:t>vescovo come primo responsabile</a:t>
            </a:r>
            <a:r>
              <a:rPr lang="it-IT" dirty="0" smtClean="0"/>
              <a:t>, sono chiamati ad </a:t>
            </a:r>
            <a:r>
              <a:rPr lang="it-IT" b="1" u="sng" dirty="0" smtClean="0"/>
              <a:t>accompagnare </a:t>
            </a:r>
            <a:r>
              <a:rPr lang="it-IT" dirty="0" smtClean="0"/>
              <a:t>ed </a:t>
            </a:r>
            <a:r>
              <a:rPr lang="it-IT" b="1" u="sng" dirty="0" smtClean="0"/>
              <a:t>integrare</a:t>
            </a:r>
            <a:r>
              <a:rPr lang="it-IT" dirty="0" smtClean="0"/>
              <a:t> le situazioni dette «irregolari» con pazienza e delicatezza</a:t>
            </a:r>
          </a:p>
          <a:p>
            <a:r>
              <a:rPr lang="it-IT" dirty="0" smtClean="0"/>
              <a:t>Si è chiamati in questo modo ad avviare cammini spirituali di direzione spirituale (foro interno) legati alla </a:t>
            </a:r>
            <a:r>
              <a:rPr lang="it-IT" b="1" u="sng" dirty="0" smtClean="0"/>
              <a:t>coscienza</a:t>
            </a:r>
            <a:r>
              <a:rPr lang="it-IT" dirty="0" smtClean="0"/>
              <a:t> delle persone</a:t>
            </a:r>
          </a:p>
          <a:p>
            <a:r>
              <a:rPr lang="it-IT" b="1" dirty="0" smtClean="0"/>
              <a:t>Legge della gradualità </a:t>
            </a:r>
            <a:r>
              <a:rPr lang="it-IT" dirty="0" smtClean="0"/>
              <a:t>che tenga conto delle fragilità e delle capacità delle persone (ontologia della persona umana)</a:t>
            </a:r>
            <a:endParaRPr lang="it-IT" dirty="0"/>
          </a:p>
        </p:txBody>
      </p:sp>
    </p:spTree>
    <p:extLst>
      <p:ext uri="{BB962C8B-B14F-4D97-AF65-F5344CB8AC3E}">
        <p14:creationId xmlns:p14="http://schemas.microsoft.com/office/powerpoint/2010/main" val="345468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6 criteri guida del discernimento</a:t>
            </a:r>
            <a:endParaRPr lang="it-IT" dirty="0"/>
          </a:p>
        </p:txBody>
      </p:sp>
      <p:sp>
        <p:nvSpPr>
          <p:cNvPr id="3" name="Segnaposto contenuto 2"/>
          <p:cNvSpPr>
            <a:spLocks noGrp="1"/>
          </p:cNvSpPr>
          <p:nvPr>
            <p:ph idx="1"/>
          </p:nvPr>
        </p:nvSpPr>
        <p:spPr/>
        <p:txBody>
          <a:bodyPr>
            <a:normAutofit fontScale="85000" lnSpcReduction="20000"/>
          </a:bodyPr>
          <a:lstStyle/>
          <a:p>
            <a:pPr marL="514350" indent="-514350">
              <a:buAutoNum type="arabicPeriod"/>
            </a:pPr>
            <a:r>
              <a:rPr lang="it-IT" dirty="0" smtClean="0"/>
              <a:t>Momenti di riflessione e pentimento che portino ad un serio esame di coscienza</a:t>
            </a:r>
          </a:p>
          <a:p>
            <a:pPr marL="514350" indent="-514350">
              <a:buAutoNum type="arabicPeriod"/>
            </a:pPr>
            <a:r>
              <a:rPr lang="it-IT" dirty="0" smtClean="0"/>
              <a:t>Analizzare come ci si è comportati nei riguardi dei propri figli durante la crisi dell’unione coniugale</a:t>
            </a:r>
          </a:p>
          <a:p>
            <a:pPr marL="514350" indent="-514350">
              <a:buAutoNum type="arabicPeriod"/>
            </a:pPr>
            <a:r>
              <a:rPr lang="it-IT" dirty="0" smtClean="0"/>
              <a:t>Quali tentativi di riconciliazione ci siano stati</a:t>
            </a:r>
          </a:p>
          <a:p>
            <a:pPr marL="514350" indent="-514350">
              <a:buAutoNum type="arabicPeriod"/>
            </a:pPr>
            <a:r>
              <a:rPr lang="it-IT" dirty="0" smtClean="0"/>
              <a:t>Sapere quale sia la situazione del coniuge abbandonato</a:t>
            </a:r>
          </a:p>
          <a:p>
            <a:pPr marL="514350" indent="-514350">
              <a:buAutoNum type="arabicPeriod"/>
            </a:pPr>
            <a:r>
              <a:rPr lang="it-IT" dirty="0" smtClean="0"/>
              <a:t>Chiedersi quali conseguenze abbia la nuova relazione sul resto della famiglia e della comunità dei fedeli</a:t>
            </a:r>
          </a:p>
          <a:p>
            <a:pPr marL="514350" indent="-514350">
              <a:buAutoNum type="arabicPeriod"/>
            </a:pPr>
            <a:r>
              <a:rPr lang="it-IT" dirty="0" smtClean="0"/>
              <a:t>Quale esempio essa offra ai giovani che si stanno preparando al matrimonio</a:t>
            </a:r>
            <a:endParaRPr lang="it-IT" dirty="0"/>
          </a:p>
        </p:txBody>
      </p:sp>
    </p:spTree>
    <p:extLst>
      <p:ext uri="{BB962C8B-B14F-4D97-AF65-F5344CB8AC3E}">
        <p14:creationId xmlns:p14="http://schemas.microsoft.com/office/powerpoint/2010/main" val="256661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«doppio invito» (AL 312)</a:t>
            </a:r>
            <a:endParaRPr lang="it-IT" dirty="0"/>
          </a:p>
        </p:txBody>
      </p:sp>
      <p:sp>
        <p:nvSpPr>
          <p:cNvPr id="3" name="Segnaposto contenuto 2"/>
          <p:cNvSpPr>
            <a:spLocks noGrp="1"/>
          </p:cNvSpPr>
          <p:nvPr>
            <p:ph idx="1"/>
          </p:nvPr>
        </p:nvSpPr>
        <p:spPr/>
        <p:txBody>
          <a:bodyPr>
            <a:normAutofit lnSpcReduction="10000"/>
          </a:bodyPr>
          <a:lstStyle/>
          <a:p>
            <a:r>
              <a:rPr lang="it-IT" dirty="0" smtClean="0"/>
              <a:t>Rivolto </a:t>
            </a:r>
            <a:r>
              <a:rPr lang="it-IT" b="1" u="sng" dirty="0" smtClean="0"/>
              <a:t>ai fedeli </a:t>
            </a:r>
            <a:r>
              <a:rPr lang="it-IT" dirty="0" smtClean="0"/>
              <a:t>perché nelle difficoltà si accostino con fiducia a tenere un colloquio con pastori e laici</a:t>
            </a:r>
          </a:p>
          <a:p>
            <a:r>
              <a:rPr lang="it-IT" dirty="0" smtClean="0"/>
              <a:t>Rivolto </a:t>
            </a:r>
            <a:r>
              <a:rPr lang="it-IT" b="1" u="sng" dirty="0" smtClean="0"/>
              <a:t>ai pastori </a:t>
            </a:r>
            <a:r>
              <a:rPr lang="it-IT" dirty="0" smtClean="0"/>
              <a:t>perché ascoltino con affetto e serenità, avendo il paterno desiderio di poter entrare nel dramma delle persone comprendendone il proprio punto di vista</a:t>
            </a:r>
          </a:p>
          <a:p>
            <a:r>
              <a:rPr lang="it-IT" b="1" dirty="0" smtClean="0"/>
              <a:t>Fine</a:t>
            </a:r>
            <a:r>
              <a:rPr lang="it-IT" dirty="0" smtClean="0"/>
              <a:t>: </a:t>
            </a:r>
            <a:r>
              <a:rPr lang="it-IT" b="1" u="sng" dirty="0" smtClean="0"/>
              <a:t>Consolidare lo sforzo pastorale </a:t>
            </a:r>
            <a:r>
              <a:rPr lang="it-IT" dirty="0" smtClean="0"/>
              <a:t>per non farlo scadere in una «pastorale dei fallimenti»</a:t>
            </a:r>
            <a:endParaRPr lang="it-IT" dirty="0"/>
          </a:p>
        </p:txBody>
      </p:sp>
    </p:spTree>
    <p:extLst>
      <p:ext uri="{BB962C8B-B14F-4D97-AF65-F5344CB8AC3E}">
        <p14:creationId xmlns:p14="http://schemas.microsoft.com/office/powerpoint/2010/main" val="2361309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duplice attenzione</a:t>
            </a:r>
            <a:endParaRPr lang="it-IT" dirty="0"/>
          </a:p>
        </p:txBody>
      </p:sp>
      <p:sp>
        <p:nvSpPr>
          <p:cNvPr id="3" name="Segnaposto contenuto 2"/>
          <p:cNvSpPr>
            <a:spLocks noGrp="1"/>
          </p:cNvSpPr>
          <p:nvPr>
            <p:ph idx="1"/>
          </p:nvPr>
        </p:nvSpPr>
        <p:spPr/>
        <p:txBody>
          <a:bodyPr/>
          <a:lstStyle/>
          <a:p>
            <a:r>
              <a:rPr lang="it-IT" dirty="0" smtClean="0"/>
              <a:t>A </a:t>
            </a:r>
            <a:r>
              <a:rPr lang="it-IT" b="1" u="sng" dirty="0" smtClean="0"/>
              <a:t>non ridurre </a:t>
            </a:r>
            <a:r>
              <a:rPr lang="it-IT" dirty="0" smtClean="0"/>
              <a:t>alcuni fedeli ad essere dei meri spettatori della vita ecclesiale anziché responsabili di </a:t>
            </a:r>
            <a:r>
              <a:rPr lang="it-IT" dirty="0" err="1" smtClean="0"/>
              <a:t>ministerialità</a:t>
            </a:r>
            <a:r>
              <a:rPr lang="it-IT" dirty="0" smtClean="0"/>
              <a:t> in forza del battesimo ricevuto</a:t>
            </a:r>
          </a:p>
          <a:p>
            <a:r>
              <a:rPr lang="it-IT" dirty="0" smtClean="0"/>
              <a:t>A </a:t>
            </a:r>
            <a:r>
              <a:rPr lang="it-IT" b="1" u="sng" dirty="0" smtClean="0"/>
              <a:t>non privare </a:t>
            </a:r>
            <a:r>
              <a:rPr lang="it-IT" dirty="0" smtClean="0"/>
              <a:t>i figli frutto di una seconda unione della testimonianza cristiana dei loro genitori, pagando il prezzo di scelte subite</a:t>
            </a:r>
          </a:p>
        </p:txBody>
      </p:sp>
    </p:spTree>
    <p:extLst>
      <p:ext uri="{BB962C8B-B14F-4D97-AF65-F5344CB8AC3E}">
        <p14:creationId xmlns:p14="http://schemas.microsoft.com/office/powerpoint/2010/main" val="36231291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95</TotalTime>
  <Words>768</Words>
  <Application>Microsoft Office PowerPoint</Application>
  <PresentationFormat>Presentazione su schermo (4:3)</PresentationFormat>
  <Paragraphs>51</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Terra</vt:lpstr>
      <vt:lpstr>Accompagnare, discernere, integrare</vt:lpstr>
      <vt:lpstr>Il «tormentato» capitolo VIII</vt:lpstr>
      <vt:lpstr>Una dinamica di «popolo»</vt:lpstr>
      <vt:lpstr>LE CIRCOSTANze attenuanti (AL 301-303)</vt:lpstr>
      <vt:lpstr>Presentazione standard di PowerPoint</vt:lpstr>
      <vt:lpstr>La conversione come  «percorso ecclesiale»</vt:lpstr>
      <vt:lpstr>I 6 criteri guida del discernimento</vt:lpstr>
      <vt:lpstr>Un «doppio invito» (AL 312)</vt:lpstr>
      <vt:lpstr>Una duplice attenzione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Accompagnare, discernere, integrare</dc:title>
  <dc:creator>riccardo</dc:creator>
  <cp:lastModifiedBy>riccardo</cp:lastModifiedBy>
  <cp:revision>18</cp:revision>
  <dcterms:created xsi:type="dcterms:W3CDTF">2018-11-19T13:51:04Z</dcterms:created>
  <dcterms:modified xsi:type="dcterms:W3CDTF">2018-11-19T15:26:39Z</dcterms:modified>
</cp:coreProperties>
</file>