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1" r:id="rId3"/>
    <p:sldId id="274" r:id="rId4"/>
    <p:sldId id="275" r:id="rId5"/>
    <p:sldId id="276" r:id="rId6"/>
    <p:sldId id="279" r:id="rId7"/>
    <p:sldId id="273" r:id="rId8"/>
    <p:sldId id="267" r:id="rId9"/>
    <p:sldId id="268" r:id="rId10"/>
    <p:sldId id="264" r:id="rId11"/>
    <p:sldId id="265" r:id="rId12"/>
    <p:sldId id="266" r:id="rId13"/>
    <p:sldId id="269" r:id="rId14"/>
    <p:sldId id="257" r:id="rId15"/>
    <p:sldId id="258" r:id="rId16"/>
    <p:sldId id="259" r:id="rId17"/>
    <p:sldId id="270" r:id="rId18"/>
    <p:sldId id="271" r:id="rId19"/>
    <p:sldId id="272" r:id="rId20"/>
    <p:sldId id="277" r:id="rId21"/>
    <p:sldId id="278" r:id="rId22"/>
    <p:sldId id="280" r:id="rId2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12/11/2018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12/11/2018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12/11/2018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12/11/2018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it-IT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Fare clic sull'icona per inserire un'immagine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12/11/2018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atican.va/holy_father/paul_vi/speeches/1976/documents/hf_p-vi_spe_19760922_pellegrinaggio-notre-dame_it.html" TargetMode="External"/><Relationship Id="rId13" Type="http://schemas.openxmlformats.org/officeDocument/2006/relationships/hyperlink" Target="http://www.vatican.va/holy_father/john_paul_ii/encyclicals/documents/hf_jp-ii_enc_25031995_evangelium-vitae_it.html" TargetMode="External"/><Relationship Id="rId3" Type="http://schemas.openxmlformats.org/officeDocument/2006/relationships/hyperlink" Target="http://w2.vatican.va/content/pius-xi/it/encyclicals/documents/hf_p-xi_enc_19301231_casti-connubii.html" TargetMode="External"/><Relationship Id="rId7" Type="http://schemas.openxmlformats.org/officeDocument/2006/relationships/hyperlink" Target="http://www.vatican.va/holy_father/paul_vi/speeches/1970/documents/hf_p-vi_spe_19700504_notre-dame_fr.html" TargetMode="External"/><Relationship Id="rId12" Type="http://schemas.openxmlformats.org/officeDocument/2006/relationships/hyperlink" Target="http://www.vatican.va/holy_father/john_paul_ii/letters/documents/hf_jp-ii_let_13121994_children_it.html" TargetMode="External"/><Relationship Id="rId2" Type="http://schemas.openxmlformats.org/officeDocument/2006/relationships/hyperlink" Target="http://w2.vatican.va/content/leo-xiii/it/encyclicals/documents/hf_l-xiii_enc_10021880_arcanum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atican.va/holy_father/paul_vi/encyclicals/documents/hf_p-vi_enc_25071968_humanae-vitae_it.html" TargetMode="External"/><Relationship Id="rId11" Type="http://schemas.openxmlformats.org/officeDocument/2006/relationships/hyperlink" Target="http://www.vatican.va/holy_father/john_paul_ii/letters/documents/hf_jp-ii_let_02021994_families_it.html" TargetMode="External"/><Relationship Id="rId5" Type="http://schemas.openxmlformats.org/officeDocument/2006/relationships/hyperlink" Target="http://www.familiam.org/pcpf/s2magazine/css/0/DOCUMENTI%20MAGISTERIALI/DOC%20ITA/012_Mater_et_Magistra_nn_32-33-144-173-180-182-229.pdf" TargetMode="External"/><Relationship Id="rId10" Type="http://schemas.openxmlformats.org/officeDocument/2006/relationships/hyperlink" Target="http://www.vatican.va/holy_father/john_paul_ii/apost_letters/documents/hf_jp-ii_apl_15081988_mulieris-dignitatem_it.html" TargetMode="External"/><Relationship Id="rId4" Type="http://schemas.openxmlformats.org/officeDocument/2006/relationships/hyperlink" Target="http://w2.vatican.va/content/pius-xii/fr/messages/pont-messages/documents/hf_p-xii_mes_19580610_famiglia-cristiana.html" TargetMode="External"/><Relationship Id="rId9" Type="http://schemas.openxmlformats.org/officeDocument/2006/relationships/hyperlink" Target="http://www.vatican.va/holy_father/john_paul_ii/apost_exhortations/documents/hf_jp-ii_exh_19811122_familiaris-consortio_it.html" TargetMode="External"/><Relationship Id="rId14" Type="http://schemas.openxmlformats.org/officeDocument/2006/relationships/hyperlink" Target="http://www.vatican.va/holy_father/john_paul_ii/letters/documents/hf_jp-ii_let_29061995_women_it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atican.va/roman_curia/pontifical_councils/family/documents/rc_pc_family_doc_12021997_vademecum_it.html" TargetMode="External"/><Relationship Id="rId13" Type="http://schemas.openxmlformats.org/officeDocument/2006/relationships/hyperlink" Target="http://www.familiam.org/pls/pcpf/V3_S2EW_CONSULTAZIONE.mostra_pagina?id_pagina=9835#Canone915" TargetMode="External"/><Relationship Id="rId3" Type="http://schemas.openxmlformats.org/officeDocument/2006/relationships/hyperlink" Target="http://www.familiam.org/pcpf/s2magazine/css/0/DOCUMENTI%20MAGISTERIALI/DOC%20ITA/013_Al_servizio_della_vita.pdf" TargetMode="External"/><Relationship Id="rId7" Type="http://schemas.openxmlformats.org/officeDocument/2006/relationships/hyperlink" Target="http://www.vatican.va/roman_curia/pontifical_councils/family/documents/rc_pc_family_doc_13051996_preparation-for-marriage_it.html" TargetMode="External"/><Relationship Id="rId12" Type="http://schemas.openxmlformats.org/officeDocument/2006/relationships/hyperlink" Target="http://www.vatican.va/roman_curia/congregations/cfaith/documents/rc_con_cfaith_doc_20081208_dignitas-personae_it.html" TargetMode="External"/><Relationship Id="rId2" Type="http://schemas.openxmlformats.org/officeDocument/2006/relationships/hyperlink" Target="http://www.vatican.va/roman_curia/pontifical_councils/family/documents/rc_pc_family_doc_19831022_family-rights_i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miliam.org/pcpf/s2magazine/css/0/DOCUMENTI%20MAGISTERIALI/DOC%20ITA/015_Sessualita_umana_Verita_%20e_significato.pdf" TargetMode="External"/><Relationship Id="rId11" Type="http://schemas.openxmlformats.org/officeDocument/2006/relationships/hyperlink" Target="http://www.vatican.va/roman_curia/congregations/cfaith/documents/rc_con_cfaith_doc_14091994_rec-holy-comm-by-divorced_it.html" TargetMode="External"/><Relationship Id="rId5" Type="http://schemas.openxmlformats.org/officeDocument/2006/relationships/hyperlink" Target="http://www.familiam.org/pcpf/s2magazine/css/0/DOCUMENTI%20MAGISTERIALI/DOC%20ITA/014_Evoluzioni_demografiche_Dimensioni_etiche_e_pastorali.pdf" TargetMode="External"/><Relationship Id="rId10" Type="http://schemas.openxmlformats.org/officeDocument/2006/relationships/hyperlink" Target="http://www.vatican.va/roman_curia/congregations/cfaith/documents/rc_con_cfaith_doc_19870222_respect-for%20human-life_it.html" TargetMode="External"/><Relationship Id="rId4" Type="http://schemas.openxmlformats.org/officeDocument/2006/relationships/hyperlink" Target="http://www.vatican.va/roman_curia/pontifical_councils/family/documents/rc_pc_family_doc_19931225_family-year_it.html" TargetMode="External"/><Relationship Id="rId9" Type="http://schemas.openxmlformats.org/officeDocument/2006/relationships/hyperlink" Target="http://www.vatican.va/roman_curia/congregations/cfaith/documents/rc_con_cfaith_doc_19751229_persona-humana_it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1196752"/>
            <a:ext cx="8062912" cy="1470025"/>
          </a:xfrm>
        </p:spPr>
        <p:txBody>
          <a:bodyPr>
            <a:noAutofit/>
          </a:bodyPr>
          <a:lstStyle/>
          <a:p>
            <a:r>
              <a:rPr lang="it-IT" sz="4000" dirty="0"/>
              <a:t>PAPA FRANCESCO</a:t>
            </a:r>
            <a:br>
              <a:rPr lang="it-IT" sz="4000" dirty="0"/>
            </a:br>
            <a:r>
              <a:rPr lang="it-IT" sz="4000" dirty="0"/>
              <a:t>Un sogno da interpretare</a:t>
            </a:r>
            <a:br>
              <a:rPr lang="it-IT" sz="4000" dirty="0"/>
            </a:br>
            <a:endParaRPr lang="it-IT" sz="4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11560" y="2996952"/>
            <a:ext cx="8062912" cy="1752600"/>
          </a:xfrm>
        </p:spPr>
        <p:txBody>
          <a:bodyPr>
            <a:normAutofit/>
          </a:bodyPr>
          <a:lstStyle/>
          <a:p>
            <a:r>
              <a:rPr lang="it-IT" sz="2000" dirty="0"/>
              <a:t>Scuola Diocesana </a:t>
            </a:r>
            <a:endParaRPr lang="it-IT" sz="2000" dirty="0" smtClean="0"/>
          </a:p>
          <a:p>
            <a:r>
              <a:rPr lang="it-IT" sz="2000" dirty="0" smtClean="0"/>
              <a:t>di </a:t>
            </a:r>
            <a:r>
              <a:rPr lang="it-IT" sz="2000" dirty="0"/>
              <a:t>Formazione Teologico-Pastorale</a:t>
            </a:r>
          </a:p>
          <a:p>
            <a:r>
              <a:rPr lang="it-IT" sz="2000" dirty="0"/>
              <a:t>Museo Diocesano di Terni, </a:t>
            </a:r>
            <a:endParaRPr lang="it-IT" sz="2000" dirty="0" smtClean="0"/>
          </a:p>
          <a:p>
            <a:r>
              <a:rPr lang="it-IT" sz="2000" dirty="0" smtClean="0"/>
              <a:t>12 novembre </a:t>
            </a:r>
            <a:r>
              <a:rPr lang="it-IT" sz="2000" dirty="0"/>
              <a:t>2018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879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FESTA DELLE FAMIGLIE</a:t>
            </a:r>
            <a:br>
              <a:rPr lang="it-IT" dirty="0" smtClean="0"/>
            </a:br>
            <a:r>
              <a:rPr lang="it-IT" i="1" dirty="0" smtClean="0"/>
              <a:t>Philadelphia, 26 settembre 2015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2184367"/>
            <a:ext cx="5400600" cy="4709160"/>
          </a:xfrm>
        </p:spPr>
        <p:txBody>
          <a:bodyPr/>
          <a:lstStyle/>
          <a:p>
            <a:pPr marL="64008" indent="0">
              <a:buNone/>
            </a:pPr>
            <a:r>
              <a:rPr lang="it-IT" dirty="0" smtClean="0"/>
              <a:t>«Voler formare una famiglia è avere il coraggio di far parte del sogno di Dio, il </a:t>
            </a:r>
            <a:r>
              <a:rPr lang="it-IT" b="1" u="sng" dirty="0" smtClean="0"/>
              <a:t>coraggio di sognare </a:t>
            </a:r>
            <a:r>
              <a:rPr lang="it-IT" dirty="0" smtClean="0"/>
              <a:t>con Lui, il </a:t>
            </a:r>
            <a:r>
              <a:rPr lang="it-IT" b="1" u="sng" dirty="0" smtClean="0"/>
              <a:t>coraggio di costruire </a:t>
            </a:r>
            <a:r>
              <a:rPr lang="it-IT" dirty="0" smtClean="0"/>
              <a:t>con Lui, il </a:t>
            </a:r>
            <a:r>
              <a:rPr lang="it-IT" b="1" u="sng" dirty="0" smtClean="0"/>
              <a:t>coraggio di giocarci </a:t>
            </a:r>
            <a:r>
              <a:rPr lang="it-IT" dirty="0" smtClean="0"/>
              <a:t>con Lui questa storia, di costruire un mondo dove nessuno si senta solo, che nessuno si senta superfluo o senza un posto»</a:t>
            </a:r>
            <a:endParaRPr lang="it-IT" dirty="0"/>
          </a:p>
        </p:txBody>
      </p:sp>
      <p:pic>
        <p:nvPicPr>
          <p:cNvPr id="5122" name="Picture 2" descr="C:\Users\riccardo\AppData\Local\Microsoft\Windows\Temporary Internet Files\Content.IE5\L9CJ5QS9\sogno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720" y="3429000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124744"/>
            <a:ext cx="5400600" cy="4104456"/>
          </a:xfrm>
        </p:spPr>
        <p:txBody>
          <a:bodyPr>
            <a:normAutofit fontScale="77500" lnSpcReduction="20000"/>
          </a:bodyPr>
          <a:lstStyle/>
          <a:p>
            <a:pPr marL="64008" indent="0">
              <a:buNone/>
            </a:pPr>
            <a:r>
              <a:rPr lang="it-IT" sz="3600" dirty="0" smtClean="0"/>
              <a:t>«Noi cristiani ammiriamo la bellezza e ogni momento familiare come il luogo dove, in modo graduale, impariamo il significato e il valore delle relazioni umane. Impariamo che amare qualcuno non è soltanto un sentimento potente, </a:t>
            </a:r>
            <a:r>
              <a:rPr lang="it-IT" sz="3600" b="1" u="sng" dirty="0" smtClean="0"/>
              <a:t>è una decisione, un giudizio, una promessa</a:t>
            </a:r>
            <a:r>
              <a:rPr lang="it-IT" sz="3600" u="sng" dirty="0" smtClean="0"/>
              <a:t> </a:t>
            </a:r>
            <a:r>
              <a:rPr lang="it-IT" sz="3600" dirty="0" smtClean="0"/>
              <a:t>(cfr. E. Fromm, </a:t>
            </a:r>
            <a:r>
              <a:rPr lang="it-IT" sz="3600" i="1" dirty="0" smtClean="0"/>
              <a:t>L’arte di amare</a:t>
            </a:r>
            <a:r>
              <a:rPr lang="it-IT" sz="3600" dirty="0" smtClean="0"/>
              <a:t>)».</a:t>
            </a:r>
            <a:endParaRPr lang="it-IT" sz="3600" dirty="0"/>
          </a:p>
        </p:txBody>
      </p:sp>
      <p:pic>
        <p:nvPicPr>
          <p:cNvPr id="6146" name="Picture 2" descr="C:\Users\riccardo\AppData\Local\Microsoft\Windows\Temporary Internet Files\Content.IE5\ECAMHXK8\fidanzamento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593088"/>
            <a:ext cx="3888374" cy="197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30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544616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it-IT" dirty="0" smtClean="0"/>
              <a:t>«Non </a:t>
            </a:r>
            <a:r>
              <a:rPr lang="it-IT" dirty="0"/>
              <a:t>esistono famiglie perfette e questo non ci deve scoraggiare. Al contrario, </a:t>
            </a:r>
            <a:r>
              <a:rPr lang="it-IT" b="1" u="sng" dirty="0"/>
              <a:t>l’amore si impara, l’amore si vive, l’amore cresce </a:t>
            </a:r>
            <a:r>
              <a:rPr lang="it-IT" dirty="0"/>
              <a:t>“lavorandolo” secondo le circostanze della vita che ogni famiglia concreta attraversa. L’amore nasce e si sviluppa sempre </a:t>
            </a:r>
            <a:r>
              <a:rPr lang="it-IT" b="1" u="sng" dirty="0"/>
              <a:t>tra luci e ombre</a:t>
            </a:r>
            <a:r>
              <a:rPr lang="it-IT" dirty="0"/>
              <a:t>. L’amore è possibile in uomini e donne concreti che cercano di non fare dei conflitti l’ultima parola, ma un’opportunità. </a:t>
            </a:r>
            <a:r>
              <a:rPr lang="it-IT" b="1" u="sng" dirty="0"/>
              <a:t>Opportunità </a:t>
            </a:r>
            <a:r>
              <a:rPr lang="it-IT" dirty="0"/>
              <a:t>per chiedere aiuto, opportunità per chiedersi in che cosa dobbiamo migliorare, opportunità per scoprire il Dio-con-noi che mai ci </a:t>
            </a:r>
            <a:r>
              <a:rPr lang="it-IT" dirty="0" smtClean="0"/>
              <a:t>abbandona».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3543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745940"/>
            <a:ext cx="4402832" cy="1143000"/>
          </a:xfrm>
        </p:spPr>
        <p:txBody>
          <a:bodyPr/>
          <a:lstStyle/>
          <a:p>
            <a:r>
              <a:rPr lang="it-IT" dirty="0" smtClean="0"/>
              <a:t>Inoltre…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Due assemblee sinodali (2014 e 2015)</a:t>
            </a:r>
          </a:p>
          <a:p>
            <a:r>
              <a:rPr lang="it-IT" dirty="0" smtClean="0"/>
              <a:t>Oltre 30 catechesi da lui tenute nel 2015</a:t>
            </a:r>
          </a:p>
          <a:p>
            <a:r>
              <a:rPr lang="it-IT" dirty="0" smtClean="0"/>
              <a:t>Giubileo Straordinario della Misericordia</a:t>
            </a:r>
          </a:p>
          <a:p>
            <a:pPr marL="137160" indent="0">
              <a:buNone/>
            </a:pPr>
            <a:endParaRPr lang="it-IT" dirty="0"/>
          </a:p>
          <a:p>
            <a:pPr marL="137160" indent="0">
              <a:buNone/>
            </a:pPr>
            <a:endParaRPr lang="it-IT" dirty="0" smtClean="0"/>
          </a:p>
          <a:p>
            <a:pPr marL="137160" indent="0">
              <a:buNone/>
            </a:pPr>
            <a:endParaRPr lang="it-I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327" y="1268760"/>
            <a:ext cx="324036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AMORIS LAETITIA</a:t>
            </a:r>
            <a:br>
              <a:rPr lang="it-IT" dirty="0" smtClean="0"/>
            </a:br>
            <a:r>
              <a:rPr lang="it-IT" dirty="0" smtClean="0"/>
              <a:t>325 numeri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 smtClean="0"/>
              <a:t>esortazione apostolica </a:t>
            </a:r>
            <a:r>
              <a:rPr lang="it-IT" dirty="0" err="1" smtClean="0"/>
              <a:t>postsinodale</a:t>
            </a:r>
            <a:r>
              <a:rPr lang="it-IT" dirty="0" smtClean="0"/>
              <a:t> datata 19 marzo 2016</a:t>
            </a:r>
          </a:p>
          <a:p>
            <a:r>
              <a:rPr lang="it-IT" dirty="0" smtClean="0"/>
              <a:t>Fa riferimento al Sinodo straordinario tenutosi dal 5 al 19 ottobre 2014 e a quello ordinario tenutosi tra il 4 e il 25 ottobre 2015</a:t>
            </a:r>
          </a:p>
          <a:p>
            <a:r>
              <a:rPr lang="it-IT" dirty="0" smtClean="0"/>
              <a:t>38 domande inviate a tutti i vescovi del mondo affinché anche i parroci e i singoli fedeli avessero potuto partecipare alla preparazione sinodale</a:t>
            </a:r>
          </a:p>
          <a:p>
            <a:r>
              <a:rPr lang="it-IT" dirty="0" smtClean="0"/>
              <a:t>«Instrumentum </a:t>
            </a:r>
            <a:r>
              <a:rPr lang="it-IT" dirty="0" err="1" smtClean="0"/>
              <a:t>laboris</a:t>
            </a:r>
            <a:r>
              <a:rPr lang="it-IT" dirty="0" smtClean="0"/>
              <a:t>»: la novità che sostituisce i </a:t>
            </a:r>
            <a:r>
              <a:rPr lang="it-IT" i="1" dirty="0" err="1" smtClean="0"/>
              <a:t>Lineamenta</a:t>
            </a:r>
            <a:r>
              <a:rPr lang="it-IT" dirty="0" smtClean="0"/>
              <a:t> preparati dalla segreteria del Sinodo</a:t>
            </a:r>
          </a:p>
          <a:p>
            <a:pPr marL="64008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4421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FAMILIARIS CONSORTIO</a:t>
            </a:r>
            <a:br>
              <a:rPr lang="it-IT" dirty="0" smtClean="0"/>
            </a:br>
            <a:r>
              <a:rPr lang="it-IT" dirty="0" smtClean="0"/>
              <a:t>86 numeri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Esortazione apostolica </a:t>
            </a:r>
            <a:r>
              <a:rPr lang="it-IT" dirty="0" err="1" smtClean="0"/>
              <a:t>postsinodale</a:t>
            </a:r>
            <a:r>
              <a:rPr lang="it-IT" dirty="0" smtClean="0"/>
              <a:t> scritta da Giovanni Paolo II e pubblicata il 22 novembre 1981</a:t>
            </a:r>
          </a:p>
          <a:p>
            <a:r>
              <a:rPr lang="it-IT" dirty="0" smtClean="0"/>
              <a:t>Sinodo: 26 settembre – 25 ottobre 1980</a:t>
            </a:r>
          </a:p>
          <a:p>
            <a:r>
              <a:rPr lang="it-IT" dirty="0" smtClean="0"/>
              <a:t>Tema: i compiti della famiglia cristiana nel mondo di oggi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7680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Dalla FC alla AL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 smtClean="0"/>
              <a:t>Pastorale familiare: tempi, strutture, operatori, situazioni</a:t>
            </a:r>
          </a:p>
          <a:p>
            <a:r>
              <a:rPr lang="it-IT" dirty="0" smtClean="0"/>
              <a:t>La Chiesa al servizio  della famiglia</a:t>
            </a:r>
          </a:p>
          <a:p>
            <a:r>
              <a:rPr lang="it-IT" dirty="0" smtClean="0"/>
              <a:t>Famiglia oggetto dell’azione pastorale</a:t>
            </a:r>
          </a:p>
          <a:p>
            <a:r>
              <a:rPr lang="it-IT" dirty="0"/>
              <a:t>a</a:t>
            </a:r>
            <a:r>
              <a:rPr lang="it-IT" dirty="0" smtClean="0"/>
              <a:t>more (188 volte), famiglia (332), matrimonio (155), chiesa (240)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 smtClean="0"/>
              <a:t>Spiritualità coniugale e familiare: comunione, cura, consolazione, stimolo, amore esclusivo e libero</a:t>
            </a:r>
          </a:p>
          <a:p>
            <a:r>
              <a:rPr lang="it-IT" dirty="0" smtClean="0"/>
              <a:t>La famiglia protagonista (soggetto) della vita ecclesiale</a:t>
            </a:r>
          </a:p>
          <a:p>
            <a:r>
              <a:rPr lang="it-IT" dirty="0" smtClean="0"/>
              <a:t>La famiglia è Chiesa, «chiesa domestica» (LG 11)</a:t>
            </a:r>
          </a:p>
          <a:p>
            <a:r>
              <a:rPr lang="it-IT" dirty="0" smtClean="0"/>
              <a:t>La Chiesa è famiglia di famiglie (AL 87)</a:t>
            </a:r>
          </a:p>
          <a:p>
            <a:r>
              <a:rPr lang="it-IT" dirty="0" smtClean="0"/>
              <a:t>Riprende il principio: il tempo è superiore allo spazio (AL 3)</a:t>
            </a:r>
          </a:p>
          <a:p>
            <a:r>
              <a:rPr lang="it-IT" dirty="0"/>
              <a:t>a</a:t>
            </a:r>
            <a:r>
              <a:rPr lang="it-IT" dirty="0" smtClean="0"/>
              <a:t>more (365 volte), famiglia (279), matrimonio (185), chiesa (149)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3565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Dalla EG alla AL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L’avviare un processo di vera conversione pastorale: </a:t>
            </a:r>
          </a:p>
          <a:p>
            <a:pPr marL="1874520" lvl="6" indent="0">
              <a:buNone/>
            </a:pPr>
            <a:r>
              <a:rPr lang="it-IT" sz="2400" dirty="0" smtClean="0"/>
              <a:t>chiesa-famiglia</a:t>
            </a:r>
          </a:p>
          <a:p>
            <a:pPr marL="1874520" lvl="6" indent="0">
              <a:buNone/>
            </a:pPr>
            <a:r>
              <a:rPr lang="it-IT" sz="2400" dirty="0" smtClean="0"/>
              <a:t>rendere familiare </a:t>
            </a:r>
            <a:r>
              <a:rPr lang="it-IT" sz="2400" smtClean="0"/>
              <a:t>la pastorale</a:t>
            </a:r>
            <a:endParaRPr lang="it-IT" sz="2400" dirty="0" smtClean="0"/>
          </a:p>
          <a:p>
            <a:r>
              <a:rPr lang="it-IT" dirty="0" smtClean="0"/>
              <a:t>Un nuovo modo di «essere chiesa» nel mondo</a:t>
            </a:r>
          </a:p>
          <a:p>
            <a:pPr marL="877824" lvl="2" indent="0">
              <a:buNone/>
            </a:pPr>
            <a:r>
              <a:rPr lang="it-IT" dirty="0"/>
              <a:t>	</a:t>
            </a:r>
            <a:r>
              <a:rPr lang="it-IT" dirty="0" smtClean="0"/>
              <a:t>	stile squisitamente materno</a:t>
            </a:r>
          </a:p>
          <a:p>
            <a:pPr marL="877824" lvl="2" indent="0">
              <a:buNone/>
            </a:pPr>
            <a:r>
              <a:rPr lang="it-IT" dirty="0"/>
              <a:t>	</a:t>
            </a:r>
            <a:r>
              <a:rPr lang="it-IT" dirty="0" smtClean="0"/>
              <a:t>	il vivere da risorti: la gioia, la letizia</a:t>
            </a:r>
          </a:p>
          <a:p>
            <a:pPr marL="877824" lvl="2" indent="0">
              <a:buNone/>
            </a:pPr>
            <a:endParaRPr lang="it-IT" dirty="0" smtClean="0"/>
          </a:p>
          <a:p>
            <a:pPr marL="877824" lvl="2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4298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UN DOCUMENTO CONCILIARE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b="1" u="sng" dirty="0"/>
              <a:t>La gioia matrimoniale</a:t>
            </a:r>
            <a:r>
              <a:rPr lang="it-IT" dirty="0"/>
              <a:t>, che si può vivere anche in mezzo al dolore, implica accettare che il matrimonio è una necessaria combinazione di gioie e di fatiche, di tensioni e di riposo, di sofferenze e di liberazioni, di soddisfazioni e di ricerche, di fastidi e di piaceri, sempre nel cammino dell’amicizia, che spinge gli sposi a prendersi cura l’uno </a:t>
            </a:r>
            <a:r>
              <a:rPr lang="it-IT" dirty="0" smtClean="0"/>
              <a:t>dell’altro (AL 126)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Le gioie e le speranze, le tristezze e le angosce degli uomini d'oggi, dei poveri soprattutto e di tutti coloro che soffrono, sono pure le gioie e le speranze, le tristezze e le angosce dei discepoli di Cristo, e nulla Vi è di genuinamente umano che non trovi eco nel loro </a:t>
            </a:r>
            <a:r>
              <a:rPr lang="it-IT" dirty="0" smtClean="0"/>
              <a:t>cuore (GS 1)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7728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99992" y="4077072"/>
            <a:ext cx="4258816" cy="1143000"/>
          </a:xfrm>
        </p:spPr>
        <p:txBody>
          <a:bodyPr/>
          <a:lstStyle/>
          <a:p>
            <a:r>
              <a:rPr lang="it-IT" dirty="0" smtClean="0"/>
              <a:t>I SEGNI FORTI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it-IT" sz="1800" dirty="0" smtClean="0"/>
              <a:t>Indissolubilità del legame tra i figli e la Chiesa contro ogni abbandono</a:t>
            </a:r>
          </a:p>
          <a:p>
            <a:r>
              <a:rPr lang="it-IT" sz="1800" dirty="0" smtClean="0"/>
              <a:t>Vescovo come pastore e responsabile della </a:t>
            </a:r>
            <a:r>
              <a:rPr lang="it-IT" sz="1800" i="1" dirty="0" err="1" smtClean="0"/>
              <a:t>salus</a:t>
            </a:r>
            <a:r>
              <a:rPr lang="it-IT" sz="1800" i="1" dirty="0" smtClean="0"/>
              <a:t> </a:t>
            </a:r>
            <a:r>
              <a:rPr lang="it-IT" sz="1800" i="1" dirty="0" err="1" smtClean="0"/>
              <a:t>animarum</a:t>
            </a:r>
            <a:endParaRPr lang="it-IT" sz="1800" i="1" dirty="0" smtClean="0"/>
          </a:p>
          <a:p>
            <a:r>
              <a:rPr lang="it-IT" sz="1800" dirty="0" smtClean="0"/>
              <a:t>L’altare come forza da cui attingere l’energia dell’amore</a:t>
            </a:r>
          </a:p>
          <a:p>
            <a:r>
              <a:rPr lang="it-IT" sz="1800" dirty="0" smtClean="0"/>
              <a:t>Dal Cantico dei Cantici alla 1Corinzi 13 (</a:t>
            </a:r>
            <a:r>
              <a:rPr lang="it-IT" sz="1800" dirty="0" err="1" smtClean="0"/>
              <a:t>cap</a:t>
            </a:r>
            <a:r>
              <a:rPr lang="it-IT" sz="1800" dirty="0" smtClean="0"/>
              <a:t> IV)</a:t>
            </a:r>
          </a:p>
          <a:p>
            <a:r>
              <a:rPr lang="it-IT" sz="1800" dirty="0" smtClean="0"/>
              <a:t>Famiglia in uscita e cultura dell’incontro (dimensione sociale)</a:t>
            </a:r>
          </a:p>
          <a:p>
            <a:r>
              <a:rPr lang="it-IT" sz="1800" dirty="0" err="1" smtClean="0"/>
              <a:t>Generatività</a:t>
            </a:r>
            <a:r>
              <a:rPr lang="it-IT" sz="1800" dirty="0" smtClean="0"/>
              <a:t> </a:t>
            </a:r>
            <a:r>
              <a:rPr lang="it-IT" sz="1800" dirty="0"/>
              <a:t> </a:t>
            </a:r>
            <a:r>
              <a:rPr lang="it-IT" sz="1800" dirty="0" smtClean="0"/>
              <a:t>come fecondità allargata (</a:t>
            </a:r>
            <a:r>
              <a:rPr lang="it-IT" sz="1800" dirty="0" err="1" smtClean="0"/>
              <a:t>cap</a:t>
            </a:r>
            <a:r>
              <a:rPr lang="it-IT" sz="1800" dirty="0" smtClean="0"/>
              <a:t> V)</a:t>
            </a:r>
          </a:p>
          <a:p>
            <a:r>
              <a:rPr lang="it-IT" sz="1800" dirty="0" smtClean="0"/>
              <a:t>Promozione società </a:t>
            </a:r>
            <a:r>
              <a:rPr lang="it-IT" sz="1800" i="1" dirty="0" smtClean="0"/>
              <a:t>pro-famiglia: </a:t>
            </a:r>
            <a:r>
              <a:rPr lang="it-IT" sz="1800" dirty="0" smtClean="0"/>
              <a:t>sfida educativa</a:t>
            </a:r>
            <a:endParaRPr lang="it-IT" sz="1800" dirty="0"/>
          </a:p>
        </p:txBody>
      </p:sp>
      <p:pic>
        <p:nvPicPr>
          <p:cNvPr id="1026" name="Picture 2" descr="C:\Users\riccardo\AppData\Local\Microsoft\Windows\Temporary Internet Files\Content.IE5\ECAMHXK8\giudice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4664"/>
            <a:ext cx="4038600" cy="26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8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712"/>
          </a:xfrm>
        </p:spPr>
        <p:txBody>
          <a:bodyPr>
            <a:normAutofit fontScale="55000" lnSpcReduction="20000"/>
          </a:bodyPr>
          <a:lstStyle/>
          <a:p>
            <a:r>
              <a:rPr lang="it-IT" dirty="0"/>
              <a:t>24 novembre 2013: EVANGELII GAUDIUM esortazione apostolica sull’annuncio del vangelo nel mondo </a:t>
            </a:r>
            <a:r>
              <a:rPr lang="it-IT" dirty="0" smtClean="0"/>
              <a:t>attuale</a:t>
            </a:r>
          </a:p>
          <a:p>
            <a:pPr marL="137160" indent="0">
              <a:buNone/>
            </a:pPr>
            <a:endParaRPr lang="it-IT" dirty="0" smtClean="0"/>
          </a:p>
          <a:p>
            <a:r>
              <a:rPr lang="it-IT" sz="4100" b="1" u="sng" dirty="0" smtClean="0"/>
              <a:t>5-19 ottobre 2014: Sinodo straordinario sulla famiglia</a:t>
            </a:r>
          </a:p>
          <a:p>
            <a:pPr marL="137160" indent="0">
              <a:buNone/>
            </a:pPr>
            <a:endParaRPr lang="it-IT" sz="4100" b="1" u="sng" dirty="0"/>
          </a:p>
          <a:p>
            <a:r>
              <a:rPr lang="it-IT" dirty="0"/>
              <a:t>11 aprile 2015: MISERICORDIAE VULTUS bolla indizione giubileo straordinario della misericordia</a:t>
            </a:r>
          </a:p>
          <a:p>
            <a:r>
              <a:rPr lang="it-IT" dirty="0"/>
              <a:t>24 maggio 2015: LAUDATO SI’ enciclica sulla cura della casa </a:t>
            </a:r>
            <a:r>
              <a:rPr lang="it-IT" dirty="0" smtClean="0"/>
              <a:t>comune</a:t>
            </a:r>
          </a:p>
          <a:p>
            <a:endParaRPr lang="it-IT" dirty="0" smtClean="0"/>
          </a:p>
          <a:p>
            <a:r>
              <a:rPr lang="it-IT" sz="4000" b="1" u="sng" dirty="0" smtClean="0"/>
              <a:t>19-28 settembre 2015: Viaggio apostolico a Cuba e negli Stati Uniti </a:t>
            </a:r>
          </a:p>
          <a:p>
            <a:endParaRPr lang="it-IT" sz="4000" b="1" u="sng" dirty="0" smtClean="0"/>
          </a:p>
          <a:p>
            <a:r>
              <a:rPr lang="it-IT" sz="4000" b="1" u="sng" dirty="0" smtClean="0"/>
              <a:t>4-25 ottobre 2015: </a:t>
            </a:r>
            <a:r>
              <a:rPr lang="it-IT" sz="4000" b="1" u="sng" dirty="0"/>
              <a:t>Sinodo </a:t>
            </a:r>
            <a:r>
              <a:rPr lang="it-IT" sz="4000" b="1" u="sng" dirty="0" smtClean="0"/>
              <a:t>ordinario </a:t>
            </a:r>
            <a:r>
              <a:rPr lang="it-IT" sz="4000" b="1" u="sng" dirty="0"/>
              <a:t>sulla </a:t>
            </a:r>
            <a:r>
              <a:rPr lang="it-IT" sz="4000" b="1" u="sng" dirty="0" smtClean="0"/>
              <a:t>famiglia</a:t>
            </a:r>
          </a:p>
          <a:p>
            <a:endParaRPr lang="it-IT" sz="4000" b="1" u="sng" dirty="0"/>
          </a:p>
          <a:p>
            <a:r>
              <a:rPr lang="it-IT" sz="4000" b="1" u="sng" dirty="0"/>
              <a:t>19 marzo 2016: AMORIS LAETITIA esortazione apostolica post-sinodale sull’amore nella </a:t>
            </a:r>
            <a:r>
              <a:rPr lang="it-IT" sz="4000" b="1" u="sng" dirty="0" smtClean="0"/>
              <a:t>famiglia</a:t>
            </a:r>
          </a:p>
          <a:p>
            <a:endParaRPr lang="it-IT" sz="4000" b="1" u="sng" dirty="0"/>
          </a:p>
          <a:p>
            <a:r>
              <a:rPr lang="it-IT" sz="4000" b="1" u="sng" dirty="0" smtClean="0"/>
              <a:t>1 settembre 2016: Dicastero per i laici, la famiglia e </a:t>
            </a:r>
            <a:r>
              <a:rPr lang="it-IT" sz="4000" b="1" u="sng" smtClean="0"/>
              <a:t>la vita</a:t>
            </a:r>
            <a:endParaRPr lang="it-IT" sz="4000" b="1" u="sng" dirty="0" smtClean="0"/>
          </a:p>
          <a:p>
            <a:endParaRPr lang="it-IT" sz="4000" b="1" u="sng" dirty="0"/>
          </a:p>
          <a:p>
            <a:r>
              <a:rPr lang="it-IT" dirty="0"/>
              <a:t>20 novembre 2016: MISERICORDIA ET MISERA lettera apostolica a conclusione giubileo della misericordia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927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3600" dirty="0" smtClean="0"/>
              <a:t>LA VOCAZIONE E LA MISSIONE DELLA DONNA (</a:t>
            </a:r>
            <a:r>
              <a:rPr lang="it-IT" sz="3600" dirty="0" err="1" smtClean="0"/>
              <a:t>nn</a:t>
            </a:r>
            <a:r>
              <a:rPr lang="it-IT" sz="3600" dirty="0" smtClean="0"/>
              <a:t>. 54-55)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it-IT" sz="2800" dirty="0" smtClean="0"/>
              <a:t>È una delle </a:t>
            </a:r>
            <a:r>
              <a:rPr lang="it-IT" sz="2800" b="1" u="sng" dirty="0" smtClean="0"/>
              <a:t>sfide </a:t>
            </a:r>
            <a:r>
              <a:rPr lang="it-IT" sz="2800" dirty="0" smtClean="0"/>
              <a:t>dell’essere famiglia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800" dirty="0" smtClean="0"/>
              <a:t>I diritti della donna sono una </a:t>
            </a:r>
            <a:r>
              <a:rPr lang="it-IT" sz="2800" b="1" u="sng" dirty="0" smtClean="0"/>
              <a:t>realtà</a:t>
            </a:r>
          </a:p>
          <a:p>
            <a:pPr>
              <a:buFont typeface="Wingdings" panose="05000000000000000000" pitchFamily="2" charset="2"/>
              <a:buChar char="ü"/>
            </a:pPr>
            <a:endParaRPr lang="it-IT" sz="2800" b="1" u="sng" dirty="0"/>
          </a:p>
          <a:p>
            <a:pPr>
              <a:buFont typeface="Wingdings" panose="05000000000000000000" pitchFamily="2" charset="2"/>
              <a:buChar char="v"/>
            </a:pPr>
            <a:r>
              <a:rPr lang="it-IT" sz="2800" dirty="0" smtClean="0"/>
              <a:t>«Si sviluppi uno stile di </a:t>
            </a:r>
            <a:r>
              <a:rPr lang="it-IT" sz="2800" b="1" u="sng" dirty="0" smtClean="0"/>
              <a:t>reciprocità</a:t>
            </a:r>
            <a:r>
              <a:rPr lang="it-IT" sz="2800" dirty="0" smtClean="0"/>
              <a:t>» (AL 54)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sz="2800" b="1" u="sng" dirty="0" smtClean="0"/>
              <a:t>L’alleanza dei due </a:t>
            </a:r>
            <a:r>
              <a:rPr lang="it-IT" sz="2800" dirty="0" smtClean="0"/>
              <a:t>è la nuova vocazione e missione della famiglia oggi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sz="2800" dirty="0" smtClean="0"/>
              <a:t>Da essa dipende la trasmissione e la conoscenza del mistero dell’umano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sz="2800" dirty="0" smtClean="0"/>
              <a:t>Da essa dipende la riuscita del legame umano con il mondo creato (ecologia integrale):</a:t>
            </a:r>
          </a:p>
          <a:p>
            <a:pPr>
              <a:buFont typeface="Courier New" panose="02070309020205020404" pitchFamily="49" charset="0"/>
              <a:buChar char="o"/>
            </a:pPr>
            <a:endParaRPr lang="it-IT" sz="2600" dirty="0" smtClean="0"/>
          </a:p>
          <a:p>
            <a:pPr lvl="3">
              <a:buFont typeface="Courier New" panose="02070309020205020404" pitchFamily="49" charset="0"/>
              <a:buChar char="o"/>
            </a:pPr>
            <a:r>
              <a:rPr lang="it-IT" sz="2600" dirty="0"/>
              <a:t>l</a:t>
            </a:r>
            <a:r>
              <a:rPr lang="it-IT" sz="2600" dirty="0" smtClean="0"/>
              <a:t>a signoria sulle cose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it-IT" sz="2600" dirty="0"/>
              <a:t>l</a:t>
            </a:r>
            <a:r>
              <a:rPr lang="it-IT" sz="2600" dirty="0" smtClean="0"/>
              <a:t>o sviluppo del sapere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it-IT" sz="2600" dirty="0"/>
              <a:t>l</a:t>
            </a:r>
            <a:r>
              <a:rPr lang="it-IT" sz="2600" dirty="0" smtClean="0"/>
              <a:t>a cultura del lavoro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it-IT" sz="2600" dirty="0"/>
              <a:t>l</a:t>
            </a:r>
            <a:r>
              <a:rPr lang="it-IT" sz="2600" dirty="0" smtClean="0"/>
              <a:t>’armonia dell’</a:t>
            </a:r>
            <a:r>
              <a:rPr lang="it-IT" sz="2600" i="1" dirty="0" smtClean="0"/>
              <a:t>habitat</a:t>
            </a:r>
            <a:endParaRPr lang="it-IT" sz="2600" dirty="0" smtClean="0"/>
          </a:p>
          <a:p>
            <a:pPr>
              <a:buFont typeface="Wingdings" panose="05000000000000000000" pitchFamily="2" charset="2"/>
              <a:buChar char="ü"/>
            </a:pPr>
            <a:endParaRPr lang="it-IT" sz="2800" dirty="0" smtClean="0"/>
          </a:p>
          <a:p>
            <a:pPr>
              <a:buFont typeface="Wingdings" panose="05000000000000000000" pitchFamily="2" charset="2"/>
              <a:buChar char="ü"/>
            </a:pPr>
            <a:endParaRPr lang="it-IT" sz="2800" dirty="0" smtClean="0"/>
          </a:p>
        </p:txBody>
      </p:sp>
      <p:pic>
        <p:nvPicPr>
          <p:cNvPr id="3075" name="Picture 3" descr="C:\Users\riccardo\AppData\Local\Microsoft\Windows\Temporary Internet Files\Content.IE5\HDP2X22Z\fedi-nuziali-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581128"/>
            <a:ext cx="3276230" cy="21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14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3600" dirty="0" smtClean="0"/>
              <a:t>Genesi 3, 15: </a:t>
            </a:r>
            <a:br>
              <a:rPr lang="it-IT" sz="3600" dirty="0" smtClean="0"/>
            </a:br>
            <a:r>
              <a:rPr lang="it-IT" sz="3600" dirty="0" smtClean="0"/>
              <a:t>«</a:t>
            </a:r>
            <a:r>
              <a:rPr lang="it-IT" sz="3600" dirty="0"/>
              <a:t>Il seme di lei ti schiaccerà il capo</a:t>
            </a:r>
            <a:r>
              <a:rPr lang="it-IT" sz="3600" dirty="0" smtClean="0"/>
              <a:t>»</a:t>
            </a:r>
            <a:br>
              <a:rPr lang="it-IT" sz="3600" dirty="0" smtClean="0"/>
            </a:br>
            <a:r>
              <a:rPr lang="it-IT" sz="2000" dirty="0" smtClean="0"/>
              <a:t>(</a:t>
            </a:r>
            <a:r>
              <a:rPr lang="it-IT" sz="2000" dirty="0" err="1" smtClean="0"/>
              <a:t>Diodati</a:t>
            </a:r>
            <a:r>
              <a:rPr lang="it-IT" sz="2000" dirty="0" smtClean="0"/>
              <a:t> versione)</a:t>
            </a:r>
            <a:r>
              <a:rPr lang="it-IT" sz="3600" dirty="0"/>
              <a:t/>
            </a:r>
            <a:br>
              <a:rPr lang="it-IT" sz="3600" dirty="0"/>
            </a:b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716016" y="1628800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Oltre </a:t>
            </a:r>
            <a:r>
              <a:rPr lang="it-IT" dirty="0"/>
              <a:t>al peccato c’è di più: la salvezza</a:t>
            </a:r>
          </a:p>
          <a:p>
            <a:r>
              <a:rPr lang="it-IT" dirty="0"/>
              <a:t>Il grembo materno: culla di grazia e di salvezza</a:t>
            </a:r>
          </a:p>
          <a:p>
            <a:r>
              <a:rPr lang="it-IT" dirty="0"/>
              <a:t>La salvezza attraverso il nascere da donna</a:t>
            </a:r>
          </a:p>
          <a:p>
            <a:r>
              <a:rPr lang="it-IT" dirty="0"/>
              <a:t>Il </a:t>
            </a:r>
            <a:r>
              <a:rPr lang="it-IT" b="1" u="sng" dirty="0"/>
              <a:t>grembo materno </a:t>
            </a:r>
            <a:r>
              <a:rPr lang="it-IT" dirty="0"/>
              <a:t>come luogo teologico (cristologia, ecclesiologia, sacramentaria)</a:t>
            </a:r>
          </a:p>
          <a:p>
            <a:endParaRPr lang="it-I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4310011" cy="286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69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Preghiera alla Santa Famiglia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30064"/>
          </a:xfrm>
        </p:spPr>
        <p:txBody>
          <a:bodyPr>
            <a:normAutofit fontScale="25000" lnSpcReduction="20000"/>
          </a:bodyPr>
          <a:lstStyle/>
          <a:p>
            <a:pPr marL="64008" indent="0">
              <a:buNone/>
            </a:pPr>
            <a:r>
              <a:rPr lang="it-IT" dirty="0"/>
              <a:t> </a:t>
            </a:r>
          </a:p>
          <a:p>
            <a:pPr marL="64008" indent="0">
              <a:buNone/>
            </a:pPr>
            <a:r>
              <a:rPr lang="it-IT" sz="5600" dirty="0" smtClean="0"/>
              <a:t>Gesù, Maria e Giuseppe,</a:t>
            </a:r>
          </a:p>
          <a:p>
            <a:pPr marL="64008" indent="0">
              <a:buNone/>
            </a:pPr>
            <a:r>
              <a:rPr lang="it-IT" sz="5600" dirty="0" smtClean="0"/>
              <a:t> in voi contempliamo</a:t>
            </a:r>
          </a:p>
          <a:p>
            <a:pPr marL="64008" indent="0">
              <a:buNone/>
            </a:pPr>
            <a:r>
              <a:rPr lang="it-IT" sz="5600" dirty="0" smtClean="0"/>
              <a:t>lo splendore del vero amore,</a:t>
            </a:r>
          </a:p>
          <a:p>
            <a:pPr marL="64008" indent="0">
              <a:buNone/>
            </a:pPr>
            <a:r>
              <a:rPr lang="it-IT" sz="5600" dirty="0" smtClean="0"/>
              <a:t>a voi, fiduciosi, ci affidiamo.</a:t>
            </a:r>
          </a:p>
          <a:p>
            <a:pPr marL="64008" indent="0">
              <a:buNone/>
            </a:pPr>
            <a:r>
              <a:rPr lang="it-IT" sz="5600" dirty="0" smtClean="0"/>
              <a:t> </a:t>
            </a:r>
          </a:p>
          <a:p>
            <a:pPr marL="64008" indent="0">
              <a:buNone/>
            </a:pPr>
            <a:r>
              <a:rPr lang="it-IT" sz="5600" dirty="0" smtClean="0"/>
              <a:t> Santa Famiglia di </a:t>
            </a:r>
            <a:r>
              <a:rPr lang="it-IT" sz="5600" dirty="0" err="1" smtClean="0"/>
              <a:t>Nazaret</a:t>
            </a:r>
            <a:r>
              <a:rPr lang="it-IT" sz="5600" dirty="0" smtClean="0"/>
              <a:t>,</a:t>
            </a:r>
          </a:p>
          <a:p>
            <a:pPr marL="64008" indent="0">
              <a:buNone/>
            </a:pPr>
            <a:r>
              <a:rPr lang="it-IT" sz="5600" dirty="0" smtClean="0"/>
              <a:t> rendi anche le nostre famiglie</a:t>
            </a:r>
          </a:p>
          <a:p>
            <a:pPr marL="64008" indent="0">
              <a:buNone/>
            </a:pPr>
            <a:r>
              <a:rPr lang="it-IT" sz="5600" dirty="0" smtClean="0"/>
              <a:t> luoghi di comunione e cenacoli di preghiera,</a:t>
            </a:r>
          </a:p>
          <a:p>
            <a:pPr marL="64008" indent="0">
              <a:buNone/>
            </a:pPr>
            <a:r>
              <a:rPr lang="it-IT" sz="5600" dirty="0" smtClean="0"/>
              <a:t> autentiche scuole di Vangelo</a:t>
            </a:r>
          </a:p>
          <a:p>
            <a:pPr marL="64008" indent="0">
              <a:buNone/>
            </a:pPr>
            <a:r>
              <a:rPr lang="it-IT" sz="5600" dirty="0" smtClean="0"/>
              <a:t> e piccole Chiese domestiche.</a:t>
            </a:r>
          </a:p>
          <a:p>
            <a:pPr marL="64008" indent="0">
              <a:buNone/>
            </a:pPr>
            <a:r>
              <a:rPr lang="it-IT" sz="5600" dirty="0" smtClean="0"/>
              <a:t> </a:t>
            </a:r>
          </a:p>
          <a:p>
            <a:pPr marL="64008" indent="0">
              <a:buNone/>
            </a:pPr>
            <a:r>
              <a:rPr lang="it-IT" sz="5600" dirty="0" smtClean="0"/>
              <a:t>Santa Famiglia di </a:t>
            </a:r>
            <a:r>
              <a:rPr lang="it-IT" sz="5600" dirty="0" err="1" smtClean="0"/>
              <a:t>Nazaret</a:t>
            </a:r>
            <a:r>
              <a:rPr lang="it-IT" sz="5600" dirty="0" smtClean="0"/>
              <a:t>,</a:t>
            </a:r>
          </a:p>
          <a:p>
            <a:pPr marL="64008" indent="0">
              <a:buNone/>
            </a:pPr>
            <a:r>
              <a:rPr lang="it-IT" sz="5600" dirty="0" smtClean="0"/>
              <a:t>mai più ci siano nelle famiglie </a:t>
            </a:r>
          </a:p>
          <a:p>
            <a:pPr marL="64008" indent="0">
              <a:buNone/>
            </a:pPr>
            <a:r>
              <a:rPr lang="it-IT" sz="5600" dirty="0" smtClean="0"/>
              <a:t>episodi di violenza, di chiusura e di divisione;</a:t>
            </a:r>
          </a:p>
          <a:p>
            <a:pPr marL="64008" indent="0">
              <a:buNone/>
            </a:pPr>
            <a:r>
              <a:rPr lang="it-IT" sz="5600" dirty="0" smtClean="0"/>
              <a:t>che chiunque sia stato ferito o scandalizzato</a:t>
            </a:r>
          </a:p>
          <a:p>
            <a:pPr marL="64008" indent="0">
              <a:buNone/>
            </a:pPr>
            <a:r>
              <a:rPr lang="it-IT" sz="5600" dirty="0" smtClean="0"/>
              <a:t>venga prontamente confortato e guarito.</a:t>
            </a:r>
          </a:p>
          <a:p>
            <a:pPr marL="64008" indent="0">
              <a:buNone/>
            </a:pPr>
            <a:r>
              <a:rPr lang="it-IT" sz="5600" dirty="0" smtClean="0"/>
              <a:t> </a:t>
            </a:r>
          </a:p>
          <a:p>
            <a:pPr marL="64008" indent="0">
              <a:buNone/>
            </a:pPr>
            <a:r>
              <a:rPr lang="it-IT" sz="5600" dirty="0" smtClean="0"/>
              <a:t>Santa Famiglia di </a:t>
            </a:r>
            <a:r>
              <a:rPr lang="it-IT" sz="5600" dirty="0" err="1" smtClean="0"/>
              <a:t>Nazaret</a:t>
            </a:r>
            <a:r>
              <a:rPr lang="it-IT" sz="5600" dirty="0" smtClean="0"/>
              <a:t>,</a:t>
            </a:r>
          </a:p>
          <a:p>
            <a:pPr marL="64008" indent="0">
              <a:buNone/>
            </a:pPr>
            <a:r>
              <a:rPr lang="it-IT" sz="5600" dirty="0" smtClean="0"/>
              <a:t>fa’ che tutti ci rendiamo consapevoli</a:t>
            </a:r>
          </a:p>
          <a:p>
            <a:pPr marL="64008" indent="0">
              <a:buNone/>
            </a:pPr>
            <a:r>
              <a:rPr lang="it-IT" sz="5600" dirty="0" smtClean="0"/>
              <a:t>del carattere sacro e inviolabile della famiglia,</a:t>
            </a:r>
          </a:p>
          <a:p>
            <a:pPr marL="64008" indent="0">
              <a:buNone/>
            </a:pPr>
            <a:r>
              <a:rPr lang="it-IT" sz="5600" dirty="0" smtClean="0"/>
              <a:t>della sua bellezza nel progetto di Dio.</a:t>
            </a:r>
          </a:p>
          <a:p>
            <a:pPr marL="64008" indent="0">
              <a:buNone/>
            </a:pPr>
            <a:r>
              <a:rPr lang="it-IT" sz="5600" dirty="0" smtClean="0"/>
              <a:t> </a:t>
            </a:r>
          </a:p>
          <a:p>
            <a:pPr marL="64008" indent="0">
              <a:buNone/>
            </a:pPr>
            <a:r>
              <a:rPr lang="it-IT" sz="5600" dirty="0" smtClean="0"/>
              <a:t>Gesù, Maria e Giuseppe,</a:t>
            </a:r>
          </a:p>
          <a:p>
            <a:pPr marL="64008" indent="0">
              <a:buNone/>
            </a:pPr>
            <a:r>
              <a:rPr lang="it-IT" sz="5600" dirty="0" smtClean="0"/>
              <a:t>ascoltateci e accogliete la nostra supplica.</a:t>
            </a:r>
          </a:p>
          <a:p>
            <a:pPr marL="64008" indent="0">
              <a:buNone/>
            </a:pPr>
            <a:r>
              <a:rPr lang="it-IT" sz="5600" dirty="0" smtClean="0"/>
              <a:t>Amen.</a:t>
            </a:r>
          </a:p>
          <a:p>
            <a:endParaRPr lang="it-IT" sz="5600" dirty="0"/>
          </a:p>
        </p:txBody>
      </p:sp>
      <p:pic>
        <p:nvPicPr>
          <p:cNvPr id="4099" name="Picture 3" descr="C:\Users\riccardo\AppData\Local\Microsoft\Windows\Temporary Internet Files\Content.IE5\L9CJ5QS9\sacrafamiglia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84784"/>
            <a:ext cx="3278074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6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UN’ATTENZIONE PRIVILEGIATA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/>
              <a:t>Concilio Vaticano II</a:t>
            </a:r>
          </a:p>
          <a:p>
            <a:pPr marL="64008" indent="0">
              <a:buNone/>
            </a:pPr>
            <a:r>
              <a:rPr lang="it-IT" dirty="0"/>
              <a:t> </a:t>
            </a:r>
          </a:p>
          <a:p>
            <a:endParaRPr lang="it-IT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    </a:t>
            </a:r>
            <a:r>
              <a:rPr lang="it-IT" dirty="0" smtClean="0"/>
              <a:t>Lumen </a:t>
            </a:r>
            <a:r>
              <a:rPr lang="it-IT" dirty="0" err="1"/>
              <a:t>Gentium</a:t>
            </a:r>
            <a:r>
              <a:rPr lang="it-IT" dirty="0"/>
              <a:t>, 1964; </a:t>
            </a:r>
            <a:r>
              <a:rPr lang="it-IT" dirty="0" err="1"/>
              <a:t>nn</a:t>
            </a:r>
            <a:r>
              <a:rPr lang="it-IT" dirty="0"/>
              <a:t>. 11, 12, 35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    </a:t>
            </a:r>
            <a:r>
              <a:rPr lang="it-IT" dirty="0" err="1"/>
              <a:t>Gaudium</a:t>
            </a:r>
            <a:r>
              <a:rPr lang="it-IT" dirty="0"/>
              <a:t> et </a:t>
            </a:r>
            <a:r>
              <a:rPr lang="it-IT" dirty="0" err="1"/>
              <a:t>spes</a:t>
            </a:r>
            <a:r>
              <a:rPr lang="it-IT" dirty="0"/>
              <a:t>, 1965; </a:t>
            </a:r>
            <a:r>
              <a:rPr lang="it-IT" dirty="0" err="1"/>
              <a:t>nn</a:t>
            </a:r>
            <a:r>
              <a:rPr lang="it-IT" dirty="0"/>
              <a:t>. 46-52, 93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    </a:t>
            </a:r>
            <a:r>
              <a:rPr lang="it-IT" dirty="0" err="1"/>
              <a:t>Apostolicam</a:t>
            </a:r>
            <a:r>
              <a:rPr lang="it-IT" dirty="0"/>
              <a:t> </a:t>
            </a:r>
            <a:r>
              <a:rPr lang="it-IT" dirty="0" err="1"/>
              <a:t>Actuositatem</a:t>
            </a:r>
            <a:r>
              <a:rPr lang="it-IT" dirty="0"/>
              <a:t>, 1966; n. 11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    </a:t>
            </a:r>
            <a:r>
              <a:rPr lang="it-IT" dirty="0" err="1"/>
              <a:t>Gravissimum</a:t>
            </a:r>
            <a:r>
              <a:rPr lang="it-IT" dirty="0"/>
              <a:t> </a:t>
            </a:r>
            <a:r>
              <a:rPr lang="it-IT" dirty="0" err="1"/>
              <a:t>Educationis</a:t>
            </a:r>
            <a:r>
              <a:rPr lang="it-IT" dirty="0"/>
              <a:t>, 1965; n. 3</a:t>
            </a:r>
          </a:p>
          <a:p>
            <a:pPr marL="64008" indent="0">
              <a:buNone/>
            </a:pPr>
            <a:r>
              <a:rPr lang="it-IT" dirty="0" smtClean="0"/>
              <a:t>     </a:t>
            </a:r>
            <a:endParaRPr lang="it-IT" dirty="0"/>
          </a:p>
          <a:p>
            <a:endParaRPr lang="it-IT" dirty="0"/>
          </a:p>
          <a:p>
            <a:r>
              <a:rPr lang="it-IT" dirty="0"/>
              <a:t>Codice di diritto canonico, 1983; can. 834–849, 1055–1165 </a:t>
            </a:r>
          </a:p>
          <a:p>
            <a:pPr marL="64008" indent="0">
              <a:buNone/>
            </a:pPr>
            <a:r>
              <a:rPr lang="it-IT" dirty="0"/>
              <a:t> </a:t>
            </a:r>
          </a:p>
          <a:p>
            <a:r>
              <a:rPr lang="it-IT" dirty="0"/>
              <a:t>Catechismo della Chiesa cattolica, 1992; </a:t>
            </a:r>
            <a:r>
              <a:rPr lang="it-IT" dirty="0" err="1"/>
              <a:t>nn</a:t>
            </a:r>
            <a:r>
              <a:rPr lang="it-IT" dirty="0"/>
              <a:t>. 1601–1666, 1691–1698, 2331–2359, 2514–2533, 2360–2400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3333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LA FAMIGLIA DEI PAPI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6194160"/>
          </a:xfrm>
        </p:spPr>
        <p:txBody>
          <a:bodyPr>
            <a:normAutofit fontScale="25000" lnSpcReduction="20000"/>
          </a:bodyPr>
          <a:lstStyle/>
          <a:p>
            <a:pPr marL="64008" indent="0">
              <a:buNone/>
            </a:pP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sz="5600" b="1" dirty="0"/>
              <a:t>Leone </a:t>
            </a:r>
            <a:r>
              <a:rPr lang="it-IT" sz="5600" b="1" dirty="0" smtClean="0"/>
              <a:t>XIII</a:t>
            </a:r>
          </a:p>
          <a:p>
            <a:pPr marL="64008" indent="0">
              <a:buNone/>
            </a:pPr>
            <a:r>
              <a:rPr lang="it-IT" sz="5600" dirty="0" err="1" smtClean="0">
                <a:hlinkClick r:id="rId2"/>
              </a:rPr>
              <a:t>Arcanum</a:t>
            </a:r>
            <a:r>
              <a:rPr lang="it-IT" sz="5600" dirty="0" smtClean="0">
                <a:hlinkClick r:id="rId2"/>
              </a:rPr>
              <a:t> </a:t>
            </a:r>
            <a:r>
              <a:rPr lang="it-IT" sz="5600" dirty="0" err="1">
                <a:hlinkClick r:id="rId2"/>
              </a:rPr>
              <a:t>Divinae</a:t>
            </a:r>
            <a:r>
              <a:rPr lang="it-IT" sz="5600" dirty="0">
                <a:hlinkClick r:id="rId2"/>
              </a:rPr>
              <a:t>, 1880</a:t>
            </a:r>
            <a:endParaRPr lang="it-IT" sz="5600" dirty="0"/>
          </a:p>
          <a:p>
            <a:pPr marL="64008" indent="0">
              <a:buNone/>
            </a:pPr>
            <a:r>
              <a:rPr lang="it-IT" sz="5600" dirty="0"/>
              <a:t/>
            </a:r>
            <a:br>
              <a:rPr lang="it-IT" sz="5600" dirty="0"/>
            </a:br>
            <a:r>
              <a:rPr lang="it-IT" sz="5600" b="1" dirty="0"/>
              <a:t>Pio </a:t>
            </a:r>
            <a:r>
              <a:rPr lang="it-IT" sz="5600" b="1" dirty="0" smtClean="0"/>
              <a:t>XI</a:t>
            </a:r>
          </a:p>
          <a:p>
            <a:pPr marL="64008" indent="0">
              <a:buNone/>
            </a:pPr>
            <a:r>
              <a:rPr lang="it-IT" sz="5600" dirty="0" smtClean="0">
                <a:hlinkClick r:id="rId3"/>
              </a:rPr>
              <a:t>Casti </a:t>
            </a:r>
            <a:r>
              <a:rPr lang="it-IT" sz="5600" dirty="0" err="1">
                <a:hlinkClick r:id="rId3"/>
              </a:rPr>
              <a:t>Connubii</a:t>
            </a:r>
            <a:r>
              <a:rPr lang="it-IT" sz="5600" dirty="0">
                <a:hlinkClick r:id="rId3"/>
              </a:rPr>
              <a:t>, 1930</a:t>
            </a:r>
            <a:endParaRPr lang="it-IT" sz="5600" dirty="0"/>
          </a:p>
          <a:p>
            <a:pPr marL="64008" indent="0">
              <a:buNone/>
            </a:pPr>
            <a:r>
              <a:rPr lang="it-IT" sz="5600" dirty="0"/>
              <a:t/>
            </a:r>
            <a:br>
              <a:rPr lang="it-IT" sz="5600" dirty="0"/>
            </a:br>
            <a:r>
              <a:rPr lang="it-IT" sz="5600" b="1" dirty="0"/>
              <a:t>Pio </a:t>
            </a:r>
            <a:r>
              <a:rPr lang="it-IT" sz="5600" b="1" dirty="0" smtClean="0"/>
              <a:t>XII</a:t>
            </a:r>
          </a:p>
          <a:p>
            <a:pPr marL="64008" indent="0">
              <a:buNone/>
            </a:pPr>
            <a:r>
              <a:rPr lang="it-IT" sz="5600" dirty="0" smtClean="0">
                <a:hlinkClick r:id="rId4"/>
              </a:rPr>
              <a:t>Messaggio </a:t>
            </a:r>
            <a:r>
              <a:rPr lang="it-IT" sz="5600" dirty="0">
                <a:hlinkClick r:id="rId4"/>
              </a:rPr>
              <a:t>ai partecipanti al Convegno internazionale sulla Famiglia, 1958</a:t>
            </a:r>
            <a:endParaRPr lang="it-IT" sz="5600" dirty="0"/>
          </a:p>
          <a:p>
            <a:pPr marL="64008" indent="0">
              <a:buNone/>
            </a:pPr>
            <a:r>
              <a:rPr lang="it-IT" sz="5600" dirty="0"/>
              <a:t/>
            </a:r>
            <a:br>
              <a:rPr lang="it-IT" sz="5600" dirty="0"/>
            </a:br>
            <a:r>
              <a:rPr lang="it-IT" sz="5600" b="1" dirty="0"/>
              <a:t>Giovanni </a:t>
            </a:r>
            <a:r>
              <a:rPr lang="it-IT" sz="5600" b="1" dirty="0" smtClean="0"/>
              <a:t>XXIII</a:t>
            </a:r>
          </a:p>
          <a:p>
            <a:pPr marL="64008" indent="0">
              <a:buNone/>
            </a:pPr>
            <a:r>
              <a:rPr lang="it-IT" sz="5600" dirty="0" smtClean="0">
                <a:hlinkClick r:id="rId5"/>
              </a:rPr>
              <a:t>Mater </a:t>
            </a:r>
            <a:r>
              <a:rPr lang="it-IT" sz="5600" dirty="0">
                <a:hlinkClick r:id="rId5"/>
              </a:rPr>
              <a:t>et </a:t>
            </a:r>
            <a:r>
              <a:rPr lang="it-IT" sz="5600" dirty="0" err="1">
                <a:hlinkClick r:id="rId5"/>
              </a:rPr>
              <a:t>Magistra</a:t>
            </a:r>
            <a:r>
              <a:rPr lang="it-IT" sz="5600" dirty="0">
                <a:hlinkClick r:id="rId5"/>
              </a:rPr>
              <a:t>, 1961; </a:t>
            </a:r>
            <a:r>
              <a:rPr lang="it-IT" sz="5600" dirty="0" err="1">
                <a:hlinkClick r:id="rId5"/>
              </a:rPr>
              <a:t>nn</a:t>
            </a:r>
            <a:r>
              <a:rPr lang="it-IT" sz="5600" dirty="0">
                <a:hlinkClick r:id="rId5"/>
              </a:rPr>
              <a:t>. 32, 33, 144, 173, 180, 182, 229</a:t>
            </a:r>
            <a:endParaRPr lang="it-IT" sz="5600" dirty="0"/>
          </a:p>
          <a:p>
            <a:pPr marL="64008" indent="0">
              <a:buNone/>
            </a:pPr>
            <a:r>
              <a:rPr lang="it-IT" sz="5600" dirty="0"/>
              <a:t/>
            </a:r>
            <a:br>
              <a:rPr lang="it-IT" sz="5600" dirty="0"/>
            </a:br>
            <a:r>
              <a:rPr lang="it-IT" sz="5600" b="1" dirty="0"/>
              <a:t>Paolo </a:t>
            </a:r>
            <a:r>
              <a:rPr lang="it-IT" sz="5600" b="1" dirty="0" smtClean="0"/>
              <a:t>VI</a:t>
            </a:r>
          </a:p>
          <a:p>
            <a:pPr marL="64008" indent="0">
              <a:buNone/>
            </a:pPr>
            <a:r>
              <a:rPr lang="it-IT" sz="5600" dirty="0" err="1" smtClean="0">
                <a:hlinkClick r:id="rId6"/>
              </a:rPr>
              <a:t>Humanae</a:t>
            </a:r>
            <a:r>
              <a:rPr lang="it-IT" sz="5600" dirty="0" smtClean="0">
                <a:hlinkClick r:id="rId6"/>
              </a:rPr>
              <a:t> </a:t>
            </a:r>
            <a:r>
              <a:rPr lang="it-IT" sz="5600" dirty="0">
                <a:hlinkClick r:id="rId6"/>
              </a:rPr>
              <a:t>vitae, 1968</a:t>
            </a:r>
            <a:endParaRPr lang="it-IT" sz="5600" dirty="0"/>
          </a:p>
          <a:p>
            <a:pPr marL="64008" indent="0">
              <a:buNone/>
            </a:pPr>
            <a:r>
              <a:rPr lang="it-IT" sz="5600" dirty="0">
                <a:hlinkClick r:id="rId7"/>
              </a:rPr>
              <a:t>Discorso al Movimento «</a:t>
            </a:r>
            <a:r>
              <a:rPr lang="it-IT" sz="5600" dirty="0" err="1">
                <a:hlinkClick r:id="rId7"/>
              </a:rPr>
              <a:t>Equipes</a:t>
            </a:r>
            <a:r>
              <a:rPr lang="it-IT" sz="5600" dirty="0">
                <a:hlinkClick r:id="rId7"/>
              </a:rPr>
              <a:t> Notre-Dame», 1970</a:t>
            </a:r>
            <a:endParaRPr lang="it-IT" sz="5600" dirty="0"/>
          </a:p>
          <a:p>
            <a:pPr marL="64008" indent="0">
              <a:buNone/>
            </a:pPr>
            <a:r>
              <a:rPr lang="it-IT" sz="5600" dirty="0">
                <a:hlinkClick r:id="rId8"/>
              </a:rPr>
              <a:t>Discorso al Pellegrinaggio delle «</a:t>
            </a:r>
            <a:r>
              <a:rPr lang="it-IT" sz="5600" dirty="0" err="1">
                <a:hlinkClick r:id="rId8"/>
              </a:rPr>
              <a:t>Equipes</a:t>
            </a:r>
            <a:r>
              <a:rPr lang="it-IT" sz="5600" dirty="0">
                <a:hlinkClick r:id="rId8"/>
              </a:rPr>
              <a:t> Notre-Dame», 1976</a:t>
            </a:r>
            <a:endParaRPr lang="it-IT" sz="5600" dirty="0"/>
          </a:p>
          <a:p>
            <a:pPr marL="64008" indent="0">
              <a:buNone/>
            </a:pPr>
            <a:r>
              <a:rPr lang="it-IT" sz="5600" dirty="0"/>
              <a:t/>
            </a:r>
            <a:br>
              <a:rPr lang="it-IT" sz="5600" dirty="0"/>
            </a:br>
            <a:r>
              <a:rPr lang="it-IT" sz="5600" b="1" dirty="0"/>
              <a:t>Giovanni Paolo </a:t>
            </a:r>
            <a:r>
              <a:rPr lang="it-IT" sz="5600" b="1" dirty="0" smtClean="0"/>
              <a:t>II</a:t>
            </a:r>
          </a:p>
          <a:p>
            <a:pPr marL="64008" indent="0">
              <a:buNone/>
            </a:pPr>
            <a:r>
              <a:rPr lang="it-IT" sz="5600" dirty="0" err="1" smtClean="0">
                <a:hlinkClick r:id="rId9"/>
              </a:rPr>
              <a:t>Familiaris</a:t>
            </a:r>
            <a:r>
              <a:rPr lang="it-IT" sz="5600" dirty="0" smtClean="0">
                <a:hlinkClick r:id="rId9"/>
              </a:rPr>
              <a:t> </a:t>
            </a:r>
            <a:r>
              <a:rPr lang="it-IT" sz="5600" dirty="0" err="1">
                <a:hlinkClick r:id="rId9"/>
              </a:rPr>
              <a:t>consortio</a:t>
            </a:r>
            <a:r>
              <a:rPr lang="it-IT" sz="5600" dirty="0">
                <a:hlinkClick r:id="rId9"/>
              </a:rPr>
              <a:t>, 1981</a:t>
            </a:r>
            <a:endParaRPr lang="it-IT" sz="5600" dirty="0"/>
          </a:p>
          <a:p>
            <a:pPr marL="64008" indent="0">
              <a:buNone/>
            </a:pPr>
            <a:r>
              <a:rPr lang="it-IT" sz="5600" dirty="0" err="1">
                <a:hlinkClick r:id="rId10"/>
              </a:rPr>
              <a:t>Mulieris</a:t>
            </a:r>
            <a:r>
              <a:rPr lang="it-IT" sz="5600" dirty="0">
                <a:hlinkClick r:id="rId10"/>
              </a:rPr>
              <a:t> </a:t>
            </a:r>
            <a:r>
              <a:rPr lang="it-IT" sz="5600" dirty="0" err="1">
                <a:hlinkClick r:id="rId10"/>
              </a:rPr>
              <a:t>dignitatem</a:t>
            </a:r>
            <a:r>
              <a:rPr lang="it-IT" sz="5600" dirty="0">
                <a:hlinkClick r:id="rId10"/>
              </a:rPr>
              <a:t>, 1988</a:t>
            </a:r>
            <a:endParaRPr lang="it-IT" sz="5600" dirty="0"/>
          </a:p>
          <a:p>
            <a:pPr marL="64008" indent="0">
              <a:buNone/>
            </a:pPr>
            <a:r>
              <a:rPr lang="it-IT" sz="5600" dirty="0" err="1">
                <a:hlinkClick r:id="rId11"/>
              </a:rPr>
              <a:t>Gratissimam</a:t>
            </a:r>
            <a:r>
              <a:rPr lang="it-IT" sz="5600" dirty="0">
                <a:hlinkClick r:id="rId11"/>
              </a:rPr>
              <a:t> sane, 1994</a:t>
            </a:r>
            <a:endParaRPr lang="it-IT" sz="5600" dirty="0"/>
          </a:p>
          <a:p>
            <a:pPr marL="64008" indent="0">
              <a:buNone/>
            </a:pPr>
            <a:r>
              <a:rPr lang="it-IT" sz="5600" dirty="0">
                <a:hlinkClick r:id="rId12"/>
              </a:rPr>
              <a:t>Ad </a:t>
            </a:r>
            <a:r>
              <a:rPr lang="it-IT" sz="5600" dirty="0" err="1">
                <a:hlinkClick r:id="rId12"/>
              </a:rPr>
              <a:t>paucos</a:t>
            </a:r>
            <a:r>
              <a:rPr lang="it-IT" sz="5600" dirty="0">
                <a:hlinkClick r:id="rId12"/>
              </a:rPr>
              <a:t> </a:t>
            </a:r>
            <a:r>
              <a:rPr lang="it-IT" sz="5600" dirty="0" err="1">
                <a:hlinkClick r:id="rId12"/>
              </a:rPr>
              <a:t>dies</a:t>
            </a:r>
            <a:r>
              <a:rPr lang="it-IT" sz="5600" dirty="0">
                <a:hlinkClick r:id="rId12"/>
              </a:rPr>
              <a:t>, 1994</a:t>
            </a:r>
            <a:endParaRPr lang="it-IT" sz="5600" dirty="0"/>
          </a:p>
          <a:p>
            <a:pPr marL="64008" indent="0">
              <a:buNone/>
            </a:pPr>
            <a:r>
              <a:rPr lang="it-IT" sz="5600" dirty="0" err="1">
                <a:hlinkClick r:id="rId13"/>
              </a:rPr>
              <a:t>Evangelium</a:t>
            </a:r>
            <a:r>
              <a:rPr lang="it-IT" sz="5600" dirty="0">
                <a:hlinkClick r:id="rId13"/>
              </a:rPr>
              <a:t> Vitae, 1995</a:t>
            </a:r>
            <a:endParaRPr lang="it-IT" sz="5600" dirty="0"/>
          </a:p>
          <a:p>
            <a:pPr marL="64008" indent="0">
              <a:buNone/>
            </a:pPr>
            <a:r>
              <a:rPr lang="it-IT" sz="5600" dirty="0">
                <a:hlinkClick r:id="rId14"/>
              </a:rPr>
              <a:t>A ciascuna di voi, 1995</a:t>
            </a:r>
            <a:endParaRPr lang="it-IT" sz="5600" dirty="0"/>
          </a:p>
          <a:p>
            <a:pPr marL="64008" indent="0">
              <a:buNone/>
            </a:pPr>
            <a:r>
              <a:rPr lang="it-IT" sz="4800" dirty="0"/>
              <a:t/>
            </a:r>
            <a:br>
              <a:rPr lang="it-IT" sz="4800" dirty="0"/>
            </a:br>
            <a:r>
              <a:rPr lang="it-IT" sz="4800" dirty="0"/>
              <a:t/>
            </a:r>
            <a:br>
              <a:rPr lang="it-IT" sz="4800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6780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6156176"/>
          </a:xfrm>
        </p:spPr>
        <p:txBody>
          <a:bodyPr>
            <a:normAutofit fontScale="77500" lnSpcReduction="20000"/>
          </a:bodyPr>
          <a:lstStyle/>
          <a:p>
            <a:pPr marL="64008" indent="0">
              <a:buNone/>
            </a:pPr>
            <a:r>
              <a:rPr lang="it-IT" b="1" dirty="0"/>
              <a:t>Benedetto </a:t>
            </a:r>
            <a:r>
              <a:rPr lang="it-IT" b="1" dirty="0" smtClean="0"/>
              <a:t>XVI</a:t>
            </a:r>
          </a:p>
          <a:p>
            <a:pPr marL="64008" indent="0">
              <a:buNone/>
            </a:pPr>
            <a:endParaRPr lang="it-IT" b="1" dirty="0"/>
          </a:p>
          <a:p>
            <a:pPr marL="64008" indent="0">
              <a:buNone/>
            </a:pPr>
            <a:endParaRPr lang="it-IT" b="1" dirty="0"/>
          </a:p>
          <a:p>
            <a:r>
              <a:rPr lang="it-IT" dirty="0"/>
              <a:t>Considerazioni circa i progetti di riconoscimento legale delle unioni tra persone omosessuali, 2003</a:t>
            </a:r>
          </a:p>
          <a:p>
            <a:r>
              <a:rPr lang="it-IT" dirty="0"/>
              <a:t>Lettera ai Vescovi della Chiesa Cattolica sulla collaborazione dell’uomo e della donna nella Chiesa e nel mondo, 2004</a:t>
            </a:r>
          </a:p>
          <a:p>
            <a:r>
              <a:rPr lang="it-IT" dirty="0"/>
              <a:t>Ai partecipanti all’Assemblea Plenaria del Pontificio consiglio per la Famiglia, 2006</a:t>
            </a:r>
          </a:p>
          <a:p>
            <a:r>
              <a:rPr lang="it-IT" dirty="0"/>
              <a:t>Ai partecipanti dell’Assemblea Plenaria del Pontificio Consiglio per la Famiglia sul tema: “I nonni: la loro testimonianza e presenza nella famiglia”, 2008</a:t>
            </a:r>
          </a:p>
          <a:p>
            <a:r>
              <a:rPr lang="it-IT" dirty="0"/>
              <a:t>Chiarificazione sull’aborto procurato, 2009</a:t>
            </a:r>
          </a:p>
          <a:p>
            <a:r>
              <a:rPr lang="it-IT" dirty="0"/>
              <a:t>Nota sulla banalizzazione della sessualità. A proposito di alcune letture di “Luce del Mondo”, 2010</a:t>
            </a:r>
          </a:p>
          <a:p>
            <a:r>
              <a:rPr lang="it-IT" dirty="0"/>
              <a:t>Ai partecipanti alla XIX Assemblea Plenaria del Pontificio Consiglio per la Famiglia, 2010</a:t>
            </a:r>
          </a:p>
          <a:p>
            <a:r>
              <a:rPr lang="it-IT" dirty="0"/>
              <a:t>Ai partecipanti alla Plenaria del Pontificio Consiglio per la Famiglia, 2011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2784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DOCUMENTI SANTA SEDE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>
            <a:normAutofit fontScale="47500" lnSpcReduction="20000"/>
          </a:bodyPr>
          <a:lstStyle/>
          <a:p>
            <a:pPr marL="64008" indent="0">
              <a:buNone/>
            </a:pPr>
            <a:r>
              <a:rPr lang="it-IT" sz="3400" b="1" dirty="0" smtClean="0"/>
              <a:t>Pontificio </a:t>
            </a:r>
            <a:r>
              <a:rPr lang="it-IT" sz="3400" b="1" dirty="0"/>
              <a:t>Consiglio per la </a:t>
            </a:r>
            <a:r>
              <a:rPr lang="it-IT" sz="3400" b="1" dirty="0" smtClean="0"/>
              <a:t>Famiglia (1 settembre 2016 fine operato)</a:t>
            </a:r>
            <a:endParaRPr lang="it-IT" sz="3400" b="1" dirty="0" smtClean="0"/>
          </a:p>
          <a:p>
            <a:pPr marL="64008" indent="0">
              <a:buNone/>
            </a:pPr>
            <a:endParaRPr lang="it-IT" sz="3400" b="1" dirty="0" smtClean="0"/>
          </a:p>
          <a:p>
            <a:pPr marL="64008" indent="0">
              <a:buNone/>
            </a:pPr>
            <a:r>
              <a:rPr lang="it-IT" sz="3400" dirty="0" smtClean="0">
                <a:hlinkClick r:id="rId2"/>
              </a:rPr>
              <a:t>Carta </a:t>
            </a:r>
            <a:r>
              <a:rPr lang="it-IT" sz="3400" dirty="0">
                <a:hlinkClick r:id="rId2"/>
              </a:rPr>
              <a:t>dei diritti della Famiglia, 1983</a:t>
            </a:r>
            <a:endParaRPr lang="it-IT" sz="3400" dirty="0"/>
          </a:p>
          <a:p>
            <a:pPr marL="64008" indent="0">
              <a:buNone/>
            </a:pPr>
            <a:r>
              <a:rPr lang="it-IT" sz="3400" dirty="0">
                <a:hlinkClick r:id="rId3"/>
              </a:rPr>
              <a:t>Al servizio della vita, 1992 </a:t>
            </a:r>
            <a:endParaRPr lang="it-IT" sz="3400" dirty="0"/>
          </a:p>
          <a:p>
            <a:pPr marL="64008" indent="0">
              <a:buNone/>
            </a:pPr>
            <a:r>
              <a:rPr lang="it-IT" sz="3400" dirty="0">
                <a:hlinkClick r:id="rId4"/>
              </a:rPr>
              <a:t>La Chiesa e l’anno internazionale della famiglia, 1993</a:t>
            </a:r>
            <a:endParaRPr lang="it-IT" sz="3400" dirty="0"/>
          </a:p>
          <a:p>
            <a:pPr marL="64008" indent="0">
              <a:buNone/>
            </a:pPr>
            <a:r>
              <a:rPr lang="it-IT" sz="3400" dirty="0">
                <a:hlinkClick r:id="rId5"/>
              </a:rPr>
              <a:t>Evoluzioni demografiche: dimensioni etiche e pastorali, 1994 </a:t>
            </a:r>
            <a:endParaRPr lang="it-IT" sz="3400" dirty="0"/>
          </a:p>
          <a:p>
            <a:pPr marL="64008" indent="0">
              <a:buNone/>
            </a:pPr>
            <a:r>
              <a:rPr lang="it-IT" sz="3400" dirty="0">
                <a:hlinkClick r:id="rId6"/>
              </a:rPr>
              <a:t>Sessualità umana: verità e significato. Orientamenti educativi in famiglia, 1995 </a:t>
            </a:r>
            <a:endParaRPr lang="it-IT" sz="3400" dirty="0"/>
          </a:p>
          <a:p>
            <a:pPr marL="64008" indent="0">
              <a:buNone/>
            </a:pPr>
            <a:r>
              <a:rPr lang="it-IT" sz="3400" dirty="0">
                <a:hlinkClick r:id="rId7"/>
              </a:rPr>
              <a:t>Preparazione al sacramento del matrimonio, 1996</a:t>
            </a:r>
            <a:endParaRPr lang="it-IT" sz="3400" dirty="0"/>
          </a:p>
          <a:p>
            <a:pPr marL="64008" indent="0">
              <a:buNone/>
            </a:pPr>
            <a:r>
              <a:rPr lang="it-IT" sz="3400" dirty="0">
                <a:hlinkClick r:id="rId8"/>
              </a:rPr>
              <a:t>Vademecum per i confessori su alcuni temi di morale attinenti alla vita coniugale, 1997</a:t>
            </a:r>
            <a:r>
              <a:rPr lang="it-IT" sz="3400" dirty="0"/>
              <a:t/>
            </a:r>
            <a:br>
              <a:rPr lang="it-IT" sz="3400" dirty="0"/>
            </a:br>
            <a:endParaRPr lang="it-IT" sz="3400" dirty="0" smtClean="0"/>
          </a:p>
          <a:p>
            <a:pPr marL="64008" indent="0">
              <a:buNone/>
            </a:pPr>
            <a:r>
              <a:rPr lang="it-IT" sz="3400" b="1" dirty="0" smtClean="0"/>
              <a:t>Congregazione </a:t>
            </a:r>
            <a:r>
              <a:rPr lang="it-IT" sz="3400" b="1" dirty="0"/>
              <a:t>per la Dottrina della Fede</a:t>
            </a:r>
            <a:r>
              <a:rPr lang="it-IT" sz="3400" dirty="0"/>
              <a:t/>
            </a:r>
            <a:br>
              <a:rPr lang="it-IT" sz="3400" dirty="0"/>
            </a:br>
            <a:r>
              <a:rPr lang="it-IT" sz="3400" dirty="0"/>
              <a:t> </a:t>
            </a:r>
          </a:p>
          <a:p>
            <a:pPr marL="64008" indent="0">
              <a:buNone/>
            </a:pPr>
            <a:r>
              <a:rPr lang="it-IT" sz="3400" dirty="0">
                <a:hlinkClick r:id="rId9"/>
              </a:rPr>
              <a:t>Persona </a:t>
            </a:r>
            <a:r>
              <a:rPr lang="it-IT" sz="3400" dirty="0" err="1">
                <a:hlinkClick r:id="rId9"/>
              </a:rPr>
              <a:t>humana</a:t>
            </a:r>
            <a:r>
              <a:rPr lang="it-IT" sz="3400" dirty="0">
                <a:hlinkClick r:id="rId9"/>
              </a:rPr>
              <a:t>, 1975</a:t>
            </a:r>
            <a:endParaRPr lang="it-IT" sz="3400" dirty="0"/>
          </a:p>
          <a:p>
            <a:pPr marL="64008" indent="0">
              <a:buNone/>
            </a:pPr>
            <a:r>
              <a:rPr lang="it-IT" sz="3400" dirty="0" err="1">
                <a:hlinkClick r:id="rId10"/>
              </a:rPr>
              <a:t>Donum</a:t>
            </a:r>
            <a:r>
              <a:rPr lang="it-IT" sz="3400" dirty="0">
                <a:hlinkClick r:id="rId10"/>
              </a:rPr>
              <a:t> Vitae, 1987</a:t>
            </a:r>
            <a:endParaRPr lang="it-IT" sz="3400" dirty="0"/>
          </a:p>
          <a:p>
            <a:pPr marL="64008" indent="0">
              <a:buNone/>
            </a:pPr>
            <a:r>
              <a:rPr lang="it-IT" sz="3400" dirty="0">
                <a:hlinkClick r:id="rId11"/>
              </a:rPr>
              <a:t>Annus </a:t>
            </a:r>
            <a:r>
              <a:rPr lang="it-IT" sz="3400" dirty="0" err="1">
                <a:hlinkClick r:id="rId11"/>
              </a:rPr>
              <a:t>Internationalis</a:t>
            </a:r>
            <a:r>
              <a:rPr lang="it-IT" sz="3400" dirty="0">
                <a:hlinkClick r:id="rId11"/>
              </a:rPr>
              <a:t>, 1994</a:t>
            </a:r>
            <a:endParaRPr lang="it-IT" sz="3400" dirty="0"/>
          </a:p>
          <a:p>
            <a:pPr marL="64008" indent="0">
              <a:buNone/>
            </a:pPr>
            <a:r>
              <a:rPr lang="it-IT" sz="3400" dirty="0">
                <a:hlinkClick r:id="rId12"/>
              </a:rPr>
              <a:t>Istruzione </a:t>
            </a:r>
            <a:r>
              <a:rPr lang="it-IT" sz="3400" dirty="0" err="1">
                <a:hlinkClick r:id="rId12"/>
              </a:rPr>
              <a:t>Dignitas</a:t>
            </a:r>
            <a:r>
              <a:rPr lang="it-IT" sz="3400" dirty="0">
                <a:hlinkClick r:id="rId12"/>
              </a:rPr>
              <a:t> </a:t>
            </a:r>
            <a:r>
              <a:rPr lang="it-IT" sz="3400" dirty="0" err="1">
                <a:hlinkClick r:id="rId12"/>
              </a:rPr>
              <a:t>Personae</a:t>
            </a:r>
            <a:r>
              <a:rPr lang="it-IT" sz="3400" dirty="0">
                <a:hlinkClick r:id="rId12"/>
              </a:rPr>
              <a:t> su alcune questioni di bioetica, 2008</a:t>
            </a:r>
            <a:r>
              <a:rPr lang="it-IT" sz="3400" dirty="0"/>
              <a:t/>
            </a:r>
            <a:br>
              <a:rPr lang="it-IT" sz="3400" dirty="0"/>
            </a:br>
            <a:r>
              <a:rPr lang="it-IT" sz="3400" dirty="0"/>
              <a:t> </a:t>
            </a:r>
          </a:p>
          <a:p>
            <a:pPr marL="64008" indent="0">
              <a:buNone/>
            </a:pPr>
            <a:r>
              <a:rPr lang="it-IT" sz="3400" b="1" i="1" dirty="0"/>
              <a:t>Pontificio Consiglio per i Testi Legislativi</a:t>
            </a:r>
            <a:r>
              <a:rPr lang="it-IT" sz="3400" b="1" i="1" dirty="0" smtClean="0"/>
              <a:t>:</a:t>
            </a:r>
          </a:p>
          <a:p>
            <a:pPr marL="64008" indent="0">
              <a:buNone/>
            </a:pPr>
            <a:endParaRPr lang="it-IT" sz="3400" b="1" i="1" dirty="0">
              <a:hlinkClick r:id="rId13"/>
            </a:endParaRPr>
          </a:p>
          <a:p>
            <a:pPr marL="64008" indent="0">
              <a:buNone/>
            </a:pPr>
            <a:r>
              <a:rPr lang="it-IT" sz="3400" dirty="0" smtClean="0">
                <a:hlinkClick r:id="rId13"/>
              </a:rPr>
              <a:t>Dichiarazione </a:t>
            </a:r>
            <a:r>
              <a:rPr lang="it-IT" sz="3400" dirty="0">
                <a:hlinkClick r:id="rId13"/>
              </a:rPr>
              <a:t>sul Canone 915 del CIC (2000)</a:t>
            </a:r>
            <a:endParaRPr lang="it-IT" sz="34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804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400" b="1" dirty="0"/>
              <a:t>PAPA BENEDETTO XVI</a:t>
            </a:r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2736304" cy="445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64008" indent="0">
              <a:buNone/>
            </a:pPr>
            <a:r>
              <a:rPr lang="it-IT" sz="2800" b="1" dirty="0"/>
              <a:t/>
            </a:r>
            <a:br>
              <a:rPr lang="it-IT" sz="2800" b="1" dirty="0"/>
            </a:br>
            <a:r>
              <a:rPr lang="it-IT" sz="2800" b="1" dirty="0"/>
              <a:t/>
            </a:r>
            <a:br>
              <a:rPr lang="it-IT" sz="2800" b="1" dirty="0"/>
            </a:br>
            <a:r>
              <a:rPr lang="it-IT" sz="2800" b="1" dirty="0"/>
              <a:t/>
            </a:r>
            <a:br>
              <a:rPr lang="it-IT" sz="2800" b="1" dirty="0"/>
            </a:br>
            <a:r>
              <a:rPr lang="it-IT" sz="2800" dirty="0"/>
              <a:t/>
            </a:r>
            <a:br>
              <a:rPr lang="it-IT" sz="2800" dirty="0"/>
            </a:br>
            <a:r>
              <a:rPr lang="it-IT" sz="2800" dirty="0"/>
              <a:t>MILANO </a:t>
            </a:r>
            <a:br>
              <a:rPr lang="it-IT" sz="2800" dirty="0"/>
            </a:br>
            <a:r>
              <a:rPr lang="it-IT" sz="2800" dirty="0"/>
              <a:t>3 GIUGNO 2012</a:t>
            </a:r>
            <a:br>
              <a:rPr lang="it-IT" sz="2800" dirty="0"/>
            </a:br>
            <a:r>
              <a:rPr lang="it-IT" sz="2800" dirty="0"/>
              <a:t/>
            </a:r>
            <a:br>
              <a:rPr lang="it-IT" sz="2800" dirty="0"/>
            </a:br>
            <a:r>
              <a:rPr lang="it-IT" sz="2800" dirty="0"/>
              <a:t>VII INCONTRO MONDIALE DELLE FAMIGLIE</a:t>
            </a:r>
            <a:br>
              <a:rPr lang="it-IT" sz="2800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270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UNA CASA FATTA DI MATTONI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1.	mantenere un costante rapporto con Dio e partecipare alla vita ecclesiale </a:t>
            </a:r>
          </a:p>
          <a:p>
            <a:r>
              <a:rPr lang="it-IT" dirty="0"/>
              <a:t>2.	coltivare il dialogo </a:t>
            </a:r>
          </a:p>
          <a:p>
            <a:r>
              <a:rPr lang="it-IT" dirty="0"/>
              <a:t>3.	rispettare il punto di vista dell’altro</a:t>
            </a:r>
          </a:p>
          <a:p>
            <a:r>
              <a:rPr lang="it-IT" dirty="0"/>
              <a:t>4.	essere pronti al servizio </a:t>
            </a:r>
          </a:p>
          <a:p>
            <a:r>
              <a:rPr lang="it-IT" dirty="0"/>
              <a:t>5.	essere pazienti con i difetti altrui</a:t>
            </a:r>
          </a:p>
          <a:p>
            <a:r>
              <a:rPr lang="it-IT" dirty="0"/>
              <a:t>6.	saper perdonare e chiedere perdono </a:t>
            </a:r>
          </a:p>
          <a:p>
            <a:r>
              <a:rPr lang="it-IT" dirty="0"/>
              <a:t>7.	superare con intelligenza e umiltà gli eventuali conflitti</a:t>
            </a:r>
          </a:p>
          <a:p>
            <a:r>
              <a:rPr lang="it-IT" dirty="0"/>
              <a:t>8.	concordare gli orientamenti educativi </a:t>
            </a:r>
          </a:p>
          <a:p>
            <a:r>
              <a:rPr lang="it-IT" dirty="0"/>
              <a:t>9.	essere aperti alle altre famiglie</a:t>
            </a:r>
          </a:p>
          <a:p>
            <a:r>
              <a:rPr lang="it-IT" dirty="0" smtClean="0"/>
              <a:t>10.attenti </a:t>
            </a:r>
            <a:r>
              <a:rPr lang="it-IT" dirty="0"/>
              <a:t>ai poveri</a:t>
            </a:r>
          </a:p>
          <a:p>
            <a:r>
              <a:rPr lang="it-IT" dirty="0" smtClean="0"/>
              <a:t>11.responsabili </a:t>
            </a:r>
            <a:r>
              <a:rPr lang="it-IT" dirty="0"/>
              <a:t>nella società civile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910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FESTA DELLE FAMIGLIE</a:t>
            </a:r>
            <a:br>
              <a:rPr lang="it-IT" dirty="0"/>
            </a:br>
            <a:r>
              <a:rPr lang="it-IT" sz="3600" i="1" dirty="0" smtClean="0"/>
              <a:t>Santiago di Cuba, 22 </a:t>
            </a:r>
            <a:r>
              <a:rPr lang="it-IT" sz="3600" i="1" dirty="0"/>
              <a:t>settembre 2015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La famiglia è </a:t>
            </a:r>
            <a:r>
              <a:rPr lang="it-IT" b="1" u="sng" dirty="0"/>
              <a:t>scuola di umanità</a:t>
            </a:r>
            <a:r>
              <a:rPr lang="it-IT" dirty="0"/>
              <a:t>, scuola che insegna a mettere il cuore nelle necessità degli altri, ad essere attenti alla vita degli altri. </a:t>
            </a:r>
            <a:endParaRPr lang="it-IT" dirty="0" smtClean="0"/>
          </a:p>
          <a:p>
            <a:r>
              <a:rPr lang="it-IT" dirty="0"/>
              <a:t>La famiglia ci salva da due fenomeni attuali, due cose che succedono al giorno d’oggi: la </a:t>
            </a:r>
            <a:r>
              <a:rPr lang="it-IT" b="1" u="sng" dirty="0"/>
              <a:t>frammentazione, </a:t>
            </a:r>
            <a:r>
              <a:rPr lang="it-IT" dirty="0"/>
              <a:t>cioè la divisione, e la </a:t>
            </a:r>
            <a:r>
              <a:rPr lang="it-IT" b="1" u="sng" dirty="0"/>
              <a:t>massificazione</a:t>
            </a:r>
            <a:r>
              <a:rPr lang="it-IT" dirty="0"/>
              <a:t>. </a:t>
            </a:r>
            <a:endParaRPr lang="it-IT" dirty="0" smtClean="0"/>
          </a:p>
          <a:p>
            <a:r>
              <a:rPr lang="it-IT" dirty="0" smtClean="0"/>
              <a:t>le </a:t>
            </a:r>
            <a:r>
              <a:rPr lang="it-IT" dirty="0"/>
              <a:t>famiglie non sono un problema, sono prima di tutto un’</a:t>
            </a:r>
            <a:r>
              <a:rPr lang="it-IT" b="1" u="sng" dirty="0"/>
              <a:t>opportunità</a:t>
            </a:r>
            <a:r>
              <a:rPr lang="it-IT" dirty="0"/>
              <a:t>. </a:t>
            </a:r>
            <a:r>
              <a:rPr lang="it-IT" dirty="0" smtClean="0"/>
              <a:t>Un’opportunità che dobbiamo curare, proteggere e accompagnare.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0953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tice">
  <a:themeElements>
    <a:clrScheme name="Ve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e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e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203</TotalTime>
  <Words>1334</Words>
  <Application>Microsoft Office PowerPoint</Application>
  <PresentationFormat>Presentazione su schermo (4:3)</PresentationFormat>
  <Paragraphs>200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Vertice</vt:lpstr>
      <vt:lpstr>PAPA FRANCESCO Un sogno da interpretare </vt:lpstr>
      <vt:lpstr>Presentazione standard di PowerPoint</vt:lpstr>
      <vt:lpstr>UN’ATTENZIONE PRIVILEGIATA</vt:lpstr>
      <vt:lpstr>LA FAMIGLIA DEI PAPI</vt:lpstr>
      <vt:lpstr>Presentazione standard di PowerPoint</vt:lpstr>
      <vt:lpstr>DOCUMENTI SANTA SEDE</vt:lpstr>
      <vt:lpstr>PAPA BENEDETTO XVI</vt:lpstr>
      <vt:lpstr>UNA CASA FATTA DI MATTONI</vt:lpstr>
      <vt:lpstr>FESTA DELLE FAMIGLIE Santiago di Cuba, 22 settembre 2015</vt:lpstr>
      <vt:lpstr>FESTA DELLE FAMIGLIE Philadelphia, 26 settembre 2015</vt:lpstr>
      <vt:lpstr>Presentazione standard di PowerPoint</vt:lpstr>
      <vt:lpstr>Presentazione standard di PowerPoint</vt:lpstr>
      <vt:lpstr>Inoltre…</vt:lpstr>
      <vt:lpstr>AMORIS LAETITIA 325 numeri</vt:lpstr>
      <vt:lpstr>FAMILIARIS CONSORTIO 86 numeri</vt:lpstr>
      <vt:lpstr>Dalla FC alla AL</vt:lpstr>
      <vt:lpstr>Dalla EG alla AL</vt:lpstr>
      <vt:lpstr>UN DOCUMENTO CONCILIARE</vt:lpstr>
      <vt:lpstr>I SEGNI FORTI</vt:lpstr>
      <vt:lpstr>LA VOCAZIONE E LA MISSIONE DELLA DONNA (nn. 54-55)</vt:lpstr>
      <vt:lpstr>Genesi 3, 15:  «Il seme di lei ti schiaccerà il capo» (Diodati versione) </vt:lpstr>
      <vt:lpstr>Preghiera alla Santa Famiglia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PAPA FRANCESCO Un sogno da interpretare</dc:title>
  <dc:creator>riccardo</dc:creator>
  <cp:lastModifiedBy>riccardo</cp:lastModifiedBy>
  <cp:revision>32</cp:revision>
  <dcterms:created xsi:type="dcterms:W3CDTF">2018-11-12T08:58:24Z</dcterms:created>
  <dcterms:modified xsi:type="dcterms:W3CDTF">2018-11-12T17:32:31Z</dcterms:modified>
</cp:coreProperties>
</file>