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72" r:id="rId3"/>
    <p:sldId id="273" r:id="rId4"/>
    <p:sldId id="258" r:id="rId5"/>
    <p:sldId id="310" r:id="rId6"/>
    <p:sldId id="260" r:id="rId7"/>
    <p:sldId id="261" r:id="rId8"/>
    <p:sldId id="262" r:id="rId9"/>
    <p:sldId id="263" r:id="rId10"/>
    <p:sldId id="264" r:id="rId11"/>
    <p:sldId id="265" r:id="rId12"/>
    <p:sldId id="266" r:id="rId13"/>
    <p:sldId id="267" r:id="rId14"/>
    <p:sldId id="268" r:id="rId15"/>
    <p:sldId id="270" r:id="rId16"/>
    <p:sldId id="269" r:id="rId17"/>
    <p:sldId id="271" r:id="rId18"/>
    <p:sldId id="276" r:id="rId19"/>
    <p:sldId id="277" r:id="rId20"/>
    <p:sldId id="278" r:id="rId21"/>
    <p:sldId id="279" r:id="rId22"/>
    <p:sldId id="280" r:id="rId23"/>
    <p:sldId id="281" r:id="rId24"/>
    <p:sldId id="283" r:id="rId25"/>
    <p:sldId id="284" r:id="rId26"/>
    <p:sldId id="285" r:id="rId27"/>
    <p:sldId id="286" r:id="rId28"/>
    <p:sldId id="287" r:id="rId29"/>
    <p:sldId id="288" r:id="rId30"/>
    <p:sldId id="289" r:id="rId31"/>
    <p:sldId id="293" r:id="rId32"/>
    <p:sldId id="291" r:id="rId33"/>
    <p:sldId id="290" r:id="rId34"/>
    <p:sldId id="292" r:id="rId35"/>
    <p:sldId id="294" r:id="rId36"/>
    <p:sldId id="295" r:id="rId37"/>
    <p:sldId id="296" r:id="rId38"/>
    <p:sldId id="297" r:id="rId39"/>
    <p:sldId id="298" r:id="rId40"/>
    <p:sldId id="300" r:id="rId41"/>
    <p:sldId id="301" r:id="rId42"/>
    <p:sldId id="302" r:id="rId43"/>
    <p:sldId id="303" r:id="rId44"/>
    <p:sldId id="304" r:id="rId45"/>
    <p:sldId id="305" r:id="rId46"/>
    <p:sldId id="309" r:id="rId47"/>
    <p:sldId id="307" r:id="rId4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p:cViewPr varScale="1">
        <p:scale>
          <a:sx n="68" d="100"/>
          <a:sy n="68" d="100"/>
        </p:scale>
        <p:origin x="-57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CEBE37-9806-41E7-9ED0-0FAC47531AC1}" type="doc">
      <dgm:prSet loTypeId="urn:microsoft.com/office/officeart/2005/8/layout/radial1" loCatId="relationship" qsTypeId="urn:microsoft.com/office/officeart/2005/8/quickstyle/3d3" qsCatId="3D" csTypeId="urn:microsoft.com/office/officeart/2005/8/colors/colorful3" csCatId="colorful" phldr="1"/>
      <dgm:spPr/>
      <dgm:t>
        <a:bodyPr/>
        <a:lstStyle/>
        <a:p>
          <a:endParaRPr lang="it-IT"/>
        </a:p>
      </dgm:t>
    </dgm:pt>
    <dgm:pt modelId="{55D01ED7-553B-4CD8-B871-89C7AE44880A}">
      <dgm:prSet phldrT="[Testo]" custT="1"/>
      <dgm:spPr/>
      <dgm:t>
        <a:bodyPr/>
        <a:lstStyle/>
        <a:p>
          <a:pPr algn="ctr"/>
          <a:r>
            <a:rPr lang="it-IT" sz="2000" dirty="0" smtClean="0"/>
            <a:t>Chiesa</a:t>
          </a:r>
          <a:endParaRPr lang="it-IT" sz="2000" dirty="0"/>
        </a:p>
      </dgm:t>
    </dgm:pt>
    <dgm:pt modelId="{4925EAD8-9610-46F9-A95E-2381E2384455}" type="parTrans" cxnId="{327FE8BD-85FF-447E-A0BE-E6CB16817A90}">
      <dgm:prSet/>
      <dgm:spPr/>
      <dgm:t>
        <a:bodyPr/>
        <a:lstStyle/>
        <a:p>
          <a:pPr algn="ctr"/>
          <a:endParaRPr lang="it-IT"/>
        </a:p>
      </dgm:t>
    </dgm:pt>
    <dgm:pt modelId="{0006ACFB-9171-49E2-A752-ED64FC8B9E0B}" type="sibTrans" cxnId="{327FE8BD-85FF-447E-A0BE-E6CB16817A90}">
      <dgm:prSet/>
      <dgm:spPr/>
      <dgm:t>
        <a:bodyPr/>
        <a:lstStyle/>
        <a:p>
          <a:pPr algn="ctr"/>
          <a:endParaRPr lang="it-IT"/>
        </a:p>
      </dgm:t>
    </dgm:pt>
    <dgm:pt modelId="{58AFE48F-E77A-48B9-8C69-91CD5096ED6E}">
      <dgm:prSet phldrT="[Testo]" custT="1">
        <dgm:style>
          <a:lnRef idx="1">
            <a:schemeClr val="accent4"/>
          </a:lnRef>
          <a:fillRef idx="2">
            <a:schemeClr val="accent4"/>
          </a:fillRef>
          <a:effectRef idx="1">
            <a:schemeClr val="accent4"/>
          </a:effectRef>
          <a:fontRef idx="minor">
            <a:schemeClr val="dk1"/>
          </a:fontRef>
        </dgm:style>
      </dgm:prSet>
      <dgm:spPr/>
      <dgm:t>
        <a:bodyPr/>
        <a:lstStyle/>
        <a:p>
          <a:pPr algn="ctr"/>
          <a:r>
            <a:rPr lang="it-IT" sz="2000" dirty="0" smtClean="0"/>
            <a:t>Spirito Santo</a:t>
          </a:r>
          <a:endParaRPr lang="it-IT" sz="2000" dirty="0"/>
        </a:p>
      </dgm:t>
    </dgm:pt>
    <dgm:pt modelId="{2C222D05-9D23-425E-9F2D-33944B77A929}" type="parTrans" cxnId="{9545A31A-3BF3-4537-8F0F-27C309D9C65F}">
      <dgm:prSet/>
      <dgm:spPr/>
      <dgm:t>
        <a:bodyPr/>
        <a:lstStyle/>
        <a:p>
          <a:pPr algn="ctr"/>
          <a:endParaRPr lang="it-IT"/>
        </a:p>
      </dgm:t>
    </dgm:pt>
    <dgm:pt modelId="{174C5F4D-F2A3-4387-90E3-02D831DFE440}" type="sibTrans" cxnId="{9545A31A-3BF3-4537-8F0F-27C309D9C65F}">
      <dgm:prSet/>
      <dgm:spPr/>
      <dgm:t>
        <a:bodyPr/>
        <a:lstStyle/>
        <a:p>
          <a:pPr algn="ctr"/>
          <a:endParaRPr lang="it-IT"/>
        </a:p>
      </dgm:t>
    </dgm:pt>
    <dgm:pt modelId="{3C698194-1215-400E-A11B-F596A3FCC797}">
      <dgm:prSet phldrT="[Testo]"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algn="ctr"/>
          <a:r>
            <a:rPr lang="it-IT" sz="2000" dirty="0" smtClean="0"/>
            <a:t>Missione</a:t>
          </a:r>
          <a:endParaRPr lang="it-IT" sz="2000" dirty="0"/>
        </a:p>
      </dgm:t>
    </dgm:pt>
    <dgm:pt modelId="{FDE49F43-21EC-42C8-BF89-4C2ECF0A62E3}" type="parTrans" cxnId="{1F1F97A7-C15F-4619-8525-43D89D1A14F3}">
      <dgm:prSet/>
      <dgm:spPr/>
      <dgm:t>
        <a:bodyPr/>
        <a:lstStyle/>
        <a:p>
          <a:pPr algn="ctr"/>
          <a:endParaRPr lang="it-IT"/>
        </a:p>
      </dgm:t>
    </dgm:pt>
    <dgm:pt modelId="{1526734E-202E-415B-94D6-64B445C82C24}" type="sibTrans" cxnId="{1F1F97A7-C15F-4619-8525-43D89D1A14F3}">
      <dgm:prSet/>
      <dgm:spPr/>
      <dgm:t>
        <a:bodyPr/>
        <a:lstStyle/>
        <a:p>
          <a:pPr algn="ctr"/>
          <a:endParaRPr lang="it-IT"/>
        </a:p>
      </dgm:t>
    </dgm:pt>
    <dgm:pt modelId="{93DBBD0A-CEB5-41BA-AA02-EE713470B59C}">
      <dgm:prSet phldrT="[Testo]" custT="1">
        <dgm:style>
          <a:lnRef idx="1">
            <a:schemeClr val="accent5"/>
          </a:lnRef>
          <a:fillRef idx="2">
            <a:schemeClr val="accent5"/>
          </a:fillRef>
          <a:effectRef idx="1">
            <a:schemeClr val="accent5"/>
          </a:effectRef>
          <a:fontRef idx="minor">
            <a:schemeClr val="dk1"/>
          </a:fontRef>
        </dgm:style>
      </dgm:prSet>
      <dgm:spPr/>
      <dgm:t>
        <a:bodyPr/>
        <a:lstStyle/>
        <a:p>
          <a:pPr algn="ctr"/>
          <a:r>
            <a:rPr lang="it-IT" sz="2000" dirty="0" smtClean="0"/>
            <a:t>Mondo</a:t>
          </a:r>
          <a:endParaRPr lang="it-IT" sz="2000" dirty="0"/>
        </a:p>
      </dgm:t>
    </dgm:pt>
    <dgm:pt modelId="{27311FC8-BF02-4480-A131-F313A7364567}" type="parTrans" cxnId="{4A2A6D2E-76B3-4CF4-9AA9-DC65795EC79C}">
      <dgm:prSet/>
      <dgm:spPr/>
      <dgm:t>
        <a:bodyPr/>
        <a:lstStyle/>
        <a:p>
          <a:pPr algn="ctr"/>
          <a:endParaRPr lang="it-IT"/>
        </a:p>
      </dgm:t>
    </dgm:pt>
    <dgm:pt modelId="{677F5B78-36E1-4DA9-B1B6-130658CEE581}" type="sibTrans" cxnId="{4A2A6D2E-76B3-4CF4-9AA9-DC65795EC79C}">
      <dgm:prSet/>
      <dgm:spPr/>
      <dgm:t>
        <a:bodyPr/>
        <a:lstStyle/>
        <a:p>
          <a:pPr algn="ctr"/>
          <a:endParaRPr lang="it-IT"/>
        </a:p>
      </dgm:t>
    </dgm:pt>
    <dgm:pt modelId="{F3D5B27A-B87D-45F3-8871-246667E98F76}">
      <dgm:prSet phldrT="[Testo]" custT="1">
        <dgm:style>
          <a:lnRef idx="1">
            <a:schemeClr val="accent1"/>
          </a:lnRef>
          <a:fillRef idx="2">
            <a:schemeClr val="accent1"/>
          </a:fillRef>
          <a:effectRef idx="1">
            <a:schemeClr val="accent1"/>
          </a:effectRef>
          <a:fontRef idx="minor">
            <a:schemeClr val="dk1"/>
          </a:fontRef>
        </dgm:style>
      </dgm:prSet>
      <dgm:spPr/>
      <dgm:t>
        <a:bodyPr/>
        <a:lstStyle/>
        <a:p>
          <a:pPr algn="ctr"/>
          <a:r>
            <a:rPr lang="it-IT" sz="2000" dirty="0" smtClean="0"/>
            <a:t>Vangelo della gioia</a:t>
          </a:r>
          <a:endParaRPr lang="it-IT" sz="2000" dirty="0"/>
        </a:p>
      </dgm:t>
    </dgm:pt>
    <dgm:pt modelId="{6406377C-6401-4D40-9F72-992DC2939252}" type="parTrans" cxnId="{EA8EF9EA-236B-4909-8192-372B52D10D43}">
      <dgm:prSet/>
      <dgm:spPr/>
      <dgm:t>
        <a:bodyPr/>
        <a:lstStyle/>
        <a:p>
          <a:pPr algn="ctr"/>
          <a:endParaRPr lang="it-IT"/>
        </a:p>
      </dgm:t>
    </dgm:pt>
    <dgm:pt modelId="{E2AAE73F-EFF3-46F2-949F-7F2B5D986418}" type="sibTrans" cxnId="{EA8EF9EA-236B-4909-8192-372B52D10D43}">
      <dgm:prSet/>
      <dgm:spPr/>
      <dgm:t>
        <a:bodyPr/>
        <a:lstStyle/>
        <a:p>
          <a:pPr algn="ctr"/>
          <a:endParaRPr lang="it-IT"/>
        </a:p>
      </dgm:t>
    </dgm:pt>
    <dgm:pt modelId="{7F4ABFC9-1F53-493A-BB04-D2A7C96134D1}" type="pres">
      <dgm:prSet presAssocID="{BBCEBE37-9806-41E7-9ED0-0FAC47531AC1}" presName="cycle" presStyleCnt="0">
        <dgm:presLayoutVars>
          <dgm:chMax val="1"/>
          <dgm:dir/>
          <dgm:animLvl val="ctr"/>
          <dgm:resizeHandles val="exact"/>
        </dgm:presLayoutVars>
      </dgm:prSet>
      <dgm:spPr/>
      <dgm:t>
        <a:bodyPr/>
        <a:lstStyle/>
        <a:p>
          <a:endParaRPr lang="it-IT"/>
        </a:p>
      </dgm:t>
    </dgm:pt>
    <dgm:pt modelId="{C2AD6F4A-FE71-4B3F-BA26-C9B764A49A88}" type="pres">
      <dgm:prSet presAssocID="{55D01ED7-553B-4CD8-B871-89C7AE44880A}" presName="centerShape" presStyleLbl="node0" presStyleIdx="0" presStyleCnt="1" custScaleX="280555" custScaleY="206461" custLinFactNeighborX="-9144" custLinFactNeighborY="-7570"/>
      <dgm:spPr/>
      <dgm:t>
        <a:bodyPr/>
        <a:lstStyle/>
        <a:p>
          <a:endParaRPr lang="it-IT"/>
        </a:p>
      </dgm:t>
    </dgm:pt>
    <dgm:pt modelId="{8A4E6455-4640-4BDE-99B1-E2401ACD3494}" type="pres">
      <dgm:prSet presAssocID="{2C222D05-9D23-425E-9F2D-33944B77A929}" presName="Name9" presStyleLbl="parChTrans1D2" presStyleIdx="0" presStyleCnt="4"/>
      <dgm:spPr/>
      <dgm:t>
        <a:bodyPr/>
        <a:lstStyle/>
        <a:p>
          <a:endParaRPr lang="it-IT"/>
        </a:p>
      </dgm:t>
    </dgm:pt>
    <dgm:pt modelId="{9666A454-7C6E-435C-9F70-C4B4768DB9BE}" type="pres">
      <dgm:prSet presAssocID="{2C222D05-9D23-425E-9F2D-33944B77A929}" presName="connTx" presStyleLbl="parChTrans1D2" presStyleIdx="0" presStyleCnt="4"/>
      <dgm:spPr/>
      <dgm:t>
        <a:bodyPr/>
        <a:lstStyle/>
        <a:p>
          <a:endParaRPr lang="it-IT"/>
        </a:p>
      </dgm:t>
    </dgm:pt>
    <dgm:pt modelId="{E428B460-8D41-4D40-95ED-0A4D1FC94998}" type="pres">
      <dgm:prSet presAssocID="{58AFE48F-E77A-48B9-8C69-91CD5096ED6E}" presName="node" presStyleLbl="node1" presStyleIdx="0" presStyleCnt="4" custScaleX="182455" custScaleY="148764" custRadScaleRad="103706" custRadScaleInc="-34139">
        <dgm:presLayoutVars>
          <dgm:bulletEnabled val="1"/>
        </dgm:presLayoutVars>
      </dgm:prSet>
      <dgm:spPr/>
      <dgm:t>
        <a:bodyPr/>
        <a:lstStyle/>
        <a:p>
          <a:endParaRPr lang="it-IT"/>
        </a:p>
      </dgm:t>
    </dgm:pt>
    <dgm:pt modelId="{54190E8B-1BE4-4321-B2E3-4E2D8FF96326}" type="pres">
      <dgm:prSet presAssocID="{FDE49F43-21EC-42C8-BF89-4C2ECF0A62E3}" presName="Name9" presStyleLbl="parChTrans1D2" presStyleIdx="1" presStyleCnt="4"/>
      <dgm:spPr/>
      <dgm:t>
        <a:bodyPr/>
        <a:lstStyle/>
        <a:p>
          <a:endParaRPr lang="it-IT"/>
        </a:p>
      </dgm:t>
    </dgm:pt>
    <dgm:pt modelId="{0D53501A-83CE-4EB2-9575-4481405258D0}" type="pres">
      <dgm:prSet presAssocID="{FDE49F43-21EC-42C8-BF89-4C2ECF0A62E3}" presName="connTx" presStyleLbl="parChTrans1D2" presStyleIdx="1" presStyleCnt="4"/>
      <dgm:spPr/>
      <dgm:t>
        <a:bodyPr/>
        <a:lstStyle/>
        <a:p>
          <a:endParaRPr lang="it-IT"/>
        </a:p>
      </dgm:t>
    </dgm:pt>
    <dgm:pt modelId="{201D8FCA-B54E-45E9-ABC3-6F6CEE75C075}" type="pres">
      <dgm:prSet presAssocID="{3C698194-1215-400E-A11B-F596A3FCC797}" presName="node" presStyleLbl="node1" presStyleIdx="1" presStyleCnt="4" custScaleX="182455" custScaleY="148764" custRadScaleRad="88097" custRadScaleInc="-1861">
        <dgm:presLayoutVars>
          <dgm:bulletEnabled val="1"/>
        </dgm:presLayoutVars>
      </dgm:prSet>
      <dgm:spPr/>
      <dgm:t>
        <a:bodyPr/>
        <a:lstStyle/>
        <a:p>
          <a:endParaRPr lang="it-IT"/>
        </a:p>
      </dgm:t>
    </dgm:pt>
    <dgm:pt modelId="{C720209D-FE8F-45BD-B6DC-E306B4FF8291}" type="pres">
      <dgm:prSet presAssocID="{27311FC8-BF02-4480-A131-F313A7364567}" presName="Name9" presStyleLbl="parChTrans1D2" presStyleIdx="2" presStyleCnt="4"/>
      <dgm:spPr/>
      <dgm:t>
        <a:bodyPr/>
        <a:lstStyle/>
        <a:p>
          <a:endParaRPr lang="it-IT"/>
        </a:p>
      </dgm:t>
    </dgm:pt>
    <dgm:pt modelId="{F4B6E3D9-4B9D-4D1E-AA56-BED4E92DBFB1}" type="pres">
      <dgm:prSet presAssocID="{27311FC8-BF02-4480-A131-F313A7364567}" presName="connTx" presStyleLbl="parChTrans1D2" presStyleIdx="2" presStyleCnt="4"/>
      <dgm:spPr/>
      <dgm:t>
        <a:bodyPr/>
        <a:lstStyle/>
        <a:p>
          <a:endParaRPr lang="it-IT"/>
        </a:p>
      </dgm:t>
    </dgm:pt>
    <dgm:pt modelId="{D2A68AAF-9936-4E1B-BB71-A7D871CF2791}" type="pres">
      <dgm:prSet presAssocID="{93DBBD0A-CEB5-41BA-AA02-EE713470B59C}" presName="node" presStyleLbl="node1" presStyleIdx="2" presStyleCnt="4" custScaleX="182455" custScaleY="148764" custRadScaleRad="103705" custRadScaleInc="34139">
        <dgm:presLayoutVars>
          <dgm:bulletEnabled val="1"/>
        </dgm:presLayoutVars>
      </dgm:prSet>
      <dgm:spPr/>
      <dgm:t>
        <a:bodyPr/>
        <a:lstStyle/>
        <a:p>
          <a:endParaRPr lang="it-IT"/>
        </a:p>
      </dgm:t>
    </dgm:pt>
    <dgm:pt modelId="{DDFB09C1-5C67-4FBE-98A3-A87AC1975ACA}" type="pres">
      <dgm:prSet presAssocID="{6406377C-6401-4D40-9F72-992DC2939252}" presName="Name9" presStyleLbl="parChTrans1D2" presStyleIdx="3" presStyleCnt="4"/>
      <dgm:spPr/>
      <dgm:t>
        <a:bodyPr/>
        <a:lstStyle/>
        <a:p>
          <a:endParaRPr lang="it-IT"/>
        </a:p>
      </dgm:t>
    </dgm:pt>
    <dgm:pt modelId="{3B6EF9AA-5F0E-4A3B-BFB9-6269B4BCAC1E}" type="pres">
      <dgm:prSet presAssocID="{6406377C-6401-4D40-9F72-992DC2939252}" presName="connTx" presStyleLbl="parChTrans1D2" presStyleIdx="3" presStyleCnt="4"/>
      <dgm:spPr/>
      <dgm:t>
        <a:bodyPr/>
        <a:lstStyle/>
        <a:p>
          <a:endParaRPr lang="it-IT"/>
        </a:p>
      </dgm:t>
    </dgm:pt>
    <dgm:pt modelId="{111CD77A-4D82-4C88-80EA-BEBE903C05C0}" type="pres">
      <dgm:prSet presAssocID="{F3D5B27A-B87D-45F3-8871-246667E98F76}" presName="node" presStyleLbl="node1" presStyleIdx="3" presStyleCnt="4" custScaleX="182455" custScaleY="148764" custRadScaleRad="127474" custRadScaleInc="0">
        <dgm:presLayoutVars>
          <dgm:bulletEnabled val="1"/>
        </dgm:presLayoutVars>
      </dgm:prSet>
      <dgm:spPr/>
      <dgm:t>
        <a:bodyPr/>
        <a:lstStyle/>
        <a:p>
          <a:endParaRPr lang="it-IT"/>
        </a:p>
      </dgm:t>
    </dgm:pt>
  </dgm:ptLst>
  <dgm:cxnLst>
    <dgm:cxn modelId="{4A2A6D2E-76B3-4CF4-9AA9-DC65795EC79C}" srcId="{55D01ED7-553B-4CD8-B871-89C7AE44880A}" destId="{93DBBD0A-CEB5-41BA-AA02-EE713470B59C}" srcOrd="2" destOrd="0" parTransId="{27311FC8-BF02-4480-A131-F313A7364567}" sibTransId="{677F5B78-36E1-4DA9-B1B6-130658CEE581}"/>
    <dgm:cxn modelId="{E5B4AA5C-6EB8-4DC2-AEB1-1ECE286AB3F3}" type="presOf" srcId="{27311FC8-BF02-4480-A131-F313A7364567}" destId="{C720209D-FE8F-45BD-B6DC-E306B4FF8291}" srcOrd="0" destOrd="0" presId="urn:microsoft.com/office/officeart/2005/8/layout/radial1"/>
    <dgm:cxn modelId="{EA8EF9EA-236B-4909-8192-372B52D10D43}" srcId="{55D01ED7-553B-4CD8-B871-89C7AE44880A}" destId="{F3D5B27A-B87D-45F3-8871-246667E98F76}" srcOrd="3" destOrd="0" parTransId="{6406377C-6401-4D40-9F72-992DC2939252}" sibTransId="{E2AAE73F-EFF3-46F2-949F-7F2B5D986418}"/>
    <dgm:cxn modelId="{ED158E20-6A2F-4C95-B9DA-C9C57167223E}" type="presOf" srcId="{27311FC8-BF02-4480-A131-F313A7364567}" destId="{F4B6E3D9-4B9D-4D1E-AA56-BED4E92DBFB1}" srcOrd="1" destOrd="0" presId="urn:microsoft.com/office/officeart/2005/8/layout/radial1"/>
    <dgm:cxn modelId="{9AFF1A99-F562-4BFB-8FC3-B6E9EB7DD53D}" type="presOf" srcId="{3C698194-1215-400E-A11B-F596A3FCC797}" destId="{201D8FCA-B54E-45E9-ABC3-6F6CEE75C075}" srcOrd="0" destOrd="0" presId="urn:microsoft.com/office/officeart/2005/8/layout/radial1"/>
    <dgm:cxn modelId="{0042C625-9104-46E3-B6B0-4A17B9390AC8}" type="presOf" srcId="{93DBBD0A-CEB5-41BA-AA02-EE713470B59C}" destId="{D2A68AAF-9936-4E1B-BB71-A7D871CF2791}" srcOrd="0" destOrd="0" presId="urn:microsoft.com/office/officeart/2005/8/layout/radial1"/>
    <dgm:cxn modelId="{A8F62E62-B12F-4EF1-A44E-4149934D8D51}" type="presOf" srcId="{58AFE48F-E77A-48B9-8C69-91CD5096ED6E}" destId="{E428B460-8D41-4D40-95ED-0A4D1FC94998}" srcOrd="0" destOrd="0" presId="urn:microsoft.com/office/officeart/2005/8/layout/radial1"/>
    <dgm:cxn modelId="{D57E09BF-21F4-4826-BF90-99A7B68D67B3}" type="presOf" srcId="{FDE49F43-21EC-42C8-BF89-4C2ECF0A62E3}" destId="{54190E8B-1BE4-4321-B2E3-4E2D8FF96326}" srcOrd="0" destOrd="0" presId="urn:microsoft.com/office/officeart/2005/8/layout/radial1"/>
    <dgm:cxn modelId="{B8ADB328-C043-43AC-963E-76F64B05CF4A}" type="presOf" srcId="{BBCEBE37-9806-41E7-9ED0-0FAC47531AC1}" destId="{7F4ABFC9-1F53-493A-BB04-D2A7C96134D1}" srcOrd="0" destOrd="0" presId="urn:microsoft.com/office/officeart/2005/8/layout/radial1"/>
    <dgm:cxn modelId="{21BCB94E-7AE3-415B-AB8F-FCF56600F0C9}" type="presOf" srcId="{FDE49F43-21EC-42C8-BF89-4C2ECF0A62E3}" destId="{0D53501A-83CE-4EB2-9575-4481405258D0}" srcOrd="1" destOrd="0" presId="urn:microsoft.com/office/officeart/2005/8/layout/radial1"/>
    <dgm:cxn modelId="{E1811710-0C2D-4DE7-B960-D52A5D217756}" type="presOf" srcId="{2C222D05-9D23-425E-9F2D-33944B77A929}" destId="{8A4E6455-4640-4BDE-99B1-E2401ACD3494}" srcOrd="0" destOrd="0" presId="urn:microsoft.com/office/officeart/2005/8/layout/radial1"/>
    <dgm:cxn modelId="{327FE8BD-85FF-447E-A0BE-E6CB16817A90}" srcId="{BBCEBE37-9806-41E7-9ED0-0FAC47531AC1}" destId="{55D01ED7-553B-4CD8-B871-89C7AE44880A}" srcOrd="0" destOrd="0" parTransId="{4925EAD8-9610-46F9-A95E-2381E2384455}" sibTransId="{0006ACFB-9171-49E2-A752-ED64FC8B9E0B}"/>
    <dgm:cxn modelId="{A065EF3B-D4B6-4429-84C7-EDB3BD98888A}" type="presOf" srcId="{6406377C-6401-4D40-9F72-992DC2939252}" destId="{DDFB09C1-5C67-4FBE-98A3-A87AC1975ACA}" srcOrd="0" destOrd="0" presId="urn:microsoft.com/office/officeart/2005/8/layout/radial1"/>
    <dgm:cxn modelId="{C4B7F1CA-B65C-43EC-8300-D7886A2F4071}" type="presOf" srcId="{F3D5B27A-B87D-45F3-8871-246667E98F76}" destId="{111CD77A-4D82-4C88-80EA-BEBE903C05C0}" srcOrd="0" destOrd="0" presId="urn:microsoft.com/office/officeart/2005/8/layout/radial1"/>
    <dgm:cxn modelId="{1F1F97A7-C15F-4619-8525-43D89D1A14F3}" srcId="{55D01ED7-553B-4CD8-B871-89C7AE44880A}" destId="{3C698194-1215-400E-A11B-F596A3FCC797}" srcOrd="1" destOrd="0" parTransId="{FDE49F43-21EC-42C8-BF89-4C2ECF0A62E3}" sibTransId="{1526734E-202E-415B-94D6-64B445C82C24}"/>
    <dgm:cxn modelId="{7A76FA5D-5953-4A66-9255-D968E7887A03}" type="presOf" srcId="{2C222D05-9D23-425E-9F2D-33944B77A929}" destId="{9666A454-7C6E-435C-9F70-C4B4768DB9BE}" srcOrd="1" destOrd="0" presId="urn:microsoft.com/office/officeart/2005/8/layout/radial1"/>
    <dgm:cxn modelId="{9602BD09-CC6B-49FF-BD30-ED198D0F5091}" type="presOf" srcId="{6406377C-6401-4D40-9F72-992DC2939252}" destId="{3B6EF9AA-5F0E-4A3B-BFB9-6269B4BCAC1E}" srcOrd="1" destOrd="0" presId="urn:microsoft.com/office/officeart/2005/8/layout/radial1"/>
    <dgm:cxn modelId="{A1A49E38-3C15-441B-96F5-4EFB76D6EEDC}" type="presOf" srcId="{55D01ED7-553B-4CD8-B871-89C7AE44880A}" destId="{C2AD6F4A-FE71-4B3F-BA26-C9B764A49A88}" srcOrd="0" destOrd="0" presId="urn:microsoft.com/office/officeart/2005/8/layout/radial1"/>
    <dgm:cxn modelId="{9545A31A-3BF3-4537-8F0F-27C309D9C65F}" srcId="{55D01ED7-553B-4CD8-B871-89C7AE44880A}" destId="{58AFE48F-E77A-48B9-8C69-91CD5096ED6E}" srcOrd="0" destOrd="0" parTransId="{2C222D05-9D23-425E-9F2D-33944B77A929}" sibTransId="{174C5F4D-F2A3-4387-90E3-02D831DFE440}"/>
    <dgm:cxn modelId="{104EDC11-7BC4-4F0B-BFF7-E27DD16514CF}" type="presParOf" srcId="{7F4ABFC9-1F53-493A-BB04-D2A7C96134D1}" destId="{C2AD6F4A-FE71-4B3F-BA26-C9B764A49A88}" srcOrd="0" destOrd="0" presId="urn:microsoft.com/office/officeart/2005/8/layout/radial1"/>
    <dgm:cxn modelId="{CCA6730B-48EC-44CC-AAA3-3E6ADFF2168B}" type="presParOf" srcId="{7F4ABFC9-1F53-493A-BB04-D2A7C96134D1}" destId="{8A4E6455-4640-4BDE-99B1-E2401ACD3494}" srcOrd="1" destOrd="0" presId="urn:microsoft.com/office/officeart/2005/8/layout/radial1"/>
    <dgm:cxn modelId="{5021CCFF-789C-44CA-875F-93FA3038E241}" type="presParOf" srcId="{8A4E6455-4640-4BDE-99B1-E2401ACD3494}" destId="{9666A454-7C6E-435C-9F70-C4B4768DB9BE}" srcOrd="0" destOrd="0" presId="urn:microsoft.com/office/officeart/2005/8/layout/radial1"/>
    <dgm:cxn modelId="{7C698B59-CB7C-45D7-90D7-02DFD74EA915}" type="presParOf" srcId="{7F4ABFC9-1F53-493A-BB04-D2A7C96134D1}" destId="{E428B460-8D41-4D40-95ED-0A4D1FC94998}" srcOrd="2" destOrd="0" presId="urn:microsoft.com/office/officeart/2005/8/layout/radial1"/>
    <dgm:cxn modelId="{3AAA0C16-5C4C-4509-B865-8BBEA38984FC}" type="presParOf" srcId="{7F4ABFC9-1F53-493A-BB04-D2A7C96134D1}" destId="{54190E8B-1BE4-4321-B2E3-4E2D8FF96326}" srcOrd="3" destOrd="0" presId="urn:microsoft.com/office/officeart/2005/8/layout/radial1"/>
    <dgm:cxn modelId="{E9C9B3FF-66D8-43BF-8809-E27E2E287BEB}" type="presParOf" srcId="{54190E8B-1BE4-4321-B2E3-4E2D8FF96326}" destId="{0D53501A-83CE-4EB2-9575-4481405258D0}" srcOrd="0" destOrd="0" presId="urn:microsoft.com/office/officeart/2005/8/layout/radial1"/>
    <dgm:cxn modelId="{70946DFC-C8AF-44BC-A5DC-9AA24CBD468E}" type="presParOf" srcId="{7F4ABFC9-1F53-493A-BB04-D2A7C96134D1}" destId="{201D8FCA-B54E-45E9-ABC3-6F6CEE75C075}" srcOrd="4" destOrd="0" presId="urn:microsoft.com/office/officeart/2005/8/layout/radial1"/>
    <dgm:cxn modelId="{5111A471-BCF1-4551-BFDC-1D35D9999E9D}" type="presParOf" srcId="{7F4ABFC9-1F53-493A-BB04-D2A7C96134D1}" destId="{C720209D-FE8F-45BD-B6DC-E306B4FF8291}" srcOrd="5" destOrd="0" presId="urn:microsoft.com/office/officeart/2005/8/layout/radial1"/>
    <dgm:cxn modelId="{A36811CE-0940-4A09-947A-72802546BD1A}" type="presParOf" srcId="{C720209D-FE8F-45BD-B6DC-E306B4FF8291}" destId="{F4B6E3D9-4B9D-4D1E-AA56-BED4E92DBFB1}" srcOrd="0" destOrd="0" presId="urn:microsoft.com/office/officeart/2005/8/layout/radial1"/>
    <dgm:cxn modelId="{430649C2-1F28-481F-9651-06423560C11D}" type="presParOf" srcId="{7F4ABFC9-1F53-493A-BB04-D2A7C96134D1}" destId="{D2A68AAF-9936-4E1B-BB71-A7D871CF2791}" srcOrd="6" destOrd="0" presId="urn:microsoft.com/office/officeart/2005/8/layout/radial1"/>
    <dgm:cxn modelId="{165F449F-3546-4602-8C8E-1B3B0B332962}" type="presParOf" srcId="{7F4ABFC9-1F53-493A-BB04-D2A7C96134D1}" destId="{DDFB09C1-5C67-4FBE-98A3-A87AC1975ACA}" srcOrd="7" destOrd="0" presId="urn:microsoft.com/office/officeart/2005/8/layout/radial1"/>
    <dgm:cxn modelId="{572D71EC-25BB-4A3A-869E-3D4671280FC0}" type="presParOf" srcId="{DDFB09C1-5C67-4FBE-98A3-A87AC1975ACA}" destId="{3B6EF9AA-5F0E-4A3B-BFB9-6269B4BCAC1E}" srcOrd="0" destOrd="0" presId="urn:microsoft.com/office/officeart/2005/8/layout/radial1"/>
    <dgm:cxn modelId="{E26D8789-CCF8-427B-85BE-6CCE175C766B}" type="presParOf" srcId="{7F4ABFC9-1F53-493A-BB04-D2A7C96134D1}" destId="{111CD77A-4D82-4C88-80EA-BEBE903C05C0}" srcOrd="8"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AD6F4A-FE71-4B3F-BA26-C9B764A49A88}">
      <dsp:nvSpPr>
        <dsp:cNvPr id="0" name=""/>
        <dsp:cNvSpPr/>
      </dsp:nvSpPr>
      <dsp:spPr>
        <a:xfrm>
          <a:off x="2232255" y="720082"/>
          <a:ext cx="3447377" cy="2536932"/>
        </a:xfrm>
        <a:prstGeom prst="ellipse">
          <a:avLst/>
        </a:prstGeom>
        <a:solidFill>
          <a:schemeClr val="accent2">
            <a:hueOff val="0"/>
            <a:satOff val="0"/>
            <a:lumOff val="0"/>
            <a:alphaOff val="0"/>
          </a:schemeClr>
        </a:solidFill>
        <a:ln>
          <a:noFill/>
        </a:ln>
        <a:effectLst>
          <a:outerShdw blurRad="50800" dist="250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t-IT" sz="2000" kern="1200" dirty="0" smtClean="0"/>
            <a:t>Chiesa</a:t>
          </a:r>
          <a:endParaRPr lang="it-IT" sz="2000" kern="1200" dirty="0"/>
        </a:p>
      </dsp:txBody>
      <dsp:txXfrm>
        <a:off x="2232255" y="720082"/>
        <a:ext cx="3447377" cy="2536932"/>
      </dsp:txXfrm>
    </dsp:sp>
    <dsp:sp modelId="{8A4E6455-4640-4BDE-99B1-E2401ACD3494}">
      <dsp:nvSpPr>
        <dsp:cNvPr id="0" name=""/>
        <dsp:cNvSpPr/>
      </dsp:nvSpPr>
      <dsp:spPr>
        <a:xfrm rot="5029295">
          <a:off x="3452164" y="1119831"/>
          <a:ext cx="822292" cy="26030"/>
        </a:xfrm>
        <a:custGeom>
          <a:avLst/>
          <a:gdLst/>
          <a:ahLst/>
          <a:cxnLst/>
          <a:rect l="0" t="0" r="0" b="0"/>
          <a:pathLst>
            <a:path>
              <a:moveTo>
                <a:pt x="0" y="13015"/>
              </a:moveTo>
              <a:lnTo>
                <a:pt x="822292" y="13015"/>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5029295">
        <a:off x="3842753" y="1112289"/>
        <a:ext cx="41114" cy="41114"/>
      </dsp:txXfrm>
    </dsp:sp>
    <dsp:sp modelId="{E428B460-8D41-4D40-95ED-0A4D1FC94998}">
      <dsp:nvSpPr>
        <dsp:cNvPr id="0" name=""/>
        <dsp:cNvSpPr/>
      </dsp:nvSpPr>
      <dsp:spPr>
        <a:xfrm>
          <a:off x="2688024" y="-282824"/>
          <a:ext cx="2241953" cy="1827968"/>
        </a:xfrm>
        <a:prstGeom prst="ellipse">
          <a:avLst/>
        </a:prstGeom>
        <a:gradFill rotWithShape="1">
          <a:gsLst>
            <a:gs pos="0">
              <a:schemeClr val="accent4">
                <a:tint val="35000"/>
                <a:satMod val="260000"/>
              </a:schemeClr>
            </a:gs>
            <a:gs pos="30000">
              <a:schemeClr val="accent4">
                <a:tint val="38000"/>
                <a:satMod val="260000"/>
              </a:schemeClr>
            </a:gs>
            <a:gs pos="75000">
              <a:schemeClr val="accent4">
                <a:tint val="55000"/>
                <a:satMod val="255000"/>
              </a:schemeClr>
            </a:gs>
            <a:gs pos="100000">
              <a:schemeClr val="accent4">
                <a:tint val="70000"/>
                <a:satMod val="255000"/>
              </a:schemeClr>
            </a:gs>
          </a:gsLst>
          <a:path path="circle">
            <a:fillToRect l="5000" t="100000" r="120000" b="10000"/>
          </a:path>
        </a:gradFill>
        <a:ln w="12700" cap="flat" cmpd="sng" algn="ctr">
          <a:solidFill>
            <a:schemeClr val="accent4">
              <a:shade val="70000"/>
              <a:satMod val="150000"/>
            </a:schemeClr>
          </a:solidFill>
          <a:prstDash val="solid"/>
        </a:ln>
        <a:effectLst>
          <a:outerShdw blurRad="50800" dist="25000" dir="5400000" rotWithShape="0">
            <a:srgbClr val="000000">
              <a:alpha val="40000"/>
            </a:srgbClr>
          </a:outerShdw>
        </a:effectLst>
        <a:scene3d>
          <a:camera prst="orthographicFront">
            <a:rot lat="0" lon="0" rev="0"/>
          </a:camera>
          <a:lightRig rig="contrasting" dir="t">
            <a:rot lat="0" lon="0" rev="1200000"/>
          </a:lightRig>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t-IT" sz="2000" kern="1200" dirty="0" smtClean="0"/>
            <a:t>Spirito Santo</a:t>
          </a:r>
          <a:endParaRPr lang="it-IT" sz="2000" kern="1200" dirty="0"/>
        </a:p>
      </dsp:txBody>
      <dsp:txXfrm>
        <a:off x="2688024" y="-282824"/>
        <a:ext cx="2241953" cy="1827968"/>
      </dsp:txXfrm>
    </dsp:sp>
    <dsp:sp modelId="{54190E8B-1BE4-4321-B2E3-4E2D8FF96326}">
      <dsp:nvSpPr>
        <dsp:cNvPr id="0" name=""/>
        <dsp:cNvSpPr/>
      </dsp:nvSpPr>
      <dsp:spPr>
        <a:xfrm rot="11245164">
          <a:off x="4545885" y="2124762"/>
          <a:ext cx="1112033" cy="26030"/>
        </a:xfrm>
        <a:custGeom>
          <a:avLst/>
          <a:gdLst/>
          <a:ahLst/>
          <a:cxnLst/>
          <a:rect l="0" t="0" r="0" b="0"/>
          <a:pathLst>
            <a:path>
              <a:moveTo>
                <a:pt x="0" y="13015"/>
              </a:moveTo>
              <a:lnTo>
                <a:pt x="1112033" y="13015"/>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11245164">
        <a:off x="5074101" y="2109976"/>
        <a:ext cx="55601" cy="55601"/>
      </dsp:txXfrm>
    </dsp:sp>
    <dsp:sp modelId="{201D8FCA-B54E-45E9-ABC3-6F6CEE75C075}">
      <dsp:nvSpPr>
        <dsp:cNvPr id="0" name=""/>
        <dsp:cNvSpPr/>
      </dsp:nvSpPr>
      <dsp:spPr>
        <a:xfrm>
          <a:off x="4536511" y="1296142"/>
          <a:ext cx="2241953" cy="1827968"/>
        </a:xfrm>
        <a:prstGeom prst="ellipse">
          <a:avLst/>
        </a:prstGeom>
        <a:solidFill>
          <a:schemeClr val="accent1"/>
        </a:solidFill>
        <a:ln w="25400" cap="flat" cmpd="sng" algn="ctr">
          <a:solidFill>
            <a:schemeClr val="accent1">
              <a:shade val="50000"/>
            </a:schemeClr>
          </a:solidFill>
          <a:prstDash val="solid"/>
        </a:ln>
        <a:effectLst/>
        <a:scene3d>
          <a:camera prst="orthographicFront">
            <a:rot lat="0" lon="0" rev="0"/>
          </a:camera>
          <a:lightRig rig="contrasting" dir="t">
            <a:rot lat="0" lon="0" rev="1200000"/>
          </a:lightRig>
        </a:scene3d>
        <a:sp3d/>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t-IT" sz="2000" kern="1200" dirty="0" smtClean="0"/>
            <a:t>Missione</a:t>
          </a:r>
          <a:endParaRPr lang="it-IT" sz="2000" kern="1200" dirty="0"/>
        </a:p>
      </dsp:txBody>
      <dsp:txXfrm>
        <a:off x="4536511" y="1296142"/>
        <a:ext cx="2241953" cy="1827968"/>
      </dsp:txXfrm>
    </dsp:sp>
    <dsp:sp modelId="{C720209D-FE8F-45BD-B6DC-E306B4FF8291}">
      <dsp:nvSpPr>
        <dsp:cNvPr id="0" name=""/>
        <dsp:cNvSpPr/>
      </dsp:nvSpPr>
      <dsp:spPr>
        <a:xfrm rot="16473693">
          <a:off x="3699502" y="3073512"/>
          <a:ext cx="337683" cy="26030"/>
        </a:xfrm>
        <a:custGeom>
          <a:avLst/>
          <a:gdLst/>
          <a:ahLst/>
          <a:cxnLst/>
          <a:rect l="0" t="0" r="0" b="0"/>
          <a:pathLst>
            <a:path>
              <a:moveTo>
                <a:pt x="0" y="13015"/>
              </a:moveTo>
              <a:lnTo>
                <a:pt x="337683" y="13015"/>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16473693">
        <a:off x="3859902" y="3078085"/>
        <a:ext cx="16884" cy="16884"/>
      </dsp:txXfrm>
    </dsp:sp>
    <dsp:sp modelId="{D2A68AAF-9936-4E1B-BB71-A7D871CF2791}">
      <dsp:nvSpPr>
        <dsp:cNvPr id="0" name=""/>
        <dsp:cNvSpPr/>
      </dsp:nvSpPr>
      <dsp:spPr>
        <a:xfrm>
          <a:off x="2688029" y="2916292"/>
          <a:ext cx="2241953" cy="1827968"/>
        </a:xfrm>
        <a:prstGeom prst="ellipse">
          <a:avLst/>
        </a:prstGeom>
        <a:gradFill rotWithShape="1">
          <a:gsLst>
            <a:gs pos="0">
              <a:schemeClr val="accent5">
                <a:tint val="35000"/>
                <a:satMod val="260000"/>
              </a:schemeClr>
            </a:gs>
            <a:gs pos="30000">
              <a:schemeClr val="accent5">
                <a:tint val="38000"/>
                <a:satMod val="260000"/>
              </a:schemeClr>
            </a:gs>
            <a:gs pos="75000">
              <a:schemeClr val="accent5">
                <a:tint val="55000"/>
                <a:satMod val="255000"/>
              </a:schemeClr>
            </a:gs>
            <a:gs pos="100000">
              <a:schemeClr val="accent5">
                <a:tint val="70000"/>
                <a:satMod val="255000"/>
              </a:schemeClr>
            </a:gs>
          </a:gsLst>
          <a:path path="circle">
            <a:fillToRect l="5000" t="100000" r="120000" b="10000"/>
          </a:path>
        </a:gradFill>
        <a:ln w="12700" cap="flat" cmpd="sng" algn="ctr">
          <a:solidFill>
            <a:schemeClr val="accent5">
              <a:shade val="70000"/>
              <a:satMod val="150000"/>
            </a:schemeClr>
          </a:solidFill>
          <a:prstDash val="solid"/>
        </a:ln>
        <a:effectLst>
          <a:outerShdw blurRad="50800" dist="25000" dir="5400000" rotWithShape="0">
            <a:srgbClr val="000000">
              <a:alpha val="40000"/>
            </a:srgbClr>
          </a:outerShdw>
        </a:effectLst>
        <a:scene3d>
          <a:camera prst="orthographicFront">
            <a:rot lat="0" lon="0" rev="0"/>
          </a:camera>
          <a:lightRig rig="contrasting" dir="t">
            <a:rot lat="0" lon="0" rev="1200000"/>
          </a:lightRig>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t-IT" sz="2000" kern="1200" dirty="0" smtClean="0"/>
            <a:t>Mondo</a:t>
          </a:r>
          <a:endParaRPr lang="it-IT" sz="2000" kern="1200" dirty="0"/>
        </a:p>
      </dsp:txBody>
      <dsp:txXfrm>
        <a:off x="2688029" y="2916292"/>
        <a:ext cx="2241953" cy="1827968"/>
      </dsp:txXfrm>
    </dsp:sp>
    <dsp:sp modelId="{DDFB09C1-5C67-4FBE-98A3-A87AC1975ACA}">
      <dsp:nvSpPr>
        <dsp:cNvPr id="0" name=""/>
        <dsp:cNvSpPr/>
      </dsp:nvSpPr>
      <dsp:spPr>
        <a:xfrm rot="21126334">
          <a:off x="2257027" y="2137440"/>
          <a:ext cx="1062563" cy="26030"/>
        </a:xfrm>
        <a:custGeom>
          <a:avLst/>
          <a:gdLst/>
          <a:ahLst/>
          <a:cxnLst/>
          <a:rect l="0" t="0" r="0" b="0"/>
          <a:pathLst>
            <a:path>
              <a:moveTo>
                <a:pt x="0" y="13015"/>
              </a:moveTo>
              <a:lnTo>
                <a:pt x="1062563" y="13015"/>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rot="21126334">
        <a:off x="2761744" y="2123891"/>
        <a:ext cx="53128" cy="53128"/>
      </dsp:txXfrm>
    </dsp:sp>
    <dsp:sp modelId="{111CD77A-4D82-4C88-80EA-BEBE903C05C0}">
      <dsp:nvSpPr>
        <dsp:cNvPr id="0" name=""/>
        <dsp:cNvSpPr/>
      </dsp:nvSpPr>
      <dsp:spPr>
        <a:xfrm>
          <a:off x="1088468" y="1316738"/>
          <a:ext cx="2241953" cy="1827968"/>
        </a:xfrm>
        <a:prstGeom prst="ellipse">
          <a:avLst/>
        </a:prstGeom>
        <a:gradFill rotWithShape="1">
          <a:gsLst>
            <a:gs pos="0">
              <a:schemeClr val="accent1">
                <a:tint val="35000"/>
                <a:satMod val="260000"/>
              </a:schemeClr>
            </a:gs>
            <a:gs pos="30000">
              <a:schemeClr val="accent1">
                <a:tint val="38000"/>
                <a:satMod val="260000"/>
              </a:schemeClr>
            </a:gs>
            <a:gs pos="75000">
              <a:schemeClr val="accent1">
                <a:tint val="55000"/>
                <a:satMod val="255000"/>
              </a:schemeClr>
            </a:gs>
            <a:gs pos="100000">
              <a:schemeClr val="accent1">
                <a:tint val="70000"/>
                <a:satMod val="255000"/>
              </a:schemeClr>
            </a:gs>
          </a:gsLst>
          <a:path path="circle">
            <a:fillToRect l="5000" t="100000" r="120000" b="10000"/>
          </a:path>
        </a:gradFill>
        <a:ln w="12700" cap="flat" cmpd="sng" algn="ctr">
          <a:solidFill>
            <a:schemeClr val="accent1">
              <a:shade val="70000"/>
              <a:satMod val="150000"/>
            </a:schemeClr>
          </a:solidFill>
          <a:prstDash val="solid"/>
        </a:ln>
        <a:effectLst>
          <a:outerShdw blurRad="50800" dist="25000" dir="5400000" rotWithShape="0">
            <a:srgbClr val="000000">
              <a:alpha val="40000"/>
            </a:srgbClr>
          </a:outerShdw>
        </a:effectLst>
        <a:scene3d>
          <a:camera prst="orthographicFront">
            <a:rot lat="0" lon="0" rev="0"/>
          </a:camera>
          <a:lightRig rig="contrasting" dir="t">
            <a:rot lat="0" lon="0" rev="1200000"/>
          </a:lightRig>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it-IT" sz="2000" kern="1200" dirty="0" smtClean="0"/>
            <a:t>Vangelo della gioia</a:t>
          </a:r>
          <a:endParaRPr lang="it-IT" sz="2000" kern="1200" dirty="0"/>
        </a:p>
      </dsp:txBody>
      <dsp:txXfrm>
        <a:off x="1088468" y="1316738"/>
        <a:ext cx="2241953" cy="182796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1"/>
      </p:bgRef>
    </p:bg>
    <p:spTree>
      <p:nvGrpSpPr>
        <p:cNvPr id="1" name=""/>
        <p:cNvGrpSpPr/>
        <p:nvPr/>
      </p:nvGrpSpPr>
      <p:grpSpPr>
        <a:xfrm>
          <a:off x="0" y="0"/>
          <a:ext cx="0" cy="0"/>
          <a:chOff x="0" y="0"/>
          <a:chExt cx="0" cy="0"/>
        </a:xfrm>
      </p:grpSpPr>
      <p:sp>
        <p:nvSpPr>
          <p:cNvPr id="8" name="Titolo 7"/>
          <p:cNvSpPr>
            <a:spLocks noGrp="1"/>
          </p:cNvSpPr>
          <p:nvPr>
            <p:ph type="ctrTitle"/>
          </p:nvPr>
        </p:nvSpPr>
        <p:spPr>
          <a:xfrm>
            <a:off x="2286000" y="3124200"/>
            <a:ext cx="6172200" cy="1894362"/>
          </a:xfrm>
        </p:spPr>
        <p:txBody>
          <a:bodyPr/>
          <a:lstStyle>
            <a:lvl1pPr>
              <a:defRPr b="1"/>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bwMode="auto">
          <a:xfrm rot="5400000">
            <a:off x="7764621" y="1174097"/>
            <a:ext cx="2286000" cy="381000"/>
          </a:xfrm>
        </p:spPr>
        <p:txBody>
          <a:bodyPr/>
          <a:lstStyle/>
          <a:p>
            <a:fld id="{3594E20E-3EE2-4288-8A90-6802A30E1B59}" type="datetimeFigureOut">
              <a:rPr lang="it-IT" smtClean="0"/>
              <a:pPr/>
              <a:t>19/03/2018</a:t>
            </a:fld>
            <a:endParaRPr lang="it-IT"/>
          </a:p>
        </p:txBody>
      </p:sp>
      <p:sp>
        <p:nvSpPr>
          <p:cNvPr id="17" name="Segnaposto piè di pagina 16"/>
          <p:cNvSpPr>
            <a:spLocks noGrp="1"/>
          </p:cNvSpPr>
          <p:nvPr>
            <p:ph type="ftr" sz="quarter" idx="11"/>
          </p:nvPr>
        </p:nvSpPr>
        <p:spPr bwMode="auto">
          <a:xfrm rot="5400000">
            <a:off x="7077269" y="4181669"/>
            <a:ext cx="3657600" cy="384048"/>
          </a:xfrm>
        </p:spPr>
        <p:txBody>
          <a:bodyPr/>
          <a:lstStyle/>
          <a:p>
            <a:endParaRPr lang="it-IT"/>
          </a:p>
        </p:txBody>
      </p:sp>
      <p:sp>
        <p:nvSpPr>
          <p:cNvPr id="10" name="Rettango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tango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ttore 1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ttore 1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ttore 1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tango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egnaposto numero diapositiva 28"/>
          <p:cNvSpPr>
            <a:spLocks noGrp="1"/>
          </p:cNvSpPr>
          <p:nvPr>
            <p:ph type="sldNum" sz="quarter" idx="12"/>
          </p:nvPr>
        </p:nvSpPr>
        <p:spPr bwMode="auto">
          <a:xfrm>
            <a:off x="1325544" y="4928702"/>
            <a:ext cx="609600" cy="517524"/>
          </a:xfrm>
        </p:spPr>
        <p:txBody>
          <a:bodyPr/>
          <a:lstStyle/>
          <a:p>
            <a:fld id="{17078D94-68ED-4C0B-A31B-75F728EE46D3}"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3594E20E-3EE2-4288-8A90-6802A30E1B59}" type="datetimeFigureOut">
              <a:rPr lang="it-IT" smtClean="0"/>
              <a:pPr/>
              <a:t>19/03/2018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7078D94-68ED-4C0B-A31B-75F728EE46D3}"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1676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3594E20E-3EE2-4288-8A90-6802A30E1B59}" type="datetimeFigureOut">
              <a:rPr lang="it-IT" smtClean="0"/>
              <a:pPr/>
              <a:t>19/03/2018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7078D94-68ED-4C0B-A31B-75F728EE46D3}"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8" name="Segnaposto contenuto 7"/>
          <p:cNvSpPr>
            <a:spLocks noGrp="1"/>
          </p:cNvSpPr>
          <p:nvPr>
            <p:ph sz="quarter" idx="1"/>
          </p:nvPr>
        </p:nvSpPr>
        <p:spPr>
          <a:xfrm>
            <a:off x="457200" y="1600200"/>
            <a:ext cx="7467600" cy="487375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4"/>
          </p:nvPr>
        </p:nvSpPr>
        <p:spPr/>
        <p:txBody>
          <a:bodyPr rtlCol="0"/>
          <a:lstStyle/>
          <a:p>
            <a:fld id="{3594E20E-3EE2-4288-8A90-6802A30E1B59}" type="datetimeFigureOut">
              <a:rPr lang="it-IT" smtClean="0"/>
              <a:pPr/>
              <a:t>19/03/2018</a:t>
            </a:fld>
            <a:endParaRPr lang="it-IT"/>
          </a:p>
        </p:txBody>
      </p:sp>
      <p:sp>
        <p:nvSpPr>
          <p:cNvPr id="9" name="Segnaposto numero diapositiva 8"/>
          <p:cNvSpPr>
            <a:spLocks noGrp="1"/>
          </p:cNvSpPr>
          <p:nvPr>
            <p:ph type="sldNum" sz="quarter" idx="15"/>
          </p:nvPr>
        </p:nvSpPr>
        <p:spPr/>
        <p:txBody>
          <a:bodyPr rtlCol="0"/>
          <a:lstStyle/>
          <a:p>
            <a:fld id="{17078D94-68ED-4C0B-A31B-75F728EE46D3}" type="slidenum">
              <a:rPr lang="it-IT" smtClean="0"/>
              <a:pPr/>
              <a:t>‹N›</a:t>
            </a:fld>
            <a:endParaRPr lang="it-IT"/>
          </a:p>
        </p:txBody>
      </p:sp>
      <p:sp>
        <p:nvSpPr>
          <p:cNvPr id="10" name="Segnaposto piè di pagina 9"/>
          <p:cNvSpPr>
            <a:spLocks noGrp="1"/>
          </p:cNvSpPr>
          <p:nvPr>
            <p:ph type="ftr" sz="quarter" idx="16"/>
          </p:nvPr>
        </p:nvSpPr>
        <p:spPr/>
        <p:txBody>
          <a:bodyPr rtlCol="0"/>
          <a:lstStyle/>
          <a:p>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286000" y="2895600"/>
            <a:ext cx="6172200" cy="2053590"/>
          </a:xfrm>
        </p:spPr>
        <p:txBody>
          <a:bodyPr/>
          <a:lstStyle>
            <a:lvl1pPr algn="l">
              <a:buNone/>
              <a:defRPr sz="3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bwMode="auto">
          <a:xfrm rot="5400000">
            <a:off x="7763256" y="1170432"/>
            <a:ext cx="2286000" cy="381000"/>
          </a:xfrm>
        </p:spPr>
        <p:txBody>
          <a:bodyPr/>
          <a:lstStyle/>
          <a:p>
            <a:fld id="{3594E20E-3EE2-4288-8A90-6802A30E1B59}" type="datetimeFigureOut">
              <a:rPr lang="it-IT" smtClean="0"/>
              <a:pPr/>
              <a:t>19/03/2018</a:t>
            </a:fld>
            <a:endParaRPr lang="it-IT"/>
          </a:p>
        </p:txBody>
      </p:sp>
      <p:sp>
        <p:nvSpPr>
          <p:cNvPr id="5" name="Segnaposto piè di pagina 4"/>
          <p:cNvSpPr>
            <a:spLocks noGrp="1"/>
          </p:cNvSpPr>
          <p:nvPr>
            <p:ph type="ftr" sz="quarter" idx="11"/>
          </p:nvPr>
        </p:nvSpPr>
        <p:spPr bwMode="auto">
          <a:xfrm rot="5400000">
            <a:off x="7077456" y="4178808"/>
            <a:ext cx="3657600" cy="384048"/>
          </a:xfrm>
        </p:spPr>
        <p:txBody>
          <a:bodyPr/>
          <a:lstStyle/>
          <a:p>
            <a:endParaRPr lang="it-IT"/>
          </a:p>
        </p:txBody>
      </p:sp>
      <p:sp>
        <p:nvSpPr>
          <p:cNvPr id="9" name="Rettango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ttore 1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ttore 1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tango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ttore 1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numero diapositiva 5"/>
          <p:cNvSpPr>
            <a:spLocks noGrp="1"/>
          </p:cNvSpPr>
          <p:nvPr>
            <p:ph type="sldNum" sz="quarter" idx="12"/>
          </p:nvPr>
        </p:nvSpPr>
        <p:spPr bwMode="auto">
          <a:xfrm>
            <a:off x="1340616" y="4928702"/>
            <a:ext cx="609600" cy="517524"/>
          </a:xfrm>
        </p:spPr>
        <p:txBody>
          <a:bodyPr/>
          <a:lstStyle/>
          <a:p>
            <a:fld id="{17078D94-68ED-4C0B-A31B-75F728EE46D3}"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3594E20E-3EE2-4288-8A90-6802A30E1B59}" type="datetimeFigureOut">
              <a:rPr lang="it-IT" smtClean="0"/>
              <a:pPr/>
              <a:t>19/03/2018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7078D94-68ED-4C0B-A31B-75F728EE46D3}" type="slidenum">
              <a:rPr lang="it-IT" smtClean="0"/>
              <a:pPr/>
              <a:t>‹N›</a:t>
            </a:fld>
            <a:endParaRPr lang="it-IT"/>
          </a:p>
        </p:txBody>
      </p:sp>
      <p:sp>
        <p:nvSpPr>
          <p:cNvPr id="9" name="Segnaposto contenuto 8"/>
          <p:cNvSpPr>
            <a:spLocks noGrp="1"/>
          </p:cNvSpPr>
          <p:nvPr>
            <p:ph sz="quarter" idx="1"/>
          </p:nvPr>
        </p:nvSpPr>
        <p:spPr>
          <a:xfrm>
            <a:off x="457200"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270248"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7543800" cy="1143000"/>
          </a:xfrm>
        </p:spPr>
        <p:txBody>
          <a:bodyPr anchor="b"/>
          <a:lstStyle>
            <a:lvl1pPr>
              <a:defRPr/>
            </a:lvl1pPr>
          </a:lstStyle>
          <a:p>
            <a:r>
              <a:rPr kumimoji="0" lang="it-IT" smtClean="0"/>
              <a:t>Fare clic per modificare lo stile del titolo</a:t>
            </a:r>
            <a:endParaRPr kumimoji="0" lang="en-US"/>
          </a:p>
        </p:txBody>
      </p:sp>
      <p:sp>
        <p:nvSpPr>
          <p:cNvPr id="7" name="Segnaposto data 6"/>
          <p:cNvSpPr>
            <a:spLocks noGrp="1"/>
          </p:cNvSpPr>
          <p:nvPr>
            <p:ph type="dt" sz="half" idx="10"/>
          </p:nvPr>
        </p:nvSpPr>
        <p:spPr/>
        <p:txBody>
          <a:bodyPr/>
          <a:lstStyle/>
          <a:p>
            <a:fld id="{3594E20E-3EE2-4288-8A90-6802A30E1B59}" type="datetimeFigureOut">
              <a:rPr lang="it-IT" smtClean="0"/>
              <a:pPr/>
              <a:t>19/03/2018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7078D94-68ED-4C0B-A31B-75F728EE46D3}" type="slidenum">
              <a:rPr lang="it-IT" smtClean="0"/>
              <a:pPr/>
              <a:t>‹N›</a:t>
            </a:fld>
            <a:endParaRPr lang="it-IT"/>
          </a:p>
        </p:txBody>
      </p:sp>
      <p:sp>
        <p:nvSpPr>
          <p:cNvPr id="11" name="Segnaposto contenuto 10"/>
          <p:cNvSpPr>
            <a:spLocks noGrp="1"/>
          </p:cNvSpPr>
          <p:nvPr>
            <p:ph sz="quarter" idx="2"/>
          </p:nvPr>
        </p:nvSpPr>
        <p:spPr>
          <a:xfrm>
            <a:off x="457200"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371975"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2" name="Segnaposto tes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
        <p:nvSpPr>
          <p:cNvPr id="14" name="Segnaposto tes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6" name="Segnaposto data 5"/>
          <p:cNvSpPr>
            <a:spLocks noGrp="1"/>
          </p:cNvSpPr>
          <p:nvPr>
            <p:ph type="dt" sz="half" idx="10"/>
          </p:nvPr>
        </p:nvSpPr>
        <p:spPr/>
        <p:txBody>
          <a:bodyPr rtlCol="0"/>
          <a:lstStyle/>
          <a:p>
            <a:fld id="{3594E20E-3EE2-4288-8A90-6802A30E1B59}" type="datetimeFigureOut">
              <a:rPr lang="it-IT" smtClean="0"/>
              <a:pPr/>
              <a:t>19/03/2018</a:t>
            </a:fld>
            <a:endParaRPr lang="it-IT"/>
          </a:p>
        </p:txBody>
      </p:sp>
      <p:sp>
        <p:nvSpPr>
          <p:cNvPr id="7" name="Segnaposto numero diapositiva 6"/>
          <p:cNvSpPr>
            <a:spLocks noGrp="1"/>
          </p:cNvSpPr>
          <p:nvPr>
            <p:ph type="sldNum" sz="quarter" idx="11"/>
          </p:nvPr>
        </p:nvSpPr>
        <p:spPr/>
        <p:txBody>
          <a:bodyPr rtlCol="0"/>
          <a:lstStyle/>
          <a:p>
            <a:fld id="{17078D94-68ED-4C0B-A31B-75F728EE46D3}" type="slidenum">
              <a:rPr lang="it-IT" smtClean="0"/>
              <a:pPr/>
              <a:t>‹N›</a:t>
            </a:fld>
            <a:endParaRPr lang="it-IT"/>
          </a:p>
        </p:txBody>
      </p:sp>
      <p:sp>
        <p:nvSpPr>
          <p:cNvPr id="8" name="Segnaposto piè di pagina 7"/>
          <p:cNvSpPr>
            <a:spLocks noGrp="1"/>
          </p:cNvSpPr>
          <p:nvPr>
            <p:ph type="ftr" sz="quarter" idx="12"/>
          </p:nvPr>
        </p:nvSpPr>
        <p:spPr/>
        <p:txBody>
          <a:bodyPr rtlCol="0"/>
          <a:lstStyle/>
          <a:p>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594E20E-3EE2-4288-8A90-6802A30E1B59}" type="datetimeFigureOut">
              <a:rPr lang="it-IT" smtClean="0"/>
              <a:pPr/>
              <a:t>19/03/2018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7078D94-68ED-4C0B-A31B-75F728EE46D3}"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o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8" name="Connettore 1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ttore 1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ttore 1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tango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egnaposto contenuto 17"/>
          <p:cNvSpPr>
            <a:spLocks noGrp="1"/>
          </p:cNvSpPr>
          <p:nvPr>
            <p:ph sz="quarter" idx="1"/>
          </p:nvPr>
        </p:nvSpPr>
        <p:spPr>
          <a:xfrm>
            <a:off x="304800" y="274320"/>
            <a:ext cx="5638800" cy="6327648"/>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4"/>
          </p:nvPr>
        </p:nvSpPr>
        <p:spPr/>
        <p:txBody>
          <a:bodyPr rtlCol="0"/>
          <a:lstStyle/>
          <a:p>
            <a:fld id="{3594E20E-3EE2-4288-8A90-6802A30E1B59}" type="datetimeFigureOut">
              <a:rPr lang="it-IT" smtClean="0"/>
              <a:pPr/>
              <a:t>19/03/2018</a:t>
            </a:fld>
            <a:endParaRPr lang="it-IT"/>
          </a:p>
        </p:txBody>
      </p:sp>
      <p:sp>
        <p:nvSpPr>
          <p:cNvPr id="22" name="Segnaposto numero diapositiva 21"/>
          <p:cNvSpPr>
            <a:spLocks noGrp="1"/>
          </p:cNvSpPr>
          <p:nvPr>
            <p:ph type="sldNum" sz="quarter" idx="15"/>
          </p:nvPr>
        </p:nvSpPr>
        <p:spPr/>
        <p:txBody>
          <a:bodyPr rtlCol="0"/>
          <a:lstStyle/>
          <a:p>
            <a:fld id="{17078D94-68ED-4C0B-A31B-75F728EE46D3}" type="slidenum">
              <a:rPr lang="it-IT" smtClean="0"/>
              <a:pPr/>
              <a:t>‹N›</a:t>
            </a:fld>
            <a:endParaRPr lang="it-IT"/>
          </a:p>
        </p:txBody>
      </p:sp>
      <p:sp>
        <p:nvSpPr>
          <p:cNvPr id="23" name="Segnaposto piè di pagina 22"/>
          <p:cNvSpPr>
            <a:spLocks noGrp="1"/>
          </p:cNvSpPr>
          <p:nvPr>
            <p:ph type="ftr" sz="quarter" idx="16"/>
          </p:nvPr>
        </p:nvSpPr>
        <p:spPr/>
        <p:txBody>
          <a:bodyPr rtlCol="0"/>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Connettore 1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olo 1"/>
          <p:cNvSpPr>
            <a:spLocks noGrp="1"/>
          </p:cNvSpPr>
          <p:nvPr>
            <p:ph type="title"/>
          </p:nvPr>
        </p:nvSpPr>
        <p:spPr>
          <a:xfrm rot="5400000">
            <a:off x="3350133" y="3200400"/>
            <a:ext cx="6309360" cy="457200"/>
          </a:xfrm>
        </p:spPr>
        <p:txBody>
          <a:bodyPr anchor="b"/>
          <a:lstStyle>
            <a:lvl1pPr algn="l">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10" name="Connettore 1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tango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ttore 1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ttore 1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ttore 1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egnaposto data 16"/>
          <p:cNvSpPr>
            <a:spLocks noGrp="1"/>
          </p:cNvSpPr>
          <p:nvPr>
            <p:ph type="dt" sz="half" idx="10"/>
          </p:nvPr>
        </p:nvSpPr>
        <p:spPr/>
        <p:txBody>
          <a:bodyPr rtlCol="0"/>
          <a:lstStyle/>
          <a:p>
            <a:fld id="{3594E20E-3EE2-4288-8A90-6802A30E1B59}" type="datetimeFigureOut">
              <a:rPr lang="it-IT" smtClean="0"/>
              <a:pPr/>
              <a:t>19/03/2018</a:t>
            </a:fld>
            <a:endParaRPr lang="it-IT"/>
          </a:p>
        </p:txBody>
      </p:sp>
      <p:sp>
        <p:nvSpPr>
          <p:cNvPr id="18" name="Segnaposto numero diapositiva 17"/>
          <p:cNvSpPr>
            <a:spLocks noGrp="1"/>
          </p:cNvSpPr>
          <p:nvPr>
            <p:ph type="sldNum" sz="quarter" idx="11"/>
          </p:nvPr>
        </p:nvSpPr>
        <p:spPr/>
        <p:txBody>
          <a:bodyPr rtlCol="0"/>
          <a:lstStyle/>
          <a:p>
            <a:fld id="{17078D94-68ED-4C0B-A31B-75F728EE46D3}" type="slidenum">
              <a:rPr lang="it-IT" smtClean="0"/>
              <a:pPr/>
              <a:t>‹N›</a:t>
            </a:fld>
            <a:endParaRPr lang="it-IT"/>
          </a:p>
        </p:txBody>
      </p:sp>
      <p:sp>
        <p:nvSpPr>
          <p:cNvPr id="21" name="Segnaposto piè di pagina 20"/>
          <p:cNvSpPr>
            <a:spLocks noGrp="1"/>
          </p:cNvSpPr>
          <p:nvPr>
            <p:ph type="ftr" sz="quarter" idx="12"/>
          </p:nvPr>
        </p:nvSpPr>
        <p:spPr/>
        <p:txBody>
          <a:bodyPr rtlCol="0"/>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ttore 1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egnaposto titolo 21"/>
          <p:cNvSpPr>
            <a:spLocks noGrp="1"/>
          </p:cNvSpPr>
          <p:nvPr>
            <p:ph type="title"/>
          </p:nvPr>
        </p:nvSpPr>
        <p:spPr>
          <a:xfrm>
            <a:off x="457200" y="274638"/>
            <a:ext cx="7467600" cy="1143000"/>
          </a:xfrm>
          <a:prstGeom prst="rect">
            <a:avLst/>
          </a:prstGeom>
        </p:spPr>
        <p:txBody>
          <a:bodyPr vert="horz" anchor="b">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594E20E-3EE2-4288-8A90-6802A30E1B59}" type="datetimeFigureOut">
              <a:rPr lang="it-IT" smtClean="0"/>
              <a:pPr/>
              <a:t>19/03/2018</a:t>
            </a:fld>
            <a:endParaRPr lang="it-IT"/>
          </a:p>
        </p:txBody>
      </p:sp>
      <p:sp>
        <p:nvSpPr>
          <p:cNvPr id="3" name="Segnaposto piè di pagina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it-IT"/>
          </a:p>
        </p:txBody>
      </p:sp>
      <p:sp>
        <p:nvSpPr>
          <p:cNvPr id="7" name="Connettore 1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ttore 1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tango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egnaposto numero diapositiva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7078D94-68ED-4C0B-A31B-75F728EE46D3}"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dirty="0" smtClean="0">
                <a:solidFill>
                  <a:srgbClr val="0070C0"/>
                </a:solidFill>
              </a:rPr>
              <a:t>Buonasera </a:t>
            </a:r>
            <a:r>
              <a:rPr lang="it-IT" sz="6000" dirty="0" err="1" smtClean="0">
                <a:solidFill>
                  <a:srgbClr val="0070C0"/>
                </a:solidFill>
              </a:rPr>
              <a:t>e…</a:t>
            </a:r>
            <a:endParaRPr lang="it-IT" sz="6000" dirty="0">
              <a:solidFill>
                <a:srgbClr val="0070C0"/>
              </a:solidFill>
            </a:endParaRPr>
          </a:p>
        </p:txBody>
      </p:sp>
      <p:pic>
        <p:nvPicPr>
          <p:cNvPr id="4" name="Segnaposto contenuto 3" descr="download (2).jpg"/>
          <p:cNvPicPr>
            <a:picLocks noGrp="1" noChangeAspect="1"/>
          </p:cNvPicPr>
          <p:nvPr>
            <p:ph sz="quarter" idx="1"/>
          </p:nvPr>
        </p:nvPicPr>
        <p:blipFill>
          <a:blip r:embed="rId2" cstate="print"/>
          <a:stretch>
            <a:fillRect/>
          </a:stretch>
        </p:blipFill>
        <p:spPr>
          <a:xfrm>
            <a:off x="1475656" y="1836116"/>
            <a:ext cx="6048672" cy="360910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1800" fill="hold">
                                          <p:stCondLst>
                                            <p:cond delay="0"/>
                                          </p:stCondLst>
                                        </p:cTn>
                                        <p:tgtEl>
                                          <p:spTgt spid="2"/>
                                        </p:tgtEl>
                                        <p:attrNameLst>
                                          <p:attrName>ppt_x</p:attrName>
                                        </p:attrNameLst>
                                      </p:cBhvr>
                                    </p:anim>
                                    <p:anim from="0" to="-1.0" calcmode="lin" valueType="num">
                                      <p:cBhvr>
                                        <p:cTn id="8" dur="600" decel="50000" autoRev="1" fill="hold">
                                          <p:stCondLst>
                                            <p:cond delay="1800"/>
                                          </p:stCondLst>
                                        </p:cTn>
                                        <p:tgtEl>
                                          <p:spTgt spid="2"/>
                                        </p:tgtEl>
                                        <p:attrNameLst>
                                          <p:attrName>xshear</p:attrName>
                                        </p:attrNameLst>
                                      </p:cBhvr>
                                    </p:anim>
                                    <p:animScale>
                                      <p:cBhvr>
                                        <p:cTn id="9" dur="600" decel="100000" autoRev="1" fill="hold">
                                          <p:stCondLst>
                                            <p:cond delay="1800"/>
                                          </p:stCondLst>
                                        </p:cTn>
                                        <p:tgtEl>
                                          <p:spTgt spid="2"/>
                                        </p:tgtEl>
                                      </p:cBhvr>
                                      <p:from x="100000" y="100000"/>
                                      <p:to x="80000" y="100000"/>
                                    </p:animScale>
                                    <p:anim by="(#ppt_h/3+#ppt_w*0.1)" calcmode="lin" valueType="num">
                                      <p:cBhvr additive="sum">
                                        <p:cTn id="10" dur="600" decel="100000" autoRev="1" fill="hold">
                                          <p:stCondLst>
                                            <p:cond delay="18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from="(-#ppt_w/2)" to="(#ppt_x)" calcmode="lin" valueType="num">
                                      <p:cBhvr>
                                        <p:cTn id="15" dur="600" fill="hold">
                                          <p:stCondLst>
                                            <p:cond delay="0"/>
                                          </p:stCondLst>
                                        </p:cTn>
                                        <p:tgtEl>
                                          <p:spTgt spid="4"/>
                                        </p:tgtEl>
                                        <p:attrNameLst>
                                          <p:attrName>ppt_x</p:attrName>
                                        </p:attrNameLst>
                                      </p:cBhvr>
                                    </p:anim>
                                    <p:anim from="0" to="-1.0" calcmode="lin" valueType="num">
                                      <p:cBhvr>
                                        <p:cTn id="16" dur="200" decel="50000" autoRev="1" fill="hold">
                                          <p:stCondLst>
                                            <p:cond delay="600"/>
                                          </p:stCondLst>
                                        </p:cTn>
                                        <p:tgtEl>
                                          <p:spTgt spid="4"/>
                                        </p:tgtEl>
                                        <p:attrNameLst>
                                          <p:attrName>xshear</p:attrName>
                                        </p:attrNameLst>
                                      </p:cBhvr>
                                    </p:anim>
                                    <p:animScale>
                                      <p:cBhvr>
                                        <p:cTn id="17" dur="200" decel="100000" autoRev="1" fill="hold">
                                          <p:stCondLst>
                                            <p:cond delay="600"/>
                                          </p:stCondLst>
                                        </p:cTn>
                                        <p:tgtEl>
                                          <p:spTgt spid="4"/>
                                        </p:tgtEl>
                                      </p:cBhvr>
                                      <p:from x="100000" y="100000"/>
                                      <p:to x="80000" y="100000"/>
                                    </p:animScale>
                                    <p:anim by="(#ppt_h/3+#ppt_w*0.1)" calcmode="lin" valueType="num">
                                      <p:cBhvr additive="sum">
                                        <p:cTn id="18"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solidFill>
                  <a:srgbClr val="00B0F0"/>
                </a:solidFill>
              </a:rPr>
              <a:t>LA CATECHETICA</a:t>
            </a:r>
            <a:endParaRPr lang="it-IT" dirty="0">
              <a:solidFill>
                <a:srgbClr val="00B0F0"/>
              </a:solidFill>
            </a:endParaRPr>
          </a:p>
        </p:txBody>
      </p:sp>
      <p:sp>
        <p:nvSpPr>
          <p:cNvPr id="3" name="Segnaposto contenuto 2"/>
          <p:cNvSpPr>
            <a:spLocks noGrp="1"/>
          </p:cNvSpPr>
          <p:nvPr>
            <p:ph sz="quarter" idx="1"/>
          </p:nvPr>
        </p:nvSpPr>
        <p:spPr/>
        <p:txBody>
          <a:bodyPr>
            <a:normAutofit/>
          </a:bodyPr>
          <a:lstStyle/>
          <a:p>
            <a:r>
              <a:rPr lang="it-IT" sz="3600" dirty="0" smtClean="0">
                <a:solidFill>
                  <a:srgbClr val="FFC000"/>
                </a:solidFill>
              </a:rPr>
              <a:t>Consisterà quindi nel tentativo scientifico di analizzare, interpretare e progettare la qualità e la condizione educativa della catechesi nelle sue varie forme. </a:t>
            </a:r>
            <a:endParaRPr lang="it-IT" sz="3600"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2000"/>
                                        <p:tgtEl>
                                          <p:spTgt spid="3">
                                            <p:txEl>
                                              <p:pRg st="0" end="0"/>
                                            </p:txEl>
                                          </p:spTgt>
                                        </p:tgtEl>
                                      </p:cBhvr>
                                    </p:animEffect>
                                    <p:anim calcmode="lin" valueType="num">
                                      <p:cBhvr>
                                        <p:cTn id="1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solidFill>
                  <a:srgbClr val="00B0F0"/>
                </a:solidFill>
              </a:rPr>
              <a:t>LA CATECHETICA</a:t>
            </a:r>
            <a:endParaRPr lang="it-IT" dirty="0">
              <a:solidFill>
                <a:srgbClr val="00B0F0"/>
              </a:solidFill>
            </a:endParaRPr>
          </a:p>
        </p:txBody>
      </p:sp>
      <p:sp>
        <p:nvSpPr>
          <p:cNvPr id="3" name="Segnaposto contenuto 2"/>
          <p:cNvSpPr>
            <a:spLocks noGrp="1"/>
          </p:cNvSpPr>
          <p:nvPr>
            <p:ph sz="quarter" idx="1"/>
          </p:nvPr>
        </p:nvSpPr>
        <p:spPr/>
        <p:txBody>
          <a:bodyPr>
            <a:normAutofit/>
          </a:bodyPr>
          <a:lstStyle/>
          <a:p>
            <a:endParaRPr lang="it-IT" sz="3600" dirty="0" smtClean="0"/>
          </a:p>
          <a:p>
            <a:r>
              <a:rPr lang="it-IT" sz="3600" dirty="0" smtClean="0">
                <a:solidFill>
                  <a:srgbClr val="FFC000"/>
                </a:solidFill>
              </a:rPr>
              <a:t>Essa richiede, nel processo di ricerca scientifico, un necessario dialogo interdisciplinare e approccio </a:t>
            </a:r>
            <a:r>
              <a:rPr lang="it-IT" sz="3600" b="1" dirty="0" smtClean="0">
                <a:solidFill>
                  <a:srgbClr val="FFC000"/>
                </a:solidFill>
              </a:rPr>
              <a:t>critico</a:t>
            </a:r>
            <a:r>
              <a:rPr lang="it-IT" sz="3600" dirty="0" smtClean="0">
                <a:solidFill>
                  <a:srgbClr val="FFC000"/>
                </a:solidFill>
              </a:rPr>
              <a:t> ed </a:t>
            </a:r>
            <a:r>
              <a:rPr lang="it-IT" sz="3600" b="1" dirty="0" smtClean="0">
                <a:solidFill>
                  <a:srgbClr val="FFC000"/>
                </a:solidFill>
              </a:rPr>
              <a:t>aperto</a:t>
            </a:r>
            <a:r>
              <a:rPr lang="it-IT" sz="3600" dirty="0" smtClean="0">
                <a:solidFill>
                  <a:srgbClr val="FFC000"/>
                </a:solidFill>
              </a:rPr>
              <a:t>.</a:t>
            </a:r>
            <a:endParaRPr lang="it-IT" sz="3600"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770" decel="100000"/>
                                        <p:tgtEl>
                                          <p:spTgt spid="3">
                                            <p:txEl>
                                              <p:pRg st="1" end="1"/>
                                            </p:txEl>
                                          </p:spTgt>
                                        </p:tgtEl>
                                      </p:cBhvr>
                                    </p:animEffect>
                                    <p:animScale>
                                      <p:cBhvr>
                                        <p:cTn id="17" dur="770" decel="100000"/>
                                        <p:tgtEl>
                                          <p:spTgt spid="3">
                                            <p:txEl>
                                              <p:pRg st="1" end="1"/>
                                            </p:txEl>
                                          </p:spTgt>
                                        </p:tgtEl>
                                      </p:cBhvr>
                                      <p:from x="10000" y="10000"/>
                                      <p:to x="200000" y="450000"/>
                                    </p:animScale>
                                    <p:animScale>
                                      <p:cBhvr>
                                        <p:cTn id="18" dur="1230" accel="100000" fill="hold">
                                          <p:stCondLst>
                                            <p:cond delay="770"/>
                                          </p:stCondLst>
                                        </p:cTn>
                                        <p:tgtEl>
                                          <p:spTgt spid="3">
                                            <p:txEl>
                                              <p:pRg st="1" end="1"/>
                                            </p:txEl>
                                          </p:spTgt>
                                        </p:tgtEl>
                                      </p:cBhvr>
                                      <p:from x="200000" y="450000"/>
                                      <p:to x="100000" y="100000"/>
                                    </p:animScale>
                                    <p:set>
                                      <p:cBhvr>
                                        <p:cTn id="19" dur="770" fill="hold"/>
                                        <p:tgtEl>
                                          <p:spTgt spid="3">
                                            <p:txEl>
                                              <p:pRg st="1" end="1"/>
                                            </p:txEl>
                                          </p:spTgt>
                                        </p:tgtEl>
                                        <p:attrNameLst>
                                          <p:attrName>ppt_x</p:attrName>
                                        </p:attrNameLst>
                                      </p:cBhvr>
                                      <p:to>
                                        <p:strVal val="(0.5)"/>
                                      </p:to>
                                    </p:set>
                                    <p:anim from="(0.5)" to="(#ppt_x)" calcmode="lin" valueType="num">
                                      <p:cBhvr>
                                        <p:cTn id="20" dur="1230" accel="100000" fill="hold">
                                          <p:stCondLst>
                                            <p:cond delay="770"/>
                                          </p:stCondLst>
                                        </p:cTn>
                                        <p:tgtEl>
                                          <p:spTgt spid="3">
                                            <p:txEl>
                                              <p:pRg st="1" end="1"/>
                                            </p:txEl>
                                          </p:spTgt>
                                        </p:tgtEl>
                                        <p:attrNameLst>
                                          <p:attrName>ppt_x</p:attrName>
                                        </p:attrNameLst>
                                      </p:cBhvr>
                                    </p:anim>
                                    <p:set>
                                      <p:cBhvr>
                                        <p:cTn id="21" dur="770" fill="hold"/>
                                        <p:tgtEl>
                                          <p:spTgt spid="3">
                                            <p:txEl>
                                              <p:pRg st="1" end="1"/>
                                            </p:txEl>
                                          </p:spTgt>
                                        </p:tgtEl>
                                        <p:attrNameLst>
                                          <p:attrName>ppt_y</p:attrName>
                                        </p:attrNameLst>
                                      </p:cBhvr>
                                      <p:to>
                                        <p:strVal val="(#ppt_y+0.4)"/>
                                      </p:to>
                                    </p:set>
                                    <p:anim from="(#ppt_y+0.4)" to="(#ppt_y)" calcmode="lin" valueType="num">
                                      <p:cBhvr>
                                        <p:cTn id="22" dur="1230" accel="100000" fill="hold">
                                          <p:stCondLst>
                                            <p:cond delay="770"/>
                                          </p:stCondLst>
                                        </p:cTn>
                                        <p:tgtEl>
                                          <p:spTgt spid="3">
                                            <p:txEl>
                                              <p:pRg st="1" end="1"/>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4400" b="1" dirty="0" smtClean="0">
                <a:solidFill>
                  <a:srgbClr val="FF0000"/>
                </a:solidFill>
              </a:rPr>
              <a:t>critico</a:t>
            </a:r>
            <a:endParaRPr lang="it-IT" sz="4400" dirty="0">
              <a:solidFill>
                <a:srgbClr val="FF0000"/>
              </a:solidFill>
            </a:endParaRPr>
          </a:p>
        </p:txBody>
      </p:sp>
      <p:sp>
        <p:nvSpPr>
          <p:cNvPr id="3" name="Segnaposto contenuto 2"/>
          <p:cNvSpPr>
            <a:spLocks noGrp="1"/>
          </p:cNvSpPr>
          <p:nvPr>
            <p:ph sz="quarter" idx="1"/>
          </p:nvPr>
        </p:nvSpPr>
        <p:spPr/>
        <p:txBody>
          <a:bodyPr>
            <a:normAutofit/>
          </a:bodyPr>
          <a:lstStyle/>
          <a:p>
            <a:endParaRPr lang="it-IT" sz="3600" dirty="0" smtClean="0"/>
          </a:p>
          <a:p>
            <a:r>
              <a:rPr lang="it-IT" sz="3600" dirty="0" smtClean="0"/>
              <a:t>Perché l’approccio ai vari ambiti, alle varie discipline e ai vari documenti avrà sempre la caratteristica di una lettura intelligente ed ermeneutica delle fonti stesse.</a:t>
            </a:r>
            <a:endParaRPr lang="it-IT"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600" decel="100000"/>
                                        <p:tgtEl>
                                          <p:spTgt spid="2"/>
                                        </p:tgtEl>
                                      </p:cBhvr>
                                    </p:animEffect>
                                    <p:anim calcmode="lin" valueType="num">
                                      <p:cBhvr>
                                        <p:cTn id="8" dur="1600" decel="100000" fill="hold"/>
                                        <p:tgtEl>
                                          <p:spTgt spid="2"/>
                                        </p:tgtEl>
                                        <p:attrNameLst>
                                          <p:attrName>style.rotation</p:attrName>
                                        </p:attrNameLst>
                                      </p:cBhvr>
                                      <p:tavLst>
                                        <p:tav tm="0">
                                          <p:val>
                                            <p:fltVal val="-90"/>
                                          </p:val>
                                        </p:tav>
                                        <p:tav tm="100000">
                                          <p:val>
                                            <p:fltVal val="0"/>
                                          </p:val>
                                        </p:tav>
                                      </p:tavLst>
                                    </p:anim>
                                    <p:anim calcmode="lin" valueType="num">
                                      <p:cBhvr>
                                        <p:cTn id="9" dur="1600" decel="100000" fill="hold"/>
                                        <p:tgtEl>
                                          <p:spTgt spid="2"/>
                                        </p:tgtEl>
                                        <p:attrNameLst>
                                          <p:attrName>ppt_x</p:attrName>
                                        </p:attrNameLst>
                                      </p:cBhvr>
                                      <p:tavLst>
                                        <p:tav tm="0">
                                          <p:val>
                                            <p:strVal val="#ppt_x+0.4"/>
                                          </p:val>
                                        </p:tav>
                                        <p:tav tm="100000">
                                          <p:val>
                                            <p:strVal val="#ppt_x-0.05"/>
                                          </p:val>
                                        </p:tav>
                                      </p:tavLst>
                                    </p:anim>
                                    <p:anim calcmode="lin" valueType="num">
                                      <p:cBhvr>
                                        <p:cTn id="10" dur="1600" decel="100000" fill="hold"/>
                                        <p:tgtEl>
                                          <p:spTgt spid="2"/>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2"/>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600" decel="100000"/>
                                        <p:tgtEl>
                                          <p:spTgt spid="3">
                                            <p:txEl>
                                              <p:pRg st="1" end="1"/>
                                            </p:txEl>
                                          </p:spTgt>
                                        </p:tgtEl>
                                      </p:cBhvr>
                                    </p:animEffect>
                                    <p:anim calcmode="lin" valueType="num">
                                      <p:cBhvr>
                                        <p:cTn id="18" dur="16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16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16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400" accel="100000" fill="hold">
                                          <p:stCondLst>
                                            <p:cond delay="16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400" accel="100000" fill="hold">
                                          <p:stCondLst>
                                            <p:cond delay="16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4400" b="1" dirty="0" smtClean="0">
                <a:solidFill>
                  <a:srgbClr val="FF0000"/>
                </a:solidFill>
              </a:rPr>
              <a:t>aperto</a:t>
            </a:r>
            <a:endParaRPr lang="it-IT" sz="4400" dirty="0">
              <a:solidFill>
                <a:srgbClr val="FF0000"/>
              </a:solidFill>
            </a:endParaRPr>
          </a:p>
        </p:txBody>
      </p:sp>
      <p:sp>
        <p:nvSpPr>
          <p:cNvPr id="3" name="Segnaposto contenuto 2"/>
          <p:cNvSpPr>
            <a:spLocks noGrp="1"/>
          </p:cNvSpPr>
          <p:nvPr>
            <p:ph sz="quarter" idx="1"/>
          </p:nvPr>
        </p:nvSpPr>
        <p:spPr/>
        <p:txBody>
          <a:bodyPr/>
          <a:lstStyle/>
          <a:p>
            <a:r>
              <a:rPr lang="it-IT" sz="3600" dirty="0" smtClean="0"/>
              <a:t>Perché la Catechetica più che ad un sapere fisso, mira a sviluppare un metodo, che sappia individuare le costanti storico-esistenziali e a cogliere anche le novità del dialogo tra Dio e l’uomo. </a:t>
            </a:r>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600" decel="100000"/>
                                        <p:tgtEl>
                                          <p:spTgt spid="3">
                                            <p:txEl>
                                              <p:pRg st="0" end="0"/>
                                            </p:txEl>
                                          </p:spTgt>
                                        </p:tgtEl>
                                      </p:cBhvr>
                                    </p:animEffect>
                                    <p:anim calcmode="lin" valueType="num">
                                      <p:cBhvr>
                                        <p:cTn id="18" dur="16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9" dur="16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20" dur="16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21" dur="400" accel="100000" fill="hold">
                                          <p:stCondLst>
                                            <p:cond delay="16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2" dur="400" accel="100000" fill="hold">
                                          <p:stCondLst>
                                            <p:cond delay="16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solidFill>
                  <a:srgbClr val="00B0F0"/>
                </a:solidFill>
              </a:rPr>
              <a:t>PROBLEMA CATECHETICO</a:t>
            </a:r>
            <a:endParaRPr lang="it-IT" dirty="0">
              <a:solidFill>
                <a:srgbClr val="00B0F0"/>
              </a:solidFill>
            </a:endParaRPr>
          </a:p>
        </p:txBody>
      </p:sp>
      <p:sp>
        <p:nvSpPr>
          <p:cNvPr id="3" name="Segnaposto contenuto 2"/>
          <p:cNvSpPr>
            <a:spLocks noGrp="1"/>
          </p:cNvSpPr>
          <p:nvPr>
            <p:ph sz="quarter" idx="1"/>
          </p:nvPr>
        </p:nvSpPr>
        <p:spPr/>
        <p:txBody>
          <a:bodyPr/>
          <a:lstStyle/>
          <a:p>
            <a:r>
              <a:rPr lang="it-IT" dirty="0" smtClean="0">
                <a:solidFill>
                  <a:srgbClr val="002060"/>
                </a:solidFill>
              </a:rPr>
              <a:t>Partendo da questi interrogativi la riflessione catechetica tende a ricondurre ad unità di principi le diverse problematiche dell’azione catechistica: comporta una ricerca di leggi costanti, proprie della natura della catechesi (teologica, </a:t>
            </a:r>
            <a:r>
              <a:rPr lang="it-IT" dirty="0" err="1" smtClean="0">
                <a:solidFill>
                  <a:srgbClr val="002060"/>
                </a:solidFill>
              </a:rPr>
              <a:t>antropologico-comunicativa</a:t>
            </a:r>
            <a:r>
              <a:rPr lang="it-IT" dirty="0" smtClean="0">
                <a:solidFill>
                  <a:srgbClr val="002060"/>
                </a:solidFill>
              </a:rPr>
              <a:t> e pedagogica). E’ una riflessione attenta alla prassi, da cui assume il “materiale” in perenne dinamismo. Suo campo specifico è la Parola di Dio in quanto comunicabile all’uomo e in quanto forza educatrice in vista della sua maturazione.</a:t>
            </a:r>
            <a:endParaRPr lang="it-IT"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solidFill>
                  <a:srgbClr val="00B0F0"/>
                </a:solidFill>
              </a:rPr>
              <a:t>PROBLEMA CATECHETICO</a:t>
            </a:r>
            <a:endParaRPr lang="it-IT" dirty="0">
              <a:solidFill>
                <a:srgbClr val="00B0F0"/>
              </a:solidFill>
            </a:endParaRPr>
          </a:p>
        </p:txBody>
      </p:sp>
      <p:sp>
        <p:nvSpPr>
          <p:cNvPr id="3" name="Segnaposto contenuto 2"/>
          <p:cNvSpPr>
            <a:spLocks noGrp="1"/>
          </p:cNvSpPr>
          <p:nvPr>
            <p:ph sz="quarter" idx="1"/>
          </p:nvPr>
        </p:nvSpPr>
        <p:spPr/>
        <p:txBody>
          <a:bodyPr/>
          <a:lstStyle/>
          <a:p>
            <a:r>
              <a:rPr lang="it-IT" sz="3600" dirty="0" smtClean="0">
                <a:solidFill>
                  <a:srgbClr val="0070C0"/>
                </a:solidFill>
              </a:rPr>
              <a:t>Il problema catechetico si risolve in un ripensamento dell’azione catechistica che si svolge nel tempo e nello spazio concreti, non considerando l’immediato e il contingente, ma il totale e l’universale, tentando di cogliere l’essenziale e il perenne.</a:t>
            </a:r>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05"/>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 calcmode="lin" valueType="num">
                                      <p:cBhvr>
                                        <p:cTn id="9" dur="2000" fill="hold"/>
                                        <p:tgtEl>
                                          <p:spTgt spid="2"/>
                                        </p:tgtEl>
                                        <p:attrNameLst>
                                          <p:attrName>ppt_x</p:attrName>
                                        </p:attrNameLst>
                                      </p:cBhvr>
                                      <p:tavLst>
                                        <p:tav tm="0">
                                          <p:val>
                                            <p:strVal val="#ppt_x-.2"/>
                                          </p:val>
                                        </p:tav>
                                        <p:tav tm="100000">
                                          <p:val>
                                            <p:strVal val="#ppt_x"/>
                                          </p:val>
                                        </p:tav>
                                      </p:tavLst>
                                    </p:anim>
                                    <p:anim calcmode="lin" valueType="num">
                                      <p:cBhvr>
                                        <p:cTn id="10" dur="2000" fill="hold"/>
                                        <p:tgtEl>
                                          <p:spTgt spid="2"/>
                                        </p:tgtEl>
                                        <p:attrNameLst>
                                          <p:attrName>ppt_y</p:attrName>
                                        </p:attrNameLst>
                                      </p:cBhvr>
                                      <p:tavLst>
                                        <p:tav tm="0">
                                          <p:val>
                                            <p:strVal val="#ppt_y"/>
                                          </p:val>
                                        </p:tav>
                                        <p:tav tm="100000">
                                          <p:val>
                                            <p:strVal val="#ppt_y"/>
                                          </p:val>
                                        </p:tav>
                                      </p:tavLst>
                                    </p:anim>
                                    <p:animEffect transition="in" filter="fade">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PROBLEMI CATECHISTICI</a:t>
            </a:r>
            <a:endParaRPr lang="it-IT" dirty="0"/>
          </a:p>
        </p:txBody>
      </p:sp>
      <p:sp>
        <p:nvSpPr>
          <p:cNvPr id="3" name="Segnaposto contenuto 2"/>
          <p:cNvSpPr>
            <a:spLocks noGrp="1"/>
          </p:cNvSpPr>
          <p:nvPr>
            <p:ph sz="quarter" idx="1"/>
          </p:nvPr>
        </p:nvSpPr>
        <p:spPr/>
        <p:txBody>
          <a:bodyPr/>
          <a:lstStyle/>
          <a:p>
            <a:endParaRPr lang="it-IT" sz="3600" dirty="0" smtClean="0"/>
          </a:p>
          <a:p>
            <a:r>
              <a:rPr lang="it-IT" sz="3600" dirty="0" smtClean="0"/>
              <a:t>I problemi catechistici d’altra parte consistono nell’affrontare la sfida della comunicazione della Parola nello svolgimento della concreta azione catechistica. </a:t>
            </a:r>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PROBLEMI CATECHISTICI</a:t>
            </a:r>
            <a:endParaRPr lang="it-IT" dirty="0"/>
          </a:p>
        </p:txBody>
      </p:sp>
      <p:sp>
        <p:nvSpPr>
          <p:cNvPr id="3" name="Segnaposto contenuto 2"/>
          <p:cNvSpPr>
            <a:spLocks noGrp="1"/>
          </p:cNvSpPr>
          <p:nvPr>
            <p:ph sz="quarter" idx="1"/>
          </p:nvPr>
        </p:nvSpPr>
        <p:spPr/>
        <p:txBody>
          <a:bodyPr>
            <a:noAutofit/>
          </a:bodyPr>
          <a:lstStyle/>
          <a:p>
            <a:r>
              <a:rPr lang="it-IT" sz="2800" dirty="0" smtClean="0"/>
              <a:t>Il rapporto tra catechetica e catechesi sarà quello di cercare di risolvere i problemi catechistici alla luce dei principi, dei parametri, dei paradigmi catechetici. La scienza catechetica allora si fa arte creativa che si traduce in iniziative, progettazioni operative, itinerari concreti, dialogo comunitario, colloquio da persona a persona, responsabilità da assumere e da gestire.</a:t>
            </a:r>
            <a:endParaRPr lang="it-IT"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4" presetClass="entr" presetSubtype="0" accel="10000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20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5" dur="2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6" dur="2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solidFill>
                  <a:schemeClr val="accent3">
                    <a:lumMod val="60000"/>
                    <a:lumOff val="40000"/>
                  </a:schemeClr>
                </a:solidFill>
              </a:rPr>
              <a:t>ALCUNI CHIARIMENTI TERMINOLOGICI</a:t>
            </a:r>
            <a:endParaRPr lang="it-IT" dirty="0">
              <a:solidFill>
                <a:schemeClr val="accent3">
                  <a:lumMod val="60000"/>
                  <a:lumOff val="40000"/>
                </a:schemeClr>
              </a:solidFill>
            </a:endParaRPr>
          </a:p>
        </p:txBody>
      </p:sp>
      <p:sp>
        <p:nvSpPr>
          <p:cNvPr id="3" name="Segnaposto contenuto 2"/>
          <p:cNvSpPr>
            <a:spLocks noGrp="1"/>
          </p:cNvSpPr>
          <p:nvPr>
            <p:ph sz="quarter" idx="2"/>
          </p:nvPr>
        </p:nvSpPr>
        <p:spPr/>
        <p:txBody>
          <a:bodyPr>
            <a:normAutofit lnSpcReduction="10000"/>
          </a:bodyPr>
          <a:lstStyle/>
          <a:p>
            <a:r>
              <a:rPr lang="it-IT" sz="2800" dirty="0" smtClean="0"/>
              <a:t>Ci si riferisce </a:t>
            </a:r>
            <a:r>
              <a:rPr lang="it-IT" sz="2800" b="1" dirty="0" smtClean="0"/>
              <a:t>all’atto comunicativo della Parola di Dio e al processo </a:t>
            </a:r>
            <a:r>
              <a:rPr lang="it-IT" sz="2800" b="1" dirty="0" err="1" smtClean="0"/>
              <a:t>pragmatico-educativo</a:t>
            </a:r>
            <a:r>
              <a:rPr lang="it-IT" sz="2800" b="1" dirty="0" smtClean="0"/>
              <a:t> di crescita nella fede</a:t>
            </a:r>
            <a:endParaRPr lang="it-IT" sz="2800" dirty="0" smtClean="0"/>
          </a:p>
          <a:p>
            <a:endParaRPr lang="it-IT" dirty="0"/>
          </a:p>
        </p:txBody>
      </p:sp>
      <p:sp>
        <p:nvSpPr>
          <p:cNvPr id="4" name="Segnaposto contenuto 3"/>
          <p:cNvSpPr>
            <a:spLocks noGrp="1"/>
          </p:cNvSpPr>
          <p:nvPr>
            <p:ph sz="quarter" idx="4"/>
          </p:nvPr>
        </p:nvSpPr>
        <p:spPr/>
        <p:txBody>
          <a:bodyPr>
            <a:normAutofit/>
          </a:bodyPr>
          <a:lstStyle/>
          <a:p>
            <a:r>
              <a:rPr lang="it-IT" sz="3200" b="1" dirty="0" smtClean="0"/>
              <a:t>Insegnamento orale</a:t>
            </a:r>
          </a:p>
          <a:p>
            <a:pPr>
              <a:buNone/>
            </a:pPr>
            <a:endParaRPr lang="it-IT" sz="3200" dirty="0" smtClean="0"/>
          </a:p>
          <a:p>
            <a:r>
              <a:rPr lang="it-IT" sz="3200" b="1" dirty="0" smtClean="0"/>
              <a:t>Testo catechistico</a:t>
            </a:r>
            <a:endParaRPr lang="it-IT" sz="3200" b="1" dirty="0"/>
          </a:p>
        </p:txBody>
      </p:sp>
      <p:sp>
        <p:nvSpPr>
          <p:cNvPr id="5" name="Segnaposto testo 4"/>
          <p:cNvSpPr>
            <a:spLocks noGrp="1"/>
          </p:cNvSpPr>
          <p:nvPr>
            <p:ph type="body" sz="quarter" idx="1"/>
          </p:nvPr>
        </p:nvSpPr>
        <p:spPr/>
        <p:txBody>
          <a:bodyPr/>
          <a:lstStyle/>
          <a:p>
            <a:r>
              <a:rPr lang="it-IT" sz="3200" dirty="0" smtClean="0"/>
              <a:t>CATECHESI</a:t>
            </a:r>
            <a:endParaRPr lang="it-IT" sz="3200" dirty="0"/>
          </a:p>
        </p:txBody>
      </p:sp>
      <p:sp>
        <p:nvSpPr>
          <p:cNvPr id="6" name="Segnaposto testo 5"/>
          <p:cNvSpPr>
            <a:spLocks noGrp="1"/>
          </p:cNvSpPr>
          <p:nvPr>
            <p:ph type="body" sz="quarter" idx="3"/>
          </p:nvPr>
        </p:nvSpPr>
        <p:spPr/>
        <p:txBody>
          <a:bodyPr/>
          <a:lstStyle/>
          <a:p>
            <a:r>
              <a:rPr lang="it-IT" sz="3200" dirty="0" smtClean="0"/>
              <a:t>CATECHISMO</a:t>
            </a:r>
            <a:endParaRPr lang="it-IT"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1" presetClass="entr" presetSubtype="0" fill="hold" grpId="0" nodeType="clickEffect">
                                  <p:stCondLst>
                                    <p:cond delay="0"/>
                                  </p:stCondLst>
                                  <p:childTnLst>
                                    <p:set>
                                      <p:cBhvr>
                                        <p:cTn id="24" dur="1" fill="hold">
                                          <p:stCondLst>
                                            <p:cond delay="0"/>
                                          </p:stCondLst>
                                        </p:cTn>
                                        <p:tgtEl>
                                          <p:spTgt spid="5">
                                            <p:bg/>
                                          </p:spTgt>
                                        </p:tgtEl>
                                        <p:attrNameLst>
                                          <p:attrName>style.visibility</p:attrName>
                                        </p:attrNameLst>
                                      </p:cBhvr>
                                      <p:to>
                                        <p:strVal val="visible"/>
                                      </p:to>
                                    </p:set>
                                    <p:animEffect transition="in" filter="fade">
                                      <p:cBhvr>
                                        <p:cTn id="25" dur="770" decel="100000"/>
                                        <p:tgtEl>
                                          <p:spTgt spid="5">
                                            <p:bg/>
                                          </p:spTgt>
                                        </p:tgtEl>
                                      </p:cBhvr>
                                    </p:animEffect>
                                    <p:animScale>
                                      <p:cBhvr>
                                        <p:cTn id="26" dur="770" decel="100000"/>
                                        <p:tgtEl>
                                          <p:spTgt spid="5">
                                            <p:bg/>
                                          </p:spTgt>
                                        </p:tgtEl>
                                      </p:cBhvr>
                                      <p:from x="10000" y="10000"/>
                                      <p:to x="200000" y="450000"/>
                                    </p:animScale>
                                    <p:animScale>
                                      <p:cBhvr>
                                        <p:cTn id="27" dur="1230" accel="100000" fill="hold">
                                          <p:stCondLst>
                                            <p:cond delay="770"/>
                                          </p:stCondLst>
                                        </p:cTn>
                                        <p:tgtEl>
                                          <p:spTgt spid="5">
                                            <p:bg/>
                                          </p:spTgt>
                                        </p:tgtEl>
                                      </p:cBhvr>
                                      <p:from x="200000" y="450000"/>
                                      <p:to x="100000" y="100000"/>
                                    </p:animScale>
                                    <p:set>
                                      <p:cBhvr>
                                        <p:cTn id="28" dur="770" fill="hold"/>
                                        <p:tgtEl>
                                          <p:spTgt spid="5">
                                            <p:bg/>
                                          </p:spTgt>
                                        </p:tgtEl>
                                        <p:attrNameLst>
                                          <p:attrName>ppt_x</p:attrName>
                                        </p:attrNameLst>
                                      </p:cBhvr>
                                      <p:to>
                                        <p:strVal val="(0.5)"/>
                                      </p:to>
                                    </p:set>
                                    <p:anim from="(0.5)" to="(#ppt_x)" calcmode="lin" valueType="num">
                                      <p:cBhvr>
                                        <p:cTn id="29" dur="1230" accel="100000" fill="hold">
                                          <p:stCondLst>
                                            <p:cond delay="770"/>
                                          </p:stCondLst>
                                        </p:cTn>
                                        <p:tgtEl>
                                          <p:spTgt spid="5">
                                            <p:bg/>
                                          </p:spTgt>
                                        </p:tgtEl>
                                        <p:attrNameLst>
                                          <p:attrName>ppt_x</p:attrName>
                                        </p:attrNameLst>
                                      </p:cBhvr>
                                    </p:anim>
                                    <p:set>
                                      <p:cBhvr>
                                        <p:cTn id="30" dur="770" fill="hold"/>
                                        <p:tgtEl>
                                          <p:spTgt spid="5">
                                            <p:bg/>
                                          </p:spTgt>
                                        </p:tgtEl>
                                        <p:attrNameLst>
                                          <p:attrName>ppt_y</p:attrName>
                                        </p:attrNameLst>
                                      </p:cBhvr>
                                      <p:to>
                                        <p:strVal val="(#ppt_y+0.4)"/>
                                      </p:to>
                                    </p:set>
                                    <p:anim from="(#ppt_y+0.4)" to="(#ppt_y)" calcmode="lin" valueType="num">
                                      <p:cBhvr>
                                        <p:cTn id="31" dur="1230" accel="100000" fill="hold">
                                          <p:stCondLst>
                                            <p:cond delay="770"/>
                                          </p:stCondLst>
                                        </p:cTn>
                                        <p:tgtEl>
                                          <p:spTgt spid="5">
                                            <p:bg/>
                                          </p:spTgt>
                                        </p:tgtEl>
                                        <p:attrNameLst>
                                          <p:attrName>ppt_y</p:attrName>
                                        </p:attrNameLst>
                                      </p:cBhvr>
                                    </p:anim>
                                  </p:childTnLst>
                                </p:cTn>
                              </p:par>
                            </p:childTnLst>
                          </p:cTn>
                        </p:par>
                      </p:childTnLst>
                    </p:cTn>
                  </p:par>
                  <p:par>
                    <p:cTn id="32" fill="hold">
                      <p:stCondLst>
                        <p:cond delay="indefinite"/>
                      </p:stCondLst>
                      <p:childTnLst>
                        <p:par>
                          <p:cTn id="33" fill="hold">
                            <p:stCondLst>
                              <p:cond delay="0"/>
                            </p:stCondLst>
                            <p:childTnLst>
                              <p:par>
                                <p:cTn id="34" presetID="51" presetClass="entr" presetSubtype="0" fill="hold" grpId="0"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fade">
                                      <p:cBhvr>
                                        <p:cTn id="36" dur="770" decel="100000"/>
                                        <p:tgtEl>
                                          <p:spTgt spid="5">
                                            <p:txEl>
                                              <p:pRg st="0" end="0"/>
                                            </p:txEl>
                                          </p:spTgt>
                                        </p:tgtEl>
                                      </p:cBhvr>
                                    </p:animEffect>
                                    <p:animScale>
                                      <p:cBhvr>
                                        <p:cTn id="37" dur="770" decel="100000"/>
                                        <p:tgtEl>
                                          <p:spTgt spid="5">
                                            <p:txEl>
                                              <p:pRg st="0" end="0"/>
                                            </p:txEl>
                                          </p:spTgt>
                                        </p:tgtEl>
                                      </p:cBhvr>
                                      <p:from x="10000" y="10000"/>
                                      <p:to x="200000" y="450000"/>
                                    </p:animScale>
                                    <p:animScale>
                                      <p:cBhvr>
                                        <p:cTn id="38" dur="1230" accel="100000" fill="hold">
                                          <p:stCondLst>
                                            <p:cond delay="770"/>
                                          </p:stCondLst>
                                        </p:cTn>
                                        <p:tgtEl>
                                          <p:spTgt spid="5">
                                            <p:txEl>
                                              <p:pRg st="0" end="0"/>
                                            </p:txEl>
                                          </p:spTgt>
                                        </p:tgtEl>
                                      </p:cBhvr>
                                      <p:from x="200000" y="450000"/>
                                      <p:to x="100000" y="100000"/>
                                    </p:animScale>
                                    <p:set>
                                      <p:cBhvr>
                                        <p:cTn id="39" dur="770" fill="hold"/>
                                        <p:tgtEl>
                                          <p:spTgt spid="5">
                                            <p:txEl>
                                              <p:pRg st="0" end="0"/>
                                            </p:txEl>
                                          </p:spTgt>
                                        </p:tgtEl>
                                        <p:attrNameLst>
                                          <p:attrName>ppt_x</p:attrName>
                                        </p:attrNameLst>
                                      </p:cBhvr>
                                      <p:to>
                                        <p:strVal val="(0.5)"/>
                                      </p:to>
                                    </p:set>
                                    <p:anim from="(0.5)" to="(#ppt_x)" calcmode="lin" valueType="num">
                                      <p:cBhvr>
                                        <p:cTn id="40" dur="1230" accel="100000" fill="hold">
                                          <p:stCondLst>
                                            <p:cond delay="770"/>
                                          </p:stCondLst>
                                        </p:cTn>
                                        <p:tgtEl>
                                          <p:spTgt spid="5">
                                            <p:txEl>
                                              <p:pRg st="0" end="0"/>
                                            </p:txEl>
                                          </p:spTgt>
                                        </p:tgtEl>
                                        <p:attrNameLst>
                                          <p:attrName>ppt_x</p:attrName>
                                        </p:attrNameLst>
                                      </p:cBhvr>
                                    </p:anim>
                                    <p:set>
                                      <p:cBhvr>
                                        <p:cTn id="41" dur="770" fill="hold"/>
                                        <p:tgtEl>
                                          <p:spTgt spid="5">
                                            <p:txEl>
                                              <p:pRg st="0" end="0"/>
                                            </p:txEl>
                                          </p:spTgt>
                                        </p:tgtEl>
                                        <p:attrNameLst>
                                          <p:attrName>ppt_y</p:attrName>
                                        </p:attrNameLst>
                                      </p:cBhvr>
                                      <p:to>
                                        <p:strVal val="(#ppt_y+0.4)"/>
                                      </p:to>
                                    </p:set>
                                    <p:anim from="(#ppt_y+0.4)" to="(#ppt_y)" calcmode="lin" valueType="num">
                                      <p:cBhvr>
                                        <p:cTn id="42" dur="1230" accel="100000" fill="hold">
                                          <p:stCondLst>
                                            <p:cond delay="770"/>
                                          </p:stCondLst>
                                        </p:cTn>
                                        <p:tgtEl>
                                          <p:spTgt spid="5">
                                            <p:txEl>
                                              <p:pRg st="0" end="0"/>
                                            </p:txEl>
                                          </p:spTgt>
                                        </p:tgtEl>
                                        <p:attrNameLst>
                                          <p:attrName>ppt_y</p:attrName>
                                        </p:attrNameLst>
                                      </p:cBhvr>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animEffect transition="in" filter="fade">
                                      <p:cBhvr>
                                        <p:cTn id="47" dur="1000"/>
                                        <p:tgtEl>
                                          <p:spTgt spid="3">
                                            <p:txEl>
                                              <p:pRg st="0" end="0"/>
                                            </p:txEl>
                                          </p:spTgt>
                                        </p:tgtEl>
                                      </p:cBhvr>
                                    </p:animEffect>
                                    <p:anim calcmode="lin" valueType="num">
                                      <p:cBhvr>
                                        <p:cTn id="4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grpId="0" nodeType="clickEffect">
                                  <p:stCondLst>
                                    <p:cond delay="0"/>
                                  </p:stCondLst>
                                  <p:iterate type="lt">
                                    <p:tmPct val="5000"/>
                                  </p:iterate>
                                  <p:childTnLst>
                                    <p:set>
                                      <p:cBhvr>
                                        <p:cTn id="53" dur="1" fill="hold">
                                          <p:stCondLst>
                                            <p:cond delay="0"/>
                                          </p:stCondLst>
                                        </p:cTn>
                                        <p:tgtEl>
                                          <p:spTgt spid="6">
                                            <p:bg/>
                                          </p:spTgt>
                                        </p:tgtEl>
                                        <p:attrNameLst>
                                          <p:attrName>style.visibility</p:attrName>
                                        </p:attrNameLst>
                                      </p:cBhvr>
                                      <p:to>
                                        <p:strVal val="visible"/>
                                      </p:to>
                                    </p:set>
                                    <p:anim calcmode="lin" valueType="num">
                                      <p:cBhvr>
                                        <p:cTn id="54" dur="1000" fill="hold"/>
                                        <p:tgtEl>
                                          <p:spTgt spid="6">
                                            <p:bg/>
                                          </p:spTgt>
                                        </p:tgtEl>
                                        <p:attrNameLst>
                                          <p:attrName>ppt_w</p:attrName>
                                        </p:attrNameLst>
                                      </p:cBhvr>
                                      <p:tavLst>
                                        <p:tav tm="0">
                                          <p:val>
                                            <p:fltVal val="0"/>
                                          </p:val>
                                        </p:tav>
                                        <p:tav tm="100000">
                                          <p:val>
                                            <p:strVal val="#ppt_w"/>
                                          </p:val>
                                        </p:tav>
                                      </p:tavLst>
                                    </p:anim>
                                    <p:anim calcmode="lin" valueType="num">
                                      <p:cBhvr>
                                        <p:cTn id="55" dur="1000" fill="hold"/>
                                        <p:tgtEl>
                                          <p:spTgt spid="6">
                                            <p:bg/>
                                          </p:spTgt>
                                        </p:tgtEl>
                                        <p:attrNameLst>
                                          <p:attrName>ppt_h</p:attrName>
                                        </p:attrNameLst>
                                      </p:cBhvr>
                                      <p:tavLst>
                                        <p:tav tm="0">
                                          <p:val>
                                            <p:fltVal val="0"/>
                                          </p:val>
                                        </p:tav>
                                        <p:tav tm="100000">
                                          <p:val>
                                            <p:strVal val="#ppt_h"/>
                                          </p:val>
                                        </p:tav>
                                      </p:tavLst>
                                    </p:anim>
                                    <p:anim calcmode="lin" valueType="num">
                                      <p:cBhvr>
                                        <p:cTn id="56" dur="1000" fill="hold"/>
                                        <p:tgtEl>
                                          <p:spTgt spid="6">
                                            <p:bg/>
                                          </p:spTgt>
                                        </p:tgtEl>
                                        <p:attrNameLst>
                                          <p:attrName>style.rotation</p:attrName>
                                        </p:attrNameLst>
                                      </p:cBhvr>
                                      <p:tavLst>
                                        <p:tav tm="0">
                                          <p:val>
                                            <p:fltVal val="90"/>
                                          </p:val>
                                        </p:tav>
                                        <p:tav tm="100000">
                                          <p:val>
                                            <p:fltVal val="0"/>
                                          </p:val>
                                        </p:tav>
                                      </p:tavLst>
                                    </p:anim>
                                    <p:animEffect transition="in" filter="fade">
                                      <p:cBhvr>
                                        <p:cTn id="57" dur="1000"/>
                                        <p:tgtEl>
                                          <p:spTgt spid="6">
                                            <p:bg/>
                                          </p:spTgt>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iterate type="lt">
                                    <p:tmPct val="5000"/>
                                  </p:iterate>
                                  <p:childTnLst>
                                    <p:set>
                                      <p:cBhvr>
                                        <p:cTn id="61" dur="1" fill="hold">
                                          <p:stCondLst>
                                            <p:cond delay="0"/>
                                          </p:stCondLst>
                                        </p:cTn>
                                        <p:tgtEl>
                                          <p:spTgt spid="6">
                                            <p:txEl>
                                              <p:pRg st="0" end="0"/>
                                            </p:txEl>
                                          </p:spTgt>
                                        </p:tgtEl>
                                        <p:attrNameLst>
                                          <p:attrName>style.visibility</p:attrName>
                                        </p:attrNameLst>
                                      </p:cBhvr>
                                      <p:to>
                                        <p:strVal val="visible"/>
                                      </p:to>
                                    </p:set>
                                    <p:anim calcmode="lin" valueType="num">
                                      <p:cBhvr>
                                        <p:cTn id="62"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63"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64"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65" dur="1000"/>
                                        <p:tgtEl>
                                          <p:spTgt spid="6">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
                                            <p:txEl>
                                              <p:pRg st="0" end="0"/>
                                            </p:txEl>
                                          </p:spTgt>
                                        </p:tgtEl>
                                        <p:attrNameLst>
                                          <p:attrName>style.visibility</p:attrName>
                                        </p:attrNameLst>
                                      </p:cBhvr>
                                      <p:to>
                                        <p:strVal val="visible"/>
                                      </p:to>
                                    </p:set>
                                    <p:animEffect transition="in" filter="fade">
                                      <p:cBhvr>
                                        <p:cTn id="70" dur="2000"/>
                                        <p:tgtEl>
                                          <p:spTgt spid="4">
                                            <p:txEl>
                                              <p:pRg st="0" end="0"/>
                                            </p:txEl>
                                          </p:spTgt>
                                        </p:tgtEl>
                                      </p:cBhvr>
                                    </p:animEffect>
                                    <p:anim calcmode="lin" valueType="num">
                                      <p:cBhvr>
                                        <p:cTn id="71"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72" dur="2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
                                            <p:txEl>
                                              <p:pRg st="2" end="2"/>
                                            </p:txEl>
                                          </p:spTgt>
                                        </p:tgtEl>
                                        <p:attrNameLst>
                                          <p:attrName>style.visibility</p:attrName>
                                        </p:attrNameLst>
                                      </p:cBhvr>
                                      <p:to>
                                        <p:strVal val="visible"/>
                                      </p:to>
                                    </p:set>
                                    <p:animEffect transition="in" filter="fade">
                                      <p:cBhvr>
                                        <p:cTn id="77" dur="2000"/>
                                        <p:tgtEl>
                                          <p:spTgt spid="4">
                                            <p:txEl>
                                              <p:pRg st="2" end="2"/>
                                            </p:txEl>
                                          </p:spTgt>
                                        </p:tgtEl>
                                      </p:cBhvr>
                                    </p:animEffect>
                                    <p:anim calcmode="lin" valueType="num">
                                      <p:cBhvr>
                                        <p:cTn id="78"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79" dur="2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animBg="1"/>
      <p:bldP spid="6"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200" b="1" dirty="0" smtClean="0">
                <a:solidFill>
                  <a:srgbClr val="00B0F0"/>
                </a:solidFill>
              </a:rPr>
              <a:t>CATECHETICA</a:t>
            </a:r>
            <a:endParaRPr lang="it-IT" sz="3200" dirty="0">
              <a:solidFill>
                <a:srgbClr val="00B0F0"/>
              </a:solidFill>
            </a:endParaRPr>
          </a:p>
        </p:txBody>
      </p:sp>
      <p:pic>
        <p:nvPicPr>
          <p:cNvPr id="5" name="Segnaposto contenuto 4" descr="Catechesi.jpg"/>
          <p:cNvPicPr>
            <a:picLocks noGrp="1" noChangeAspect="1"/>
          </p:cNvPicPr>
          <p:nvPr>
            <p:ph sz="quarter" idx="1"/>
          </p:nvPr>
        </p:nvPicPr>
        <p:blipFill>
          <a:blip r:embed="rId2" cstate="print"/>
          <a:stretch>
            <a:fillRect/>
          </a:stretch>
        </p:blipFill>
        <p:spPr>
          <a:xfrm>
            <a:off x="457200" y="2060848"/>
            <a:ext cx="3657600" cy="3240360"/>
          </a:xfrm>
        </p:spPr>
      </p:pic>
      <p:sp>
        <p:nvSpPr>
          <p:cNvPr id="4" name="Segnaposto contenuto 3"/>
          <p:cNvSpPr>
            <a:spLocks noGrp="1"/>
          </p:cNvSpPr>
          <p:nvPr>
            <p:ph sz="quarter" idx="2"/>
          </p:nvPr>
        </p:nvSpPr>
        <p:spPr/>
        <p:txBody>
          <a:bodyPr/>
          <a:lstStyle/>
          <a:p>
            <a:r>
              <a:rPr lang="it-IT" sz="3600" b="1" dirty="0" smtClean="0"/>
              <a:t> studio scientifico svolto sull’atto catechistico.</a:t>
            </a:r>
            <a:endParaRPr lang="it-IT" sz="3600" dirty="0" smtClean="0"/>
          </a:p>
          <a:p>
            <a:pPr>
              <a:buNone/>
            </a:pP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8" dur="10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9" dur="1000" accel="50000" fill="hold">
                                          <p:stCondLst>
                                            <p:cond delay="1000"/>
                                          </p:stCondLst>
                                        </p:cTn>
                                        <p:tgtEl>
                                          <p:spTgt spid="5"/>
                                        </p:tgtEl>
                                        <p:attrNameLst>
                                          <p:attrName>ppt_w</p:attrName>
                                        </p:attrNameLst>
                                      </p:cBhvr>
                                      <p:tavLst>
                                        <p:tav tm="0">
                                          <p:val>
                                            <p:strVal val="#ppt_w*.05"/>
                                          </p:val>
                                        </p:tav>
                                        <p:tav tm="100000">
                                          <p:val>
                                            <p:strVal val="#ppt_w"/>
                                          </p:val>
                                        </p:tav>
                                      </p:tavLst>
                                    </p:anim>
                                    <p:anim calcmode="lin" valueType="num">
                                      <p:cBhvr>
                                        <p:cTn id="20" dur="2000" fill="hold"/>
                                        <p:tgtEl>
                                          <p:spTgt spid="5"/>
                                        </p:tgtEl>
                                        <p:attrNameLst>
                                          <p:attrName>ppt_h</p:attrName>
                                        </p:attrNameLst>
                                      </p:cBhvr>
                                      <p:tavLst>
                                        <p:tav tm="0">
                                          <p:val>
                                            <p:strVal val="#ppt_h"/>
                                          </p:val>
                                        </p:tav>
                                        <p:tav tm="100000">
                                          <p:val>
                                            <p:strVal val="#ppt_h"/>
                                          </p:val>
                                        </p:tav>
                                      </p:tavLst>
                                    </p:anim>
                                    <p:anim calcmode="lin" valueType="num">
                                      <p:cBhvr>
                                        <p:cTn id="21" dur="10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2" dur="10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3" dur="1000" accel="50000" fill="hold">
                                          <p:stCondLst>
                                            <p:cond delay="1000"/>
                                          </p:stCondLst>
                                        </p:cTn>
                                        <p:tgtEl>
                                          <p:spTgt spid="5"/>
                                        </p:tgtEl>
                                        <p:attrNameLst>
                                          <p:attrName>ppt_y</p:attrName>
                                        </p:attrNameLst>
                                      </p:cBhvr>
                                      <p:tavLst>
                                        <p:tav tm="0">
                                          <p:val>
                                            <p:strVal val="#ppt_y+.1"/>
                                          </p:val>
                                        </p:tav>
                                        <p:tav tm="100000">
                                          <p:val>
                                            <p:strVal val="#ppt_y"/>
                                          </p:val>
                                        </p:tav>
                                      </p:tavLst>
                                    </p:anim>
                                    <p:animEffect transition="in" filter="fade">
                                      <p:cBhvr>
                                        <p:cTn id="24" dur="2000" decel="50000">
                                          <p:stCondLst>
                                            <p:cond delay="0"/>
                                          </p:stCondLst>
                                        </p:cTn>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 calcmode="lin" valueType="num">
                                      <p:cBhvr>
                                        <p:cTn id="29" dur="10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30" dur="10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31" dur="1000" accel="50000" fill="hold">
                                          <p:stCondLst>
                                            <p:cond delay="10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32" dur="2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33" dur="10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34" dur="10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35" dur="1000" accel="50000" fill="hold">
                                          <p:stCondLst>
                                            <p:cond delay="10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36" dur="2000" decel="50000">
                                          <p:stCondLst>
                                            <p:cond delay="0"/>
                                          </p:stCondLst>
                                        </p:cTn>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SAN GIUSEPPE, PREGA PER NOI</a:t>
            </a:r>
            <a:endParaRPr lang="it-IT" dirty="0"/>
          </a:p>
        </p:txBody>
      </p:sp>
      <p:pic>
        <p:nvPicPr>
          <p:cNvPr id="8" name="Segnaposto contenuto 7" descr="san_giuseppe_orvieto.jpg"/>
          <p:cNvPicPr>
            <a:picLocks noGrp="1" noChangeAspect="1"/>
          </p:cNvPicPr>
          <p:nvPr>
            <p:ph sz="quarter" idx="1"/>
          </p:nvPr>
        </p:nvPicPr>
        <p:blipFill>
          <a:blip r:embed="rId2" cstate="print"/>
          <a:stretch>
            <a:fillRect/>
          </a:stretch>
        </p:blipFill>
        <p:spPr>
          <a:xfrm>
            <a:off x="2155600" y="1600200"/>
            <a:ext cx="4070799" cy="48736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solidFill>
                  <a:srgbClr val="00B0F0"/>
                </a:solidFill>
              </a:rPr>
              <a:t>Tre livelli di comprensione della catechetica</a:t>
            </a:r>
            <a:endParaRPr lang="it-IT" dirty="0">
              <a:solidFill>
                <a:srgbClr val="00B0F0"/>
              </a:solidFill>
            </a:endParaRPr>
          </a:p>
        </p:txBody>
      </p:sp>
      <p:sp>
        <p:nvSpPr>
          <p:cNvPr id="3" name="Segnaposto contenuto 2"/>
          <p:cNvSpPr>
            <a:spLocks noGrp="1"/>
          </p:cNvSpPr>
          <p:nvPr>
            <p:ph sz="quarter" idx="1"/>
          </p:nvPr>
        </p:nvSpPr>
        <p:spPr/>
        <p:txBody>
          <a:bodyPr/>
          <a:lstStyle/>
          <a:p>
            <a:r>
              <a:rPr lang="it-IT" b="1" dirty="0" smtClean="0">
                <a:solidFill>
                  <a:srgbClr val="002060"/>
                </a:solidFill>
              </a:rPr>
              <a:t>Il primo livello </a:t>
            </a:r>
            <a:r>
              <a:rPr lang="it-IT" dirty="0" smtClean="0">
                <a:solidFill>
                  <a:srgbClr val="002060"/>
                </a:solidFill>
              </a:rPr>
              <a:t>è originario e comprende la catechesi nel suo farsi e le prime forme sistematiche e organiche di riflessione sul contenuto e sul metodo dell’atto catechistico </a:t>
            </a:r>
          </a:p>
          <a:p>
            <a:r>
              <a:rPr lang="it-IT" b="1" dirty="0" smtClean="0">
                <a:solidFill>
                  <a:srgbClr val="002060"/>
                </a:solidFill>
              </a:rPr>
              <a:t>Il secondo livello </a:t>
            </a:r>
            <a:r>
              <a:rPr lang="it-IT" dirty="0" smtClean="0">
                <a:solidFill>
                  <a:srgbClr val="002060"/>
                </a:solidFill>
              </a:rPr>
              <a:t>è derivato e consiste in una prima riflessione sulla Catechesi a partire da alcuni problemi che emergono dall’esperienza evangelizzatrice e catechistica</a:t>
            </a:r>
          </a:p>
          <a:p>
            <a:r>
              <a:rPr lang="it-IT" b="1" dirty="0" smtClean="0">
                <a:solidFill>
                  <a:srgbClr val="002060"/>
                </a:solidFill>
              </a:rPr>
              <a:t>Il terzo livello </a:t>
            </a:r>
            <a:r>
              <a:rPr lang="it-IT" dirty="0" smtClean="0">
                <a:solidFill>
                  <a:srgbClr val="002060"/>
                </a:solidFill>
              </a:rPr>
              <a:t>è quello propriamente catechetico che consiste in una riflessione unitaria, organica e sistematica sulla Catechesi </a:t>
            </a:r>
            <a:endParaRPr lang="it-IT"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wipe(down)">
                                      <p:cBhvr>
                                        <p:cTn id="61" dur="580">
                                          <p:stCondLst>
                                            <p:cond delay="0"/>
                                          </p:stCondLst>
                                        </p:cTn>
                                        <p:tgtEl>
                                          <p:spTgt spid="3">
                                            <p:txEl>
                                              <p:pRg st="2" end="2"/>
                                            </p:txEl>
                                          </p:spTgt>
                                        </p:tgtEl>
                                      </p:cBhvr>
                                    </p:animEffect>
                                    <p:anim calcmode="lin" valueType="num">
                                      <p:cBhvr>
                                        <p:cTn id="6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2" end="2"/>
                                            </p:txEl>
                                          </p:spTgt>
                                        </p:tgtEl>
                                      </p:cBhvr>
                                      <p:to x="100000" y="60000"/>
                                    </p:animScale>
                                    <p:animScale>
                                      <p:cBhvr>
                                        <p:cTn id="68" dur="166" decel="50000">
                                          <p:stCondLst>
                                            <p:cond delay="676"/>
                                          </p:stCondLst>
                                        </p:cTn>
                                        <p:tgtEl>
                                          <p:spTgt spid="3">
                                            <p:txEl>
                                              <p:pRg st="2" end="2"/>
                                            </p:txEl>
                                          </p:spTgt>
                                        </p:tgtEl>
                                      </p:cBhvr>
                                      <p:to x="100000" y="100000"/>
                                    </p:animScale>
                                    <p:animScale>
                                      <p:cBhvr>
                                        <p:cTn id="69" dur="26">
                                          <p:stCondLst>
                                            <p:cond delay="1312"/>
                                          </p:stCondLst>
                                        </p:cTn>
                                        <p:tgtEl>
                                          <p:spTgt spid="3">
                                            <p:txEl>
                                              <p:pRg st="2" end="2"/>
                                            </p:txEl>
                                          </p:spTgt>
                                        </p:tgtEl>
                                      </p:cBhvr>
                                      <p:to x="100000" y="80000"/>
                                    </p:animScale>
                                    <p:animScale>
                                      <p:cBhvr>
                                        <p:cTn id="70" dur="166" decel="50000">
                                          <p:stCondLst>
                                            <p:cond delay="1338"/>
                                          </p:stCondLst>
                                        </p:cTn>
                                        <p:tgtEl>
                                          <p:spTgt spid="3">
                                            <p:txEl>
                                              <p:pRg st="2" end="2"/>
                                            </p:txEl>
                                          </p:spTgt>
                                        </p:tgtEl>
                                      </p:cBhvr>
                                      <p:to x="100000" y="100000"/>
                                    </p:animScale>
                                    <p:animScale>
                                      <p:cBhvr>
                                        <p:cTn id="71" dur="26">
                                          <p:stCondLst>
                                            <p:cond delay="1642"/>
                                          </p:stCondLst>
                                        </p:cTn>
                                        <p:tgtEl>
                                          <p:spTgt spid="3">
                                            <p:txEl>
                                              <p:pRg st="2" end="2"/>
                                            </p:txEl>
                                          </p:spTgt>
                                        </p:tgtEl>
                                      </p:cBhvr>
                                      <p:to x="100000" y="90000"/>
                                    </p:animScale>
                                    <p:animScale>
                                      <p:cBhvr>
                                        <p:cTn id="72" dur="166" decel="50000">
                                          <p:stCondLst>
                                            <p:cond delay="1668"/>
                                          </p:stCondLst>
                                        </p:cTn>
                                        <p:tgtEl>
                                          <p:spTgt spid="3">
                                            <p:txEl>
                                              <p:pRg st="2" end="2"/>
                                            </p:txEl>
                                          </p:spTgt>
                                        </p:tgtEl>
                                      </p:cBhvr>
                                      <p:to x="100000" y="100000"/>
                                    </p:animScale>
                                    <p:animScale>
                                      <p:cBhvr>
                                        <p:cTn id="73" dur="26">
                                          <p:stCondLst>
                                            <p:cond delay="1808"/>
                                          </p:stCondLst>
                                        </p:cTn>
                                        <p:tgtEl>
                                          <p:spTgt spid="3">
                                            <p:txEl>
                                              <p:pRg st="2" end="2"/>
                                            </p:txEl>
                                          </p:spTgt>
                                        </p:tgtEl>
                                      </p:cBhvr>
                                      <p:to x="100000" y="95000"/>
                                    </p:animScale>
                                    <p:animScale>
                                      <p:cBhvr>
                                        <p:cTn id="74"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solidFill>
                  <a:srgbClr val="002060"/>
                </a:solidFill>
              </a:rPr>
              <a:t>Le fonti della catechetica</a:t>
            </a:r>
            <a:endParaRPr lang="it-IT" dirty="0">
              <a:solidFill>
                <a:srgbClr val="002060"/>
              </a:solidFill>
            </a:endParaRPr>
          </a:p>
        </p:txBody>
      </p:sp>
      <p:pic>
        <p:nvPicPr>
          <p:cNvPr id="5" name="Segnaposto contenuto 4" descr="Icona-Magistero.jpg"/>
          <p:cNvPicPr>
            <a:picLocks noGrp="1" noChangeAspect="1"/>
          </p:cNvPicPr>
          <p:nvPr>
            <p:ph sz="quarter" idx="1"/>
          </p:nvPr>
        </p:nvPicPr>
        <p:blipFill>
          <a:blip r:embed="rId2" cstate="print"/>
          <a:stretch>
            <a:fillRect/>
          </a:stretch>
        </p:blipFill>
        <p:spPr>
          <a:xfrm>
            <a:off x="440753" y="1986533"/>
            <a:ext cx="3411167" cy="3463073"/>
          </a:xfrm>
        </p:spPr>
      </p:pic>
      <p:sp>
        <p:nvSpPr>
          <p:cNvPr id="4" name="Segnaposto contenuto 3"/>
          <p:cNvSpPr>
            <a:spLocks noGrp="1"/>
          </p:cNvSpPr>
          <p:nvPr>
            <p:ph sz="quarter" idx="2"/>
          </p:nvPr>
        </p:nvSpPr>
        <p:spPr/>
        <p:txBody>
          <a:bodyPr>
            <a:normAutofit/>
          </a:bodyPr>
          <a:lstStyle/>
          <a:p>
            <a:r>
              <a:rPr lang="it-IT" dirty="0" smtClean="0">
                <a:solidFill>
                  <a:schemeClr val="accent1">
                    <a:lumMod val="75000"/>
                  </a:schemeClr>
                </a:solidFill>
              </a:rPr>
              <a:t>Se fonti della Catechesi sono la Bibbia e la Tradizione della Chiesa, e quindi la vita della Chiesa nella sua integralità, fonte della Catechetica risulta essere più propriamente il Magistero della Chiesa.</a:t>
            </a:r>
            <a:endParaRPr lang="it-IT"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p:cTn id="23"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4" dur="2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5" dur="2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6" dur="2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solidFill>
                  <a:srgbClr val="FFC000"/>
                </a:solidFill>
              </a:rPr>
              <a:t>Fonte della catechetica: la prassi</a:t>
            </a:r>
            <a:endParaRPr lang="it-IT" dirty="0">
              <a:solidFill>
                <a:srgbClr val="FFC000"/>
              </a:solidFill>
            </a:endParaRPr>
          </a:p>
        </p:txBody>
      </p:sp>
      <p:sp>
        <p:nvSpPr>
          <p:cNvPr id="3" name="Segnaposto contenuto 2"/>
          <p:cNvSpPr>
            <a:spLocks noGrp="1"/>
          </p:cNvSpPr>
          <p:nvPr>
            <p:ph sz="quarter" idx="1"/>
          </p:nvPr>
        </p:nvSpPr>
        <p:spPr/>
        <p:txBody>
          <a:bodyPr>
            <a:normAutofit fontScale="92500"/>
          </a:bodyPr>
          <a:lstStyle/>
          <a:p>
            <a:r>
              <a:rPr lang="it-IT" dirty="0" smtClean="0"/>
              <a:t>L’altra importante fonte della Catechetica è costituita dalla prassi catechistica e dai Movimenti catechistici che hanno svolto una funzione di difesa, custodia, approfondimento, promozione e innovazione della prassi catechistica stessa.</a:t>
            </a:r>
          </a:p>
          <a:p>
            <a:endParaRPr lang="it-IT" dirty="0"/>
          </a:p>
        </p:txBody>
      </p:sp>
      <p:pic>
        <p:nvPicPr>
          <p:cNvPr id="5" name="Segnaposto contenuto 4" descr="PAGINE-20-21.Scuola-catechi.gif"/>
          <p:cNvPicPr>
            <a:picLocks noGrp="1" noChangeAspect="1"/>
          </p:cNvPicPr>
          <p:nvPr>
            <p:ph sz="quarter" idx="2"/>
          </p:nvPr>
        </p:nvPicPr>
        <p:blipFill>
          <a:blip r:embed="rId2" cstate="print"/>
          <a:stretch>
            <a:fillRect/>
          </a:stretch>
        </p:blipFill>
        <p:spPr>
          <a:xfrm>
            <a:off x="4485097" y="1772816"/>
            <a:ext cx="3696228" cy="388843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10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10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770" decel="100000"/>
                                        <p:tgtEl>
                                          <p:spTgt spid="5"/>
                                        </p:tgtEl>
                                      </p:cBhvr>
                                    </p:animEffect>
                                    <p:animScale>
                                      <p:cBhvr>
                                        <p:cTn id="24" dur="770" decel="100000"/>
                                        <p:tgtEl>
                                          <p:spTgt spid="5"/>
                                        </p:tgtEl>
                                      </p:cBhvr>
                                      <p:from x="10000" y="10000"/>
                                      <p:to x="200000" y="450000"/>
                                    </p:animScale>
                                    <p:animScale>
                                      <p:cBhvr>
                                        <p:cTn id="25" dur="1230" accel="100000" fill="hold">
                                          <p:stCondLst>
                                            <p:cond delay="770"/>
                                          </p:stCondLst>
                                        </p:cTn>
                                        <p:tgtEl>
                                          <p:spTgt spid="5"/>
                                        </p:tgtEl>
                                      </p:cBhvr>
                                      <p:from x="200000" y="450000"/>
                                      <p:to x="100000" y="100000"/>
                                    </p:animScale>
                                    <p:set>
                                      <p:cBhvr>
                                        <p:cTn id="26" dur="770" fill="hold"/>
                                        <p:tgtEl>
                                          <p:spTgt spid="5"/>
                                        </p:tgtEl>
                                        <p:attrNameLst>
                                          <p:attrName>ppt_x</p:attrName>
                                        </p:attrNameLst>
                                      </p:cBhvr>
                                      <p:to>
                                        <p:strVal val="(0.5)"/>
                                      </p:to>
                                    </p:set>
                                    <p:anim from="(0.5)" to="(#ppt_x)" calcmode="lin" valueType="num">
                                      <p:cBhvr>
                                        <p:cTn id="27" dur="1230" accel="100000" fill="hold">
                                          <p:stCondLst>
                                            <p:cond delay="770"/>
                                          </p:stCondLst>
                                        </p:cTn>
                                        <p:tgtEl>
                                          <p:spTgt spid="5"/>
                                        </p:tgtEl>
                                        <p:attrNameLst>
                                          <p:attrName>ppt_x</p:attrName>
                                        </p:attrNameLst>
                                      </p:cBhvr>
                                    </p:anim>
                                    <p:set>
                                      <p:cBhvr>
                                        <p:cTn id="28" dur="770" fill="hold"/>
                                        <p:tgtEl>
                                          <p:spTgt spid="5"/>
                                        </p:tgtEl>
                                        <p:attrNameLst>
                                          <p:attrName>ppt_y</p:attrName>
                                        </p:attrNameLst>
                                      </p:cBhvr>
                                      <p:to>
                                        <p:strVal val="(#ppt_y+0.4)"/>
                                      </p:to>
                                    </p:set>
                                    <p:anim from="(#ppt_y+0.4)" to="(#ppt_y)" calcmode="lin" valueType="num">
                                      <p:cBhvr>
                                        <p:cTn id="29"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ccia circolare a sinistra 1"/>
          <p:cNvSpPr/>
          <p:nvPr/>
        </p:nvSpPr>
        <p:spPr>
          <a:xfrm>
            <a:off x="5796136" y="2060848"/>
            <a:ext cx="2376264" cy="216024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3" name="Freccia circolare a destra 2"/>
          <p:cNvSpPr/>
          <p:nvPr/>
        </p:nvSpPr>
        <p:spPr>
          <a:xfrm flipV="1">
            <a:off x="755576" y="1988840"/>
            <a:ext cx="2088232" cy="208823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4" name="Rettangolo 3"/>
          <p:cNvSpPr/>
          <p:nvPr/>
        </p:nvSpPr>
        <p:spPr>
          <a:xfrm>
            <a:off x="2843808" y="1484784"/>
            <a:ext cx="2510618" cy="800219"/>
          </a:xfrm>
          <a:prstGeom prst="rect">
            <a:avLst/>
          </a:prstGeom>
        </p:spPr>
        <p:txBody>
          <a:bodyPr wrap="square">
            <a:spAutoFit/>
          </a:bodyPr>
          <a:lstStyle/>
          <a:p>
            <a:r>
              <a:rPr lang="it-IT" dirty="0" smtClean="0"/>
              <a:t>      </a:t>
            </a:r>
            <a:r>
              <a:rPr lang="it-IT" sz="2800" b="1" dirty="0" smtClean="0"/>
              <a:t>Catechetica </a:t>
            </a:r>
            <a:endParaRPr lang="it-IT" sz="2800" b="1" dirty="0"/>
          </a:p>
        </p:txBody>
      </p:sp>
      <p:sp>
        <p:nvSpPr>
          <p:cNvPr id="5" name="Rettangolo 4"/>
          <p:cNvSpPr/>
          <p:nvPr/>
        </p:nvSpPr>
        <p:spPr>
          <a:xfrm>
            <a:off x="3203848" y="3501008"/>
            <a:ext cx="2088232" cy="523220"/>
          </a:xfrm>
          <a:prstGeom prst="rect">
            <a:avLst/>
          </a:prstGeom>
        </p:spPr>
        <p:txBody>
          <a:bodyPr wrap="square">
            <a:spAutoFit/>
          </a:bodyPr>
          <a:lstStyle/>
          <a:p>
            <a:pPr algn="ctr"/>
            <a:r>
              <a:rPr lang="it-IT" sz="2800" b="1" dirty="0" smtClean="0"/>
              <a:t>Fonti</a:t>
            </a:r>
            <a:endParaRPr lang="it-IT"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2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9" dur="2000" fill="hold"/>
                                        <p:tgtEl>
                                          <p:spTgt spid="4"/>
                                        </p:tgtEl>
                                        <p:attrNameLst>
                                          <p:attrName>ppt_y</p:attrName>
                                        </p:attrNameLst>
                                      </p:cBhvr>
                                      <p:tavLst>
                                        <p:tav tm="0">
                                          <p:val>
                                            <p:strVal val="#ppt_y"/>
                                          </p:val>
                                        </p:tav>
                                        <p:tav tm="100000">
                                          <p:val>
                                            <p:strVal val="#ppt_y"/>
                                          </p:val>
                                        </p:tav>
                                      </p:tavLst>
                                    </p:anim>
                                    <p:animEffect transition="in" filter="fade">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anim calcmode="lin" valueType="num">
                                      <p:cBhvr>
                                        <p:cTn id="23" dur="2000" fill="hold"/>
                                        <p:tgtEl>
                                          <p:spTgt spid="5"/>
                                        </p:tgtEl>
                                        <p:attrNameLst>
                                          <p:attrName>ppt_x</p:attrName>
                                        </p:attrNameLst>
                                      </p:cBhvr>
                                      <p:tavLst>
                                        <p:tav tm="0">
                                          <p:val>
                                            <p:strVal val="#ppt_x"/>
                                          </p:val>
                                        </p:tav>
                                        <p:tav tm="100000">
                                          <p:val>
                                            <p:strVal val="#ppt_x"/>
                                          </p:val>
                                        </p:tav>
                                      </p:tavLst>
                                    </p:anim>
                                    <p:anim calcmode="lin" valueType="num">
                                      <p:cBhvr>
                                        <p:cTn id="24"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2000"/>
                                        <p:tgtEl>
                                          <p:spTgt spid="3"/>
                                        </p:tgtEl>
                                      </p:cBhvr>
                                    </p:animEffect>
                                    <p:anim calcmode="lin" valueType="num">
                                      <p:cBhvr>
                                        <p:cTn id="30" dur="2000" fill="hold"/>
                                        <p:tgtEl>
                                          <p:spTgt spid="3"/>
                                        </p:tgtEl>
                                        <p:attrNameLst>
                                          <p:attrName>ppt_x</p:attrName>
                                        </p:attrNameLst>
                                      </p:cBhvr>
                                      <p:tavLst>
                                        <p:tav tm="0">
                                          <p:val>
                                            <p:strVal val="#ppt_x"/>
                                          </p:val>
                                        </p:tav>
                                        <p:tav tm="100000">
                                          <p:val>
                                            <p:strVal val="#ppt_x"/>
                                          </p:val>
                                        </p:tav>
                                      </p:tavLst>
                                    </p:anim>
                                    <p:anim calcmode="lin" valueType="num">
                                      <p:cBhvr>
                                        <p:cTn id="31"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404664"/>
            <a:ext cx="8291264" cy="1224136"/>
          </a:xfrm>
        </p:spPr>
        <p:txBody>
          <a:bodyPr>
            <a:noAutofit/>
          </a:bodyPr>
          <a:lstStyle/>
          <a:p>
            <a:pPr algn="ctr"/>
            <a:r>
              <a:rPr lang="it-IT" sz="4000" dirty="0" smtClean="0">
                <a:solidFill>
                  <a:srgbClr val="00B0F0"/>
                </a:solidFill>
              </a:rPr>
              <a:t>Le “coordinate” di </a:t>
            </a:r>
            <a:r>
              <a:rPr lang="it-IT" sz="4000" dirty="0" err="1" smtClean="0">
                <a:solidFill>
                  <a:srgbClr val="00B0F0"/>
                </a:solidFill>
              </a:rPr>
              <a:t>evangelii</a:t>
            </a:r>
            <a:r>
              <a:rPr lang="it-IT" sz="4000" dirty="0" smtClean="0">
                <a:solidFill>
                  <a:srgbClr val="00B0F0"/>
                </a:solidFill>
              </a:rPr>
              <a:t> </a:t>
            </a:r>
            <a:r>
              <a:rPr lang="it-IT" sz="4000" dirty="0" err="1" smtClean="0">
                <a:solidFill>
                  <a:srgbClr val="00B0F0"/>
                </a:solidFill>
              </a:rPr>
              <a:t>gaudium</a:t>
            </a:r>
            <a:endParaRPr lang="it-IT" sz="4000" dirty="0">
              <a:solidFill>
                <a:srgbClr val="00B0F0"/>
              </a:solidFill>
            </a:endParaRPr>
          </a:p>
        </p:txBody>
      </p:sp>
      <p:graphicFrame>
        <p:nvGraphicFramePr>
          <p:cNvPr id="4" name="Segnaposto contenuto 3"/>
          <p:cNvGraphicFramePr>
            <a:graphicFrameLocks noGrp="1"/>
          </p:cNvGraphicFramePr>
          <p:nvPr>
            <p:ph idx="1"/>
          </p:nvPr>
        </p:nvGraphicFramePr>
        <p:xfrm>
          <a:off x="323528" y="2060849"/>
          <a:ext cx="8496944" cy="44614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3"/>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1"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600" decel="100000"/>
                                        <p:tgtEl>
                                          <p:spTgt spid="4"/>
                                        </p:tgtEl>
                                      </p:cBhvr>
                                    </p:animEffect>
                                    <p:anim calcmode="lin" valueType="num">
                                      <p:cBhvr>
                                        <p:cTn id="15" dur="1600" decel="100000" fill="hold"/>
                                        <p:tgtEl>
                                          <p:spTgt spid="4"/>
                                        </p:tgtEl>
                                        <p:attrNameLst>
                                          <p:attrName>style.rotation</p:attrName>
                                        </p:attrNameLst>
                                      </p:cBhvr>
                                      <p:tavLst>
                                        <p:tav tm="0">
                                          <p:val>
                                            <p:fltVal val="-90"/>
                                          </p:val>
                                        </p:tav>
                                        <p:tav tm="100000">
                                          <p:val>
                                            <p:fltVal val="0"/>
                                          </p:val>
                                        </p:tav>
                                      </p:tavLst>
                                    </p:anim>
                                    <p:anim calcmode="lin" valueType="num">
                                      <p:cBhvr>
                                        <p:cTn id="16" dur="1600" decel="100000" fill="hold"/>
                                        <p:tgtEl>
                                          <p:spTgt spid="4"/>
                                        </p:tgtEl>
                                        <p:attrNameLst>
                                          <p:attrName>ppt_x</p:attrName>
                                        </p:attrNameLst>
                                      </p:cBhvr>
                                      <p:tavLst>
                                        <p:tav tm="0">
                                          <p:val>
                                            <p:strVal val="#ppt_x+0.4"/>
                                          </p:val>
                                        </p:tav>
                                        <p:tav tm="100000">
                                          <p:val>
                                            <p:strVal val="#ppt_x-0.05"/>
                                          </p:val>
                                        </p:tav>
                                      </p:tavLst>
                                    </p:anim>
                                    <p:anim calcmode="lin" valueType="num">
                                      <p:cBhvr>
                                        <p:cTn id="17" dur="1600" decel="100000" fill="hold"/>
                                        <p:tgtEl>
                                          <p:spTgt spid="4"/>
                                        </p:tgtEl>
                                        <p:attrNameLst>
                                          <p:attrName>ppt_y</p:attrName>
                                        </p:attrNameLst>
                                      </p:cBhvr>
                                      <p:tavLst>
                                        <p:tav tm="0">
                                          <p:val>
                                            <p:strVal val="#ppt_y-0.4"/>
                                          </p:val>
                                        </p:tav>
                                        <p:tav tm="100000">
                                          <p:val>
                                            <p:strVal val="#ppt_y+0.1"/>
                                          </p:val>
                                        </p:tav>
                                      </p:tavLst>
                                    </p:anim>
                                    <p:anim calcmode="lin" valueType="num">
                                      <p:cBhvr>
                                        <p:cTn id="18" dur="400" accel="100000" fill="hold">
                                          <p:stCondLst>
                                            <p:cond delay="1600"/>
                                          </p:stCondLst>
                                        </p:cTn>
                                        <p:tgtEl>
                                          <p:spTgt spid="4"/>
                                        </p:tgtEl>
                                        <p:attrNameLst>
                                          <p:attrName>ppt_x</p:attrName>
                                        </p:attrNameLst>
                                      </p:cBhvr>
                                      <p:tavLst>
                                        <p:tav tm="0">
                                          <p:val>
                                            <p:strVal val="#ppt_x-0.05"/>
                                          </p:val>
                                        </p:tav>
                                        <p:tav tm="100000">
                                          <p:val>
                                            <p:strVal val="#ppt_x"/>
                                          </p:val>
                                        </p:tav>
                                      </p:tavLst>
                                    </p:anim>
                                    <p:anim calcmode="lin" valueType="num">
                                      <p:cBhvr>
                                        <p:cTn id="19" dur="400" accel="100000" fill="hold">
                                          <p:stCondLst>
                                            <p:cond delay="16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1">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2506290"/>
          </a:xfrm>
        </p:spPr>
        <p:txBody>
          <a:bodyPr>
            <a:normAutofit/>
          </a:bodyPr>
          <a:lstStyle/>
          <a:p>
            <a:pPr algn="ctr"/>
            <a:r>
              <a:rPr lang="it-IT" sz="3100" dirty="0" smtClean="0">
                <a:latin typeface="Bauhaus 93" pitchFamily="82" charset="0"/>
              </a:rPr>
              <a:t>Orientamenti per l’annuncio e la catechesi in Italia</a:t>
            </a:r>
            <a:br>
              <a:rPr lang="it-IT" sz="3100" dirty="0" smtClean="0">
                <a:latin typeface="Bauhaus 93" pitchFamily="82" charset="0"/>
              </a:rPr>
            </a:br>
            <a:r>
              <a:rPr lang="it-IT" sz="3100" dirty="0" smtClean="0">
                <a:latin typeface="Bauhaus 93" pitchFamily="82" charset="0"/>
              </a:rPr>
              <a:t/>
            </a:r>
            <a:br>
              <a:rPr lang="it-IT" sz="3100" dirty="0" smtClean="0">
                <a:latin typeface="Bauhaus 93" pitchFamily="82" charset="0"/>
              </a:rPr>
            </a:br>
            <a:r>
              <a:rPr lang="it-IT" sz="3100" dirty="0" smtClean="0">
                <a:latin typeface="Algerian" pitchFamily="82" charset="0"/>
              </a:rPr>
              <a:t>“INCONTRIAMO GESU’”</a:t>
            </a:r>
            <a:r>
              <a:rPr lang="it-IT" dirty="0" smtClean="0"/>
              <a:t/>
            </a:r>
            <a:br>
              <a:rPr lang="it-IT" dirty="0" smtClean="0"/>
            </a:br>
            <a:endParaRPr lang="it-IT" dirty="0"/>
          </a:p>
        </p:txBody>
      </p:sp>
      <p:pic>
        <p:nvPicPr>
          <p:cNvPr id="4" name="Segnaposto contenuto 3" descr="IncontriamoGesu.jpg"/>
          <p:cNvPicPr>
            <a:picLocks noGrp="1" noChangeAspect="1"/>
          </p:cNvPicPr>
          <p:nvPr>
            <p:ph sz="quarter" idx="1"/>
          </p:nvPr>
        </p:nvPicPr>
        <p:blipFill>
          <a:blip r:embed="rId2" cstate="print"/>
          <a:stretch>
            <a:fillRect/>
          </a:stretch>
        </p:blipFill>
        <p:spPr>
          <a:xfrm>
            <a:off x="1619672" y="2924944"/>
            <a:ext cx="5481215" cy="281466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Capitolo I:« Abitare con speranza il nostro tempo »</a:t>
            </a:r>
            <a:endParaRPr lang="it-IT" dirty="0"/>
          </a:p>
        </p:txBody>
      </p:sp>
      <p:pic>
        <p:nvPicPr>
          <p:cNvPr id="5" name="Segnaposto contenuto 4" descr="Immagini-di-Madre-Teresa.jpg"/>
          <p:cNvPicPr>
            <a:picLocks noGrp="1" noChangeAspect="1"/>
          </p:cNvPicPr>
          <p:nvPr>
            <p:ph sz="quarter" idx="1"/>
          </p:nvPr>
        </p:nvPicPr>
        <p:blipFill>
          <a:blip r:embed="rId2" cstate="print"/>
          <a:stretch>
            <a:fillRect/>
          </a:stretch>
        </p:blipFill>
        <p:spPr>
          <a:xfrm>
            <a:off x="457200" y="2060848"/>
            <a:ext cx="3657600" cy="3010319"/>
          </a:xfrm>
        </p:spPr>
      </p:pic>
      <p:sp>
        <p:nvSpPr>
          <p:cNvPr id="4" name="Segnaposto contenuto 3"/>
          <p:cNvSpPr>
            <a:spLocks noGrp="1"/>
          </p:cNvSpPr>
          <p:nvPr>
            <p:ph sz="quarter" idx="2"/>
          </p:nvPr>
        </p:nvSpPr>
        <p:spPr/>
        <p:txBody>
          <a:bodyPr/>
          <a:lstStyle/>
          <a:p>
            <a:r>
              <a:rPr lang="it-IT" dirty="0" smtClean="0"/>
              <a:t>Speranza fondata su Gesù e il suo Vangelo infatti “ciascuna persona è abitata dal desiderio di pienezza e il suo cuore è capace di aprirsi quando sente parole forti e vere sulla sua vita e incontra autentici testimoni di carità (IG,8)</a:t>
            </a:r>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fmla="#ppt_w*sin(2.5*pi*$)">
                                          <p:val>
                                            <p:fltVal val="0"/>
                                          </p:val>
                                        </p:tav>
                                        <p:tav tm="100000">
                                          <p:val>
                                            <p:fltVal val="1"/>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edge">
                                      <p:cBhvr>
                                        <p:cTn id="18"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Capitolo II: «ANNUNCIARE IL VANGELO </a:t>
            </a:r>
            <a:r>
              <a:rPr lang="it-IT" dirty="0" err="1" smtClean="0"/>
              <a:t>DI</a:t>
            </a:r>
            <a:r>
              <a:rPr lang="it-IT" dirty="0" smtClean="0"/>
              <a:t> GESÚ» </a:t>
            </a:r>
            <a:endParaRPr lang="it-IT" dirty="0"/>
          </a:p>
        </p:txBody>
      </p:sp>
      <p:pic>
        <p:nvPicPr>
          <p:cNvPr id="5" name="Segnaposto contenuto 4" descr="ultimaedizione.gif"/>
          <p:cNvPicPr>
            <a:picLocks noGrp="1" noChangeAspect="1"/>
          </p:cNvPicPr>
          <p:nvPr>
            <p:ph sz="quarter" idx="1"/>
          </p:nvPr>
        </p:nvPicPr>
        <p:blipFill>
          <a:blip r:embed="rId2" cstate="print"/>
          <a:stretch>
            <a:fillRect/>
          </a:stretch>
        </p:blipFill>
        <p:spPr>
          <a:xfrm>
            <a:off x="323528" y="1772816"/>
            <a:ext cx="3384376" cy="4405115"/>
          </a:xfrm>
        </p:spPr>
      </p:pic>
      <p:sp>
        <p:nvSpPr>
          <p:cNvPr id="4" name="Segnaposto contenuto 3"/>
          <p:cNvSpPr>
            <a:spLocks noGrp="1"/>
          </p:cNvSpPr>
          <p:nvPr>
            <p:ph sz="quarter" idx="2"/>
          </p:nvPr>
        </p:nvSpPr>
        <p:spPr>
          <a:xfrm>
            <a:off x="4139952" y="1484784"/>
            <a:ext cx="4464496" cy="4687416"/>
          </a:xfrm>
        </p:spPr>
        <p:txBody>
          <a:bodyPr>
            <a:normAutofit/>
          </a:bodyPr>
          <a:lstStyle/>
          <a:p>
            <a:endParaRPr lang="it-IT" dirty="0" smtClean="0"/>
          </a:p>
          <a:p>
            <a:r>
              <a:rPr lang="it-IT" sz="2800" b="1" dirty="0" smtClean="0"/>
              <a:t>Richiama esplicitamente la missione dell’evangelizzazione</a:t>
            </a:r>
            <a:endParaRPr lang="it-IT"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05"/>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 calcmode="lin" valueType="num">
                                      <p:cBhvr>
                                        <p:cTn id="9" dur="2000" fill="hold"/>
                                        <p:tgtEl>
                                          <p:spTgt spid="2"/>
                                        </p:tgtEl>
                                        <p:attrNameLst>
                                          <p:attrName>ppt_x</p:attrName>
                                        </p:attrNameLst>
                                      </p:cBhvr>
                                      <p:tavLst>
                                        <p:tav tm="0">
                                          <p:val>
                                            <p:strVal val="#ppt_x-.2"/>
                                          </p:val>
                                        </p:tav>
                                        <p:tav tm="100000">
                                          <p:val>
                                            <p:strVal val="#ppt_x"/>
                                          </p:val>
                                        </p:tav>
                                      </p:tavLst>
                                    </p:anim>
                                    <p:anim calcmode="lin" valueType="num">
                                      <p:cBhvr>
                                        <p:cTn id="10" dur="2000" fill="hold"/>
                                        <p:tgtEl>
                                          <p:spTgt spid="2"/>
                                        </p:tgtEl>
                                        <p:attrNameLst>
                                          <p:attrName>ppt_y</p:attrName>
                                        </p:attrNameLst>
                                      </p:cBhvr>
                                      <p:tavLst>
                                        <p:tav tm="0">
                                          <p:val>
                                            <p:strVal val="#ppt_y"/>
                                          </p:val>
                                        </p:tav>
                                        <p:tav tm="100000">
                                          <p:val>
                                            <p:strVal val="#ppt_y"/>
                                          </p:val>
                                        </p:tav>
                                      </p:tavLst>
                                    </p:anim>
                                    <p:animEffect transition="in" filter="fade">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
                                        <p:tgtEl>
                                          <p:spTgt spid="5"/>
                                        </p:tgtEl>
                                      </p:cBhvr>
                                    </p:animEffect>
                                    <p:anim calcmode="lin" valueType="num">
                                      <p:cBhvr>
                                        <p:cTn id="17" dur="800" fill="hold"/>
                                        <p:tgtEl>
                                          <p:spTgt spid="5"/>
                                        </p:tgtEl>
                                        <p:attrNameLst>
                                          <p:attrName>ppt_x</p:attrName>
                                        </p:attrNameLst>
                                      </p:cBhvr>
                                      <p:tavLst>
                                        <p:tav tm="0">
                                          <p:val>
                                            <p:strVal val="#ppt_x"/>
                                          </p:val>
                                        </p:tav>
                                        <p:tav tm="100000">
                                          <p:val>
                                            <p:strVal val="#ppt_x"/>
                                          </p:val>
                                        </p:tav>
                                      </p:tavLst>
                                    </p:anim>
                                    <p:anim calcmode="lin" valueType="num">
                                      <p:cBhvr>
                                        <p:cTn id="18" dur="800" fill="hold"/>
                                        <p:tgtEl>
                                          <p:spTgt spid="5"/>
                                        </p:tgtEl>
                                        <p:attrNameLst>
                                          <p:attrName>ppt_y</p:attrName>
                                        </p:attrNameLst>
                                      </p:cBhvr>
                                      <p:tavLst>
                                        <p:tav tm="0">
                                          <p:val>
                                            <p:strVal val="#ppt_y+0.31"/>
                                          </p:val>
                                        </p:tav>
                                        <p:tav tm="100000">
                                          <p:val>
                                            <p:strVal val="#ppt_y+0.31"/>
                                          </p:val>
                                        </p:tav>
                                      </p:tavLst>
                                    </p:anim>
                                    <p:anim calcmode="lin" valueType="num">
                                      <p:cBhvr>
                                        <p:cTn id="19" dur="1200" decel="50000" fill="hold">
                                          <p:stCondLst>
                                            <p:cond delay="8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1200" decel="50000" fill="hold">
                                          <p:stCondLst>
                                            <p:cond delay="8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200"/>
                                        <p:tgtEl>
                                          <p:spTgt spid="4">
                                            <p:txEl>
                                              <p:pRg st="1" end="1"/>
                                            </p:txEl>
                                          </p:spTgt>
                                        </p:tgtEl>
                                      </p:cBhvr>
                                    </p:animEffect>
                                    <p:anim calcmode="lin" valueType="num">
                                      <p:cBhvr>
                                        <p:cTn id="26" dur="8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7" dur="800" fill="hold"/>
                                        <p:tgtEl>
                                          <p:spTgt spid="4">
                                            <p:txEl>
                                              <p:pRg st="1" end="1"/>
                                            </p:txEl>
                                          </p:spTgt>
                                        </p:tgtEl>
                                        <p:attrNameLst>
                                          <p:attrName>ppt_y</p:attrName>
                                        </p:attrNameLst>
                                      </p:cBhvr>
                                      <p:tavLst>
                                        <p:tav tm="0">
                                          <p:val>
                                            <p:strVal val="#ppt_y+0.31"/>
                                          </p:val>
                                        </p:tav>
                                        <p:tav tm="100000">
                                          <p:val>
                                            <p:strVal val="#ppt_y+0.31"/>
                                          </p:val>
                                        </p:tav>
                                      </p:tavLst>
                                    </p:anim>
                                    <p:anim calcmode="lin" valueType="num">
                                      <p:cBhvr>
                                        <p:cTn id="28" dur="1200" decel="50000" fill="hold">
                                          <p:stCondLst>
                                            <p:cond delay="800"/>
                                          </p:stCondLst>
                                        </p:cTn>
                                        <p:tgtEl>
                                          <p:spTgt spid="4">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1200" decel="50000" fill="hold">
                                          <p:stCondLst>
                                            <p:cond delay="800"/>
                                          </p:stCondLst>
                                        </p:cTn>
                                        <p:tgtEl>
                                          <p:spTgt spid="4">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Capitolo III: «Iniziare, accompagnare e sostenere l’esperienza della fede»</a:t>
            </a:r>
            <a:endParaRPr lang="it-IT" dirty="0"/>
          </a:p>
        </p:txBody>
      </p:sp>
      <p:sp>
        <p:nvSpPr>
          <p:cNvPr id="3" name="Segnaposto contenuto 2"/>
          <p:cNvSpPr>
            <a:spLocks noGrp="1"/>
          </p:cNvSpPr>
          <p:nvPr>
            <p:ph sz="quarter" idx="1"/>
          </p:nvPr>
        </p:nvSpPr>
        <p:spPr/>
        <p:txBody>
          <a:bodyPr/>
          <a:lstStyle/>
          <a:p>
            <a:endParaRPr lang="it-IT" dirty="0" smtClean="0"/>
          </a:p>
          <a:p>
            <a:r>
              <a:rPr lang="it-IT" sz="2800" dirty="0" smtClean="0"/>
              <a:t>Indica un cammino che accompagna tutte le fasi della vita e della storia concreta della persona soggetto del percorso catechistico.</a:t>
            </a:r>
            <a:endParaRPr lang="it-IT" sz="2800" dirty="0"/>
          </a:p>
        </p:txBody>
      </p:sp>
      <p:pic>
        <p:nvPicPr>
          <p:cNvPr id="7" name="Segnaposto contenuto 6" descr="10-Giovani_in_Cammino.jpg"/>
          <p:cNvPicPr>
            <a:picLocks noGrp="1" noChangeAspect="1"/>
          </p:cNvPicPr>
          <p:nvPr>
            <p:ph sz="quarter" idx="2"/>
          </p:nvPr>
        </p:nvPicPr>
        <p:blipFill>
          <a:blip r:embed="rId2" cstate="print"/>
          <a:stretch>
            <a:fillRect/>
          </a:stretch>
        </p:blipFill>
        <p:spPr>
          <a:xfrm>
            <a:off x="4283968" y="2276872"/>
            <a:ext cx="4181831" cy="36004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Capitolo IV: «TESTIMONIARE E NARRARE»</a:t>
            </a:r>
            <a:endParaRPr lang="it-IT" dirty="0"/>
          </a:p>
        </p:txBody>
      </p:sp>
      <p:pic>
        <p:nvPicPr>
          <p:cNvPr id="5" name="Segnaposto contenuto 4" descr="download (12).jpg"/>
          <p:cNvPicPr>
            <a:picLocks noGrp="1" noChangeAspect="1"/>
          </p:cNvPicPr>
          <p:nvPr>
            <p:ph sz="quarter" idx="1"/>
          </p:nvPr>
        </p:nvPicPr>
        <p:blipFill>
          <a:blip r:embed="rId2" cstate="print"/>
          <a:stretch>
            <a:fillRect/>
          </a:stretch>
        </p:blipFill>
        <p:spPr>
          <a:xfrm>
            <a:off x="457200" y="2060848"/>
            <a:ext cx="3826768" cy="3672408"/>
          </a:xfrm>
        </p:spPr>
      </p:pic>
      <p:sp>
        <p:nvSpPr>
          <p:cNvPr id="4" name="Segnaposto contenuto 3"/>
          <p:cNvSpPr>
            <a:spLocks noGrp="1"/>
          </p:cNvSpPr>
          <p:nvPr>
            <p:ph sz="quarter" idx="2"/>
          </p:nvPr>
        </p:nvSpPr>
        <p:spPr/>
        <p:txBody>
          <a:bodyPr/>
          <a:lstStyle/>
          <a:p>
            <a:r>
              <a:rPr lang="it-IT" dirty="0" smtClean="0"/>
              <a:t>Riconosce implicitamente nella pluralità dei ministeri all’interno della comunità cristiana e in particolar modo nella figura del catechista, l’azione dello Spirito del Signore che anima e continua l’azione del Signore.</a:t>
            </a:r>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05"/>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 calcmode="lin" valueType="num">
                                      <p:cBhvr>
                                        <p:cTn id="9" dur="2000" fill="hold"/>
                                        <p:tgtEl>
                                          <p:spTgt spid="2"/>
                                        </p:tgtEl>
                                        <p:attrNameLst>
                                          <p:attrName>ppt_x</p:attrName>
                                        </p:attrNameLst>
                                      </p:cBhvr>
                                      <p:tavLst>
                                        <p:tav tm="0">
                                          <p:val>
                                            <p:strVal val="#ppt_x-.2"/>
                                          </p:val>
                                        </p:tav>
                                        <p:tav tm="100000">
                                          <p:val>
                                            <p:strVal val="#ppt_x"/>
                                          </p:val>
                                        </p:tav>
                                      </p:tavLst>
                                    </p:anim>
                                    <p:anim calcmode="lin" valueType="num">
                                      <p:cBhvr>
                                        <p:cTn id="10" dur="2000" fill="hold"/>
                                        <p:tgtEl>
                                          <p:spTgt spid="2"/>
                                        </p:tgtEl>
                                        <p:attrNameLst>
                                          <p:attrName>ppt_y</p:attrName>
                                        </p:attrNameLst>
                                      </p:cBhvr>
                                      <p:tavLst>
                                        <p:tav tm="0">
                                          <p:val>
                                            <p:strVal val="#ppt_y"/>
                                          </p:val>
                                        </p:tav>
                                        <p:tav tm="100000">
                                          <p:val>
                                            <p:strVal val="#ppt_y"/>
                                          </p:val>
                                        </p:tav>
                                      </p:tavLst>
                                    </p:anim>
                                    <p:animEffect transition="in" filter="fade">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6"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barn(inHorizontal)">
                                      <p:cBhvr>
                                        <p:cTn id="16" dur="20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2000" fill="hold"/>
                                        <p:tgtEl>
                                          <p:spTgt spid="5"/>
                                        </p:tgtEl>
                                        <p:attrNameLst>
                                          <p:attrName>ppt_w</p:attrName>
                                        </p:attrNameLst>
                                      </p:cBhvr>
                                      <p:tavLst>
                                        <p:tav tm="0">
                                          <p:val>
                                            <p:strVal val="#ppt_w+.3"/>
                                          </p:val>
                                        </p:tav>
                                        <p:tav tm="100000">
                                          <p:val>
                                            <p:strVal val="#ppt_w"/>
                                          </p:val>
                                        </p:tav>
                                      </p:tavLst>
                                    </p:anim>
                                    <p:anim calcmode="lin" valueType="num">
                                      <p:cBhvr>
                                        <p:cTn id="22" dur="2000" fill="hold"/>
                                        <p:tgtEl>
                                          <p:spTgt spid="5"/>
                                        </p:tgtEl>
                                        <p:attrNameLst>
                                          <p:attrName>ppt_h</p:attrName>
                                        </p:attrNameLst>
                                      </p:cBhvr>
                                      <p:tavLst>
                                        <p:tav tm="0">
                                          <p:val>
                                            <p:strVal val="#ppt_h"/>
                                          </p:val>
                                        </p:tav>
                                        <p:tav tm="100000">
                                          <p:val>
                                            <p:strVal val="#ppt_h"/>
                                          </p:val>
                                        </p:tav>
                                      </p:tavLst>
                                    </p:anim>
                                    <p:animEffect transition="in" filter="fade">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332656"/>
            <a:ext cx="8136904" cy="6463888"/>
          </a:xfrm>
          <a:prstGeom prst="rect">
            <a:avLst/>
          </a:prstGeom>
        </p:spPr>
        <p:txBody>
          <a:bodyPr wrap="square">
            <a:spAutoFit/>
          </a:bodyPr>
          <a:lstStyle/>
          <a:p>
            <a:r>
              <a:rPr lang="it-IT" sz="2000" b="1" dirty="0">
                <a:solidFill>
                  <a:schemeClr val="accent2">
                    <a:lumMod val="75000"/>
                  </a:schemeClr>
                </a:solidFill>
              </a:rPr>
              <a:t>A Te, o beato Giuseppe, stretti dalla tribolazione ricorriamo, e fidu-ciosi invochiamo il Tuo patrocinio insieme a quello della Tua Santissima Sposa. Per quel sacro vincolo di carità, che Ti strinse all'Immacolata Vergine Maria Madre di Dio, e per l'amore paterno che portasti al fan-ciullo Gesù, riguarda, Te ne </a:t>
            </a:r>
            <a:r>
              <a:rPr lang="it-IT" sz="2000" b="1" dirty="0" smtClean="0">
                <a:solidFill>
                  <a:schemeClr val="accent2">
                    <a:lumMod val="75000"/>
                  </a:schemeClr>
                </a:solidFill>
              </a:rPr>
              <a:t>preghiamo</a:t>
            </a:r>
            <a:r>
              <a:rPr lang="it-IT" sz="2000" b="1" dirty="0">
                <a:solidFill>
                  <a:schemeClr val="accent2">
                    <a:lumMod val="75000"/>
                  </a:schemeClr>
                </a:solidFill>
              </a:rPr>
              <a:t>, con occhio benigno, la cara ere-dità che Gesù Cristo acquistò con il suo Sangue, e con il Tuo potere ed aiuto, soccorri ai nostri bisogni. Proteggi, o provvido Custode della divina Famiglia, l'eletta prole di Gesù Cristo; allontana da noi, o Padre </a:t>
            </a:r>
            <a:r>
              <a:rPr lang="it-IT" sz="2000" b="1" dirty="0" err="1">
                <a:solidFill>
                  <a:schemeClr val="accent2">
                    <a:lumMod val="75000"/>
                  </a:schemeClr>
                </a:solidFill>
              </a:rPr>
              <a:t>amantissimo</a:t>
            </a:r>
            <a:r>
              <a:rPr lang="it-IT" sz="2000" b="1" dirty="0">
                <a:solidFill>
                  <a:schemeClr val="accent2">
                    <a:lumMod val="75000"/>
                  </a:schemeClr>
                </a:solidFill>
              </a:rPr>
              <a:t>, la peste di errori e di vizi che ammorba il mondo; </a:t>
            </a:r>
            <a:r>
              <a:rPr lang="it-IT" sz="2000" b="1" dirty="0" err="1">
                <a:solidFill>
                  <a:schemeClr val="accent2">
                    <a:lumMod val="75000"/>
                  </a:schemeClr>
                </a:solidFill>
              </a:rPr>
              <a:t>assistici</a:t>
            </a:r>
            <a:r>
              <a:rPr lang="it-IT" sz="2000" b="1" dirty="0">
                <a:solidFill>
                  <a:schemeClr val="accent2">
                    <a:lumMod val="75000"/>
                  </a:schemeClr>
                </a:solidFill>
              </a:rPr>
              <a:t> propizio dal Cielo in questa lotta con il potere delle tenebre, o nostro fortissimo Protettore; e come un tempo salvasti dalla morte la minacciata vita del Bambino Gesù, così ora difendi la Santa Chiesa di Dio dalle ostili insidie e da ogni avversità. Estendi sopra ciascuno di noi il Tuo continuo patrocinio, affin-ché con il Tuo esempio, e con il Tuo soccorso, possiamo virtuosamente vivere, piamente morire, e consegui-re l'eterna beatitudine in Cielo. Amen.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74638"/>
            <a:ext cx="7457256" cy="1570186"/>
          </a:xfrm>
        </p:spPr>
        <p:txBody>
          <a:bodyPr>
            <a:normAutofit/>
          </a:bodyPr>
          <a:lstStyle/>
          <a:p>
            <a:r>
              <a:rPr lang="it-IT" sz="2400" b="1" dirty="0" smtClean="0">
                <a:solidFill>
                  <a:srgbClr val="00B0F0"/>
                </a:solidFill>
              </a:rPr>
              <a:t>LA CATECHETICA, NEI CONFRONTI DELLA PRASSI CATECHISTICA E DEI MOVIMENTI CATECHISTICI E’ CHIAMATA AD INDAGARE:</a:t>
            </a:r>
            <a:endParaRPr lang="it-IT" sz="2400" b="1" dirty="0">
              <a:solidFill>
                <a:srgbClr val="00B0F0"/>
              </a:solidFill>
            </a:endParaRPr>
          </a:p>
        </p:txBody>
      </p:sp>
      <p:sp>
        <p:nvSpPr>
          <p:cNvPr id="3" name="Segnaposto contenuto 2"/>
          <p:cNvSpPr>
            <a:spLocks noGrp="1"/>
          </p:cNvSpPr>
          <p:nvPr>
            <p:ph sz="quarter" idx="1"/>
          </p:nvPr>
        </p:nvSpPr>
        <p:spPr>
          <a:xfrm>
            <a:off x="611560" y="1916832"/>
            <a:ext cx="7313240" cy="4557120"/>
          </a:xfrm>
        </p:spPr>
        <p:txBody>
          <a:bodyPr/>
          <a:lstStyle/>
          <a:p>
            <a:pPr lvl="0"/>
            <a:r>
              <a:rPr lang="it-IT" dirty="0" smtClean="0">
                <a:solidFill>
                  <a:srgbClr val="002060"/>
                </a:solidFill>
              </a:rPr>
              <a:t>l’azione catechistica nella storia;</a:t>
            </a:r>
          </a:p>
          <a:p>
            <a:pPr lvl="0"/>
            <a:r>
              <a:rPr lang="it-IT" dirty="0" smtClean="0">
                <a:solidFill>
                  <a:srgbClr val="002060"/>
                </a:solidFill>
              </a:rPr>
              <a:t>l’azione e la ricchezza dell’atto catechistico nel passato e nel presente, per il futuro; </a:t>
            </a:r>
          </a:p>
          <a:p>
            <a:pPr lvl="0"/>
            <a:r>
              <a:rPr lang="it-IT" dirty="0" smtClean="0">
                <a:solidFill>
                  <a:srgbClr val="002060"/>
                </a:solidFill>
              </a:rPr>
              <a:t>l’azione delle diverse Chiese locali per individuare gli elementi comuni e le differenze oltre che i tratti peculiari di ognuna di esse;</a:t>
            </a:r>
          </a:p>
          <a:p>
            <a:pPr lvl="0"/>
            <a:r>
              <a:rPr lang="it-IT" dirty="0" smtClean="0">
                <a:solidFill>
                  <a:srgbClr val="002060"/>
                </a:solidFill>
              </a:rPr>
              <a:t>i criteri di progettazione della pastorale catechistica;</a:t>
            </a:r>
          </a:p>
          <a:p>
            <a:pPr lvl="0"/>
            <a:r>
              <a:rPr lang="it-IT" dirty="0" smtClean="0">
                <a:solidFill>
                  <a:srgbClr val="002060"/>
                </a:solidFill>
              </a:rPr>
              <a:t>l’elaborazione di nuovi modelli e paradigmi catechistici.</a:t>
            </a:r>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b="1" dirty="0" smtClean="0">
                <a:solidFill>
                  <a:srgbClr val="0070C0"/>
                </a:solidFill>
              </a:rPr>
              <a:t>Tre passaggi metodologici della catechetica nel suo rapporto con la prassi</a:t>
            </a:r>
            <a:endParaRPr lang="it-IT" sz="2400" b="1" dirty="0">
              <a:solidFill>
                <a:srgbClr val="0070C0"/>
              </a:solidFill>
            </a:endParaRPr>
          </a:p>
        </p:txBody>
      </p:sp>
      <p:sp>
        <p:nvSpPr>
          <p:cNvPr id="3" name="Segnaposto contenuto 2"/>
          <p:cNvSpPr>
            <a:spLocks noGrp="1"/>
          </p:cNvSpPr>
          <p:nvPr>
            <p:ph sz="quarter" idx="1"/>
          </p:nvPr>
        </p:nvSpPr>
        <p:spPr/>
        <p:txBody>
          <a:bodyPr>
            <a:normAutofit fontScale="92500" lnSpcReduction="10000"/>
          </a:bodyPr>
          <a:lstStyle/>
          <a:p>
            <a:pPr lvl="0"/>
            <a:r>
              <a:rPr lang="it-IT" b="1" dirty="0" smtClean="0"/>
              <a:t>Osservare </a:t>
            </a:r>
            <a:r>
              <a:rPr lang="it-IT" dirty="0" smtClean="0"/>
              <a:t>la prassi catechistica delle diverse epoche e spazi geografici per coglierne le costanti di pensiero e di azione;</a:t>
            </a:r>
          </a:p>
          <a:p>
            <a:endParaRPr lang="it-IT" dirty="0" smtClean="0"/>
          </a:p>
          <a:p>
            <a:pPr lvl="0"/>
            <a:r>
              <a:rPr lang="it-IT" b="1" dirty="0" smtClean="0"/>
              <a:t>Interpretare </a:t>
            </a:r>
            <a:r>
              <a:rPr lang="it-IT" dirty="0" smtClean="0"/>
              <a:t>la prassi alla luce dell’ortodossia (fedeltà a Dio nella comunicazione con l’uomo), dell’</a:t>
            </a:r>
            <a:r>
              <a:rPr lang="it-IT" dirty="0" err="1" smtClean="0"/>
              <a:t>ortoecclesia</a:t>
            </a:r>
            <a:r>
              <a:rPr lang="it-IT" dirty="0" smtClean="0"/>
              <a:t> (fedeltà alla Chiesa nella missione evangelizzatrice), dell’</a:t>
            </a:r>
            <a:r>
              <a:rPr lang="it-IT" dirty="0" err="1" smtClean="0"/>
              <a:t>ortoprassi</a:t>
            </a:r>
            <a:r>
              <a:rPr lang="it-IT" dirty="0" smtClean="0"/>
              <a:t> (fedeltà all’uomo nella comunicazione con Dio e con i propri simili).</a:t>
            </a:r>
          </a:p>
          <a:p>
            <a:pPr>
              <a:buNone/>
            </a:pPr>
            <a:r>
              <a:rPr lang="it-IT" dirty="0" smtClean="0"/>
              <a:t> </a:t>
            </a:r>
          </a:p>
          <a:p>
            <a:pPr lvl="0"/>
            <a:r>
              <a:rPr lang="it-IT" b="1" dirty="0" smtClean="0"/>
              <a:t>Progettare</a:t>
            </a:r>
            <a:r>
              <a:rPr lang="it-IT" dirty="0" smtClean="0"/>
              <a:t> una nuova prassi, considerando l’azione catechistica in relazione alle sempre mutanti situazioni umane ed ecclesiali e sulla base delle leggi dell’ortodossia, dell’</a:t>
            </a:r>
            <a:r>
              <a:rPr lang="it-IT" dirty="0" err="1" smtClean="0"/>
              <a:t>ortoecclesia</a:t>
            </a:r>
            <a:r>
              <a:rPr lang="it-IT" dirty="0" smtClean="0"/>
              <a:t> e dell’</a:t>
            </a:r>
            <a:r>
              <a:rPr lang="it-IT" dirty="0" err="1" smtClean="0"/>
              <a:t>ortoprassi</a:t>
            </a:r>
            <a:r>
              <a:rPr lang="it-IT" dirty="0" smtClean="0"/>
              <a:t>.</a:t>
            </a:r>
          </a:p>
          <a:p>
            <a:pPr>
              <a:buNone/>
            </a:pPr>
            <a:endParaRPr lang="it-IT" dirty="0" smtClean="0"/>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solidFill>
                  <a:srgbClr val="FF0000"/>
                </a:solidFill>
              </a:rPr>
              <a:t>IL MODELLO CATECUMENALE</a:t>
            </a:r>
            <a:endParaRPr lang="it-IT" dirty="0">
              <a:solidFill>
                <a:srgbClr val="FF0000"/>
              </a:solidFill>
            </a:endParaRPr>
          </a:p>
        </p:txBody>
      </p:sp>
      <p:pic>
        <p:nvPicPr>
          <p:cNvPr id="5" name="Segnaposto contenuto 4" descr="assemblea-ecclesiale-2017-16.jpg"/>
          <p:cNvPicPr>
            <a:picLocks noGrp="1" noChangeAspect="1"/>
          </p:cNvPicPr>
          <p:nvPr>
            <p:ph sz="quarter" idx="1"/>
          </p:nvPr>
        </p:nvPicPr>
        <p:blipFill>
          <a:blip r:embed="rId2" cstate="print"/>
          <a:stretch>
            <a:fillRect/>
          </a:stretch>
        </p:blipFill>
        <p:spPr>
          <a:xfrm>
            <a:off x="377686" y="1700808"/>
            <a:ext cx="4055166" cy="3672408"/>
          </a:xfrm>
        </p:spPr>
      </p:pic>
      <p:sp>
        <p:nvSpPr>
          <p:cNvPr id="4" name="Segnaposto contenuto 3"/>
          <p:cNvSpPr>
            <a:spLocks noGrp="1"/>
          </p:cNvSpPr>
          <p:nvPr>
            <p:ph sz="quarter" idx="2"/>
          </p:nvPr>
        </p:nvSpPr>
        <p:spPr>
          <a:xfrm>
            <a:off x="4499992" y="1556792"/>
            <a:ext cx="3672408" cy="4615408"/>
          </a:xfrm>
        </p:spPr>
        <p:txBody>
          <a:bodyPr/>
          <a:lstStyle/>
          <a:p>
            <a:r>
              <a:rPr lang="it-IT" dirty="0" smtClean="0"/>
              <a:t>Come la missione “ad </a:t>
            </a:r>
            <a:r>
              <a:rPr lang="it-IT" dirty="0" err="1" smtClean="0"/>
              <a:t>gentes</a:t>
            </a:r>
            <a:r>
              <a:rPr lang="it-IT" dirty="0" smtClean="0"/>
              <a:t>” è il paradigma di tutta l’azione missionaria della Chiesa, il Catecumenato battesimale, che le è congiunto, è il modello ispiratore della sua azione catechizzatrice.</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heckerboard(across)">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400" b="1" dirty="0" smtClean="0">
                <a:solidFill>
                  <a:srgbClr val="FF0000"/>
                </a:solidFill>
              </a:rPr>
              <a:t>MODELLO CATECUMENALE NEL DIRETTORIO GENERALE PER LA CATECHESI </a:t>
            </a:r>
            <a:r>
              <a:rPr lang="it-IT" sz="2400" b="1" dirty="0" smtClean="0"/>
              <a:t>(DGC, 90 - 91)</a:t>
            </a:r>
            <a:endParaRPr lang="it-IT" sz="2400" b="1" dirty="0"/>
          </a:p>
        </p:txBody>
      </p:sp>
      <p:sp>
        <p:nvSpPr>
          <p:cNvPr id="3" name="Segnaposto contenuto 2"/>
          <p:cNvSpPr>
            <a:spLocks noGrp="1"/>
          </p:cNvSpPr>
          <p:nvPr>
            <p:ph sz="quarter" idx="1"/>
          </p:nvPr>
        </p:nvSpPr>
        <p:spPr/>
        <p:txBody>
          <a:bodyPr>
            <a:normAutofit/>
          </a:bodyPr>
          <a:lstStyle/>
          <a:p>
            <a:pPr lvl="0"/>
            <a:endParaRPr lang="it-IT" dirty="0" smtClean="0"/>
          </a:p>
          <a:p>
            <a:pPr lvl="0"/>
            <a:r>
              <a:rPr lang="it-IT" dirty="0" smtClean="0">
                <a:solidFill>
                  <a:srgbClr val="C00000"/>
                </a:solidFill>
              </a:rPr>
              <a:t>L’importanza della funzione vitale per la vita della Chiesa dell’Iniziazione cristiana;</a:t>
            </a:r>
          </a:p>
          <a:p>
            <a:pPr lvl="0">
              <a:buNone/>
            </a:pPr>
            <a:endParaRPr lang="it-IT" dirty="0" smtClean="0">
              <a:solidFill>
                <a:srgbClr val="C00000"/>
              </a:solidFill>
            </a:endParaRPr>
          </a:p>
          <a:p>
            <a:pPr lvl="0"/>
            <a:r>
              <a:rPr lang="it-IT" dirty="0" smtClean="0">
                <a:solidFill>
                  <a:srgbClr val="C00000"/>
                </a:solidFill>
              </a:rPr>
              <a:t>La responsabilità di tutta la comunità cristiana;</a:t>
            </a:r>
          </a:p>
          <a:p>
            <a:pPr lvl="0">
              <a:buNone/>
            </a:pPr>
            <a:endParaRPr lang="it-IT" dirty="0" smtClean="0">
              <a:solidFill>
                <a:srgbClr val="C00000"/>
              </a:solidFill>
            </a:endParaRPr>
          </a:p>
          <a:p>
            <a:pPr lvl="0"/>
            <a:r>
              <a:rPr lang="it-IT" dirty="0" smtClean="0">
                <a:solidFill>
                  <a:srgbClr val="C00000"/>
                </a:solidFill>
              </a:rPr>
              <a:t>La centralità del Mistero pasquale. La Veglia pasquale, centro della liturgia cristiana e la sua spiritualità battesimale, sono ispirazione per tutta la Catechesi;</a:t>
            </a:r>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600" decel="100000"/>
                                        <p:tgtEl>
                                          <p:spTgt spid="2"/>
                                        </p:tgtEl>
                                      </p:cBhvr>
                                    </p:animEffect>
                                    <p:anim calcmode="lin" valueType="num">
                                      <p:cBhvr>
                                        <p:cTn id="8" dur="1600" decel="100000" fill="hold"/>
                                        <p:tgtEl>
                                          <p:spTgt spid="2"/>
                                        </p:tgtEl>
                                        <p:attrNameLst>
                                          <p:attrName>style.rotation</p:attrName>
                                        </p:attrNameLst>
                                      </p:cBhvr>
                                      <p:tavLst>
                                        <p:tav tm="0">
                                          <p:val>
                                            <p:fltVal val="-90"/>
                                          </p:val>
                                        </p:tav>
                                        <p:tav tm="100000">
                                          <p:val>
                                            <p:fltVal val="0"/>
                                          </p:val>
                                        </p:tav>
                                      </p:tavLst>
                                    </p:anim>
                                    <p:anim calcmode="lin" valueType="num">
                                      <p:cBhvr>
                                        <p:cTn id="9" dur="1600" decel="100000" fill="hold"/>
                                        <p:tgtEl>
                                          <p:spTgt spid="2"/>
                                        </p:tgtEl>
                                        <p:attrNameLst>
                                          <p:attrName>ppt_x</p:attrName>
                                        </p:attrNameLst>
                                      </p:cBhvr>
                                      <p:tavLst>
                                        <p:tav tm="0">
                                          <p:val>
                                            <p:strVal val="#ppt_x+0.4"/>
                                          </p:val>
                                        </p:tav>
                                        <p:tav tm="100000">
                                          <p:val>
                                            <p:strVal val="#ppt_x-0.05"/>
                                          </p:val>
                                        </p:tav>
                                      </p:tavLst>
                                    </p:anim>
                                    <p:anim calcmode="lin" valueType="num">
                                      <p:cBhvr>
                                        <p:cTn id="10" dur="1600" decel="100000" fill="hold"/>
                                        <p:tgtEl>
                                          <p:spTgt spid="2"/>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2"/>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800" decel="100000"/>
                                        <p:tgtEl>
                                          <p:spTgt spid="3">
                                            <p:txEl>
                                              <p:pRg st="3" end="3"/>
                                            </p:txEl>
                                          </p:spTgt>
                                        </p:tgtEl>
                                      </p:cBhvr>
                                    </p:animEffect>
                                    <p:anim calcmode="lin" valueType="num">
                                      <p:cBhvr>
                                        <p:cTn id="28"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800" decel="100000"/>
                                        <p:tgtEl>
                                          <p:spTgt spid="3">
                                            <p:txEl>
                                              <p:pRg st="5" end="5"/>
                                            </p:txEl>
                                          </p:spTgt>
                                        </p:tgtEl>
                                      </p:cBhvr>
                                    </p:animEffect>
                                    <p:anim calcmode="lin" valueType="num">
                                      <p:cBhvr>
                                        <p:cTn id="38"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200" b="1" dirty="0" smtClean="0">
                <a:solidFill>
                  <a:srgbClr val="FF0000"/>
                </a:solidFill>
              </a:rPr>
              <a:t>MODELLO CATECUMENALE NEL DIRETTORIO GENERALE PER LA CATECHESI </a:t>
            </a:r>
            <a:r>
              <a:rPr lang="it-IT" sz="2200" b="1" dirty="0" smtClean="0"/>
              <a:t>(DGC, 90 - 91)</a:t>
            </a:r>
            <a:endParaRPr lang="it-IT" sz="2200" dirty="0"/>
          </a:p>
        </p:txBody>
      </p:sp>
      <p:sp>
        <p:nvSpPr>
          <p:cNvPr id="3" name="Segnaposto contenuto 2"/>
          <p:cNvSpPr>
            <a:spLocks noGrp="1"/>
          </p:cNvSpPr>
          <p:nvPr>
            <p:ph sz="quarter" idx="1"/>
          </p:nvPr>
        </p:nvSpPr>
        <p:spPr/>
        <p:txBody>
          <a:bodyPr>
            <a:normAutofit/>
          </a:bodyPr>
          <a:lstStyle/>
          <a:p>
            <a:pPr lvl="0"/>
            <a:r>
              <a:rPr lang="it-IT" dirty="0" smtClean="0">
                <a:solidFill>
                  <a:srgbClr val="C00000"/>
                </a:solidFill>
              </a:rPr>
              <a:t>L’inculturazione, alla cui base è il principio dell’Incarnazione che anima l’azione catechistica e che permette di annunciare il Vangelo nelle diverse e concrete situazioni personali, culturali e sociali.</a:t>
            </a:r>
          </a:p>
          <a:p>
            <a:pPr lvl="0"/>
            <a:r>
              <a:rPr lang="it-IT" dirty="0" smtClean="0">
                <a:solidFill>
                  <a:srgbClr val="C00000"/>
                </a:solidFill>
              </a:rPr>
              <a:t>Il valore della Catechesi come processo formativo e vera scuola di fede. Da ciò deriva l’intensità e l’integrità della formazione; la gradualità del percorso con tappe definite; il legame con riti, simboli e segni specialmente biblici e liturgici (anno liturgico); il costante riferimento alla comunità cristiana.</a:t>
            </a:r>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ppt_w</p:attrName>
                                        </p:attrNameLst>
                                      </p:cBhvr>
                                      <p:tavLst>
                                        <p:tav tm="0" fmla="#ppt_w*sin(2.5*pi*$)">
                                          <p:val>
                                            <p:fltVal val="0"/>
                                          </p:val>
                                        </p:tav>
                                        <p:tav tm="100000">
                                          <p:val>
                                            <p:fltVal val="1"/>
                                          </p:val>
                                        </p:tav>
                                      </p:tavLst>
                                    </p:anim>
                                    <p:anim calcmode="lin" valueType="num">
                                      <p:cBhvr>
                                        <p:cTn id="9" dur="1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2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 dur="2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2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5" dur="2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solidFill>
                  <a:srgbClr val="00B050"/>
                </a:solidFill>
              </a:rPr>
              <a:t>I movimenti catechistici</a:t>
            </a:r>
            <a:endParaRPr lang="it-IT" b="1" dirty="0">
              <a:solidFill>
                <a:srgbClr val="00B050"/>
              </a:solidFill>
            </a:endParaRPr>
          </a:p>
        </p:txBody>
      </p:sp>
      <p:sp>
        <p:nvSpPr>
          <p:cNvPr id="3" name="Segnaposto contenuto 2"/>
          <p:cNvSpPr>
            <a:spLocks noGrp="1"/>
          </p:cNvSpPr>
          <p:nvPr>
            <p:ph sz="quarter" idx="1"/>
          </p:nvPr>
        </p:nvSpPr>
        <p:spPr/>
        <p:txBody>
          <a:bodyPr/>
          <a:lstStyle/>
          <a:p>
            <a:endParaRPr lang="it-IT" dirty="0" smtClean="0"/>
          </a:p>
          <a:p>
            <a:r>
              <a:rPr lang="it-IT" dirty="0" smtClean="0">
                <a:solidFill>
                  <a:srgbClr val="FFC000"/>
                </a:solidFill>
              </a:rPr>
              <a:t>Nell’impossibilità di trattare ora la storia dei vari Movimenti catechistici, basti qui ricordare l’importanza per il nostro paese del Movimento catechistico italiano che, a partire in particolar modo dal Convegno di Piacenza del 1889, grazie all’impulso del Concilio Vaticano </a:t>
            </a:r>
            <a:r>
              <a:rPr lang="it-IT" dirty="0" err="1" smtClean="0">
                <a:solidFill>
                  <a:srgbClr val="FFC000"/>
                </a:solidFill>
              </a:rPr>
              <a:t>II</a:t>
            </a:r>
            <a:r>
              <a:rPr lang="it-IT" dirty="0" smtClean="0">
                <a:solidFill>
                  <a:srgbClr val="FFC000"/>
                </a:solidFill>
              </a:rPr>
              <a:t> ha contribuito e contribuisce in maniera decisiva alla vitalità dello studio catechetico e alla riflessione sul processo educativo alla fede dell’azione catechistica in Italia.</a:t>
            </a:r>
            <a:endParaRPr lang="it-IT"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solidFill>
                  <a:srgbClr val="002060"/>
                </a:solidFill>
              </a:rPr>
              <a:t>Le matrici della catechetica</a:t>
            </a:r>
            <a:endParaRPr lang="it-IT" dirty="0">
              <a:solidFill>
                <a:srgbClr val="002060"/>
              </a:solidFill>
            </a:endParaRPr>
          </a:p>
        </p:txBody>
      </p:sp>
      <p:sp>
        <p:nvSpPr>
          <p:cNvPr id="3" name="Segnaposto contenuto 2"/>
          <p:cNvSpPr>
            <a:spLocks noGrp="1"/>
          </p:cNvSpPr>
          <p:nvPr>
            <p:ph sz="quarter" idx="1"/>
          </p:nvPr>
        </p:nvSpPr>
        <p:spPr/>
        <p:txBody>
          <a:bodyPr/>
          <a:lstStyle/>
          <a:p>
            <a:pPr>
              <a:lnSpc>
                <a:spcPct val="200000"/>
              </a:lnSpc>
            </a:pPr>
            <a:r>
              <a:rPr lang="it-IT" b="1" dirty="0" smtClean="0">
                <a:solidFill>
                  <a:srgbClr val="00B0F0"/>
                </a:solidFill>
              </a:rPr>
              <a:t>L’ASPETTO TEOLOGICO </a:t>
            </a:r>
          </a:p>
          <a:p>
            <a:pPr>
              <a:lnSpc>
                <a:spcPct val="200000"/>
              </a:lnSpc>
              <a:buNone/>
            </a:pPr>
            <a:endParaRPr lang="it-IT" b="1" dirty="0" smtClean="0">
              <a:solidFill>
                <a:srgbClr val="00B0F0"/>
              </a:solidFill>
            </a:endParaRPr>
          </a:p>
          <a:p>
            <a:pPr>
              <a:lnSpc>
                <a:spcPct val="200000"/>
              </a:lnSpc>
            </a:pPr>
            <a:r>
              <a:rPr lang="it-IT" b="1" dirty="0" smtClean="0">
                <a:solidFill>
                  <a:srgbClr val="00B0F0"/>
                </a:solidFill>
              </a:rPr>
              <a:t>L’ASPETTO PEDAGOGICO</a:t>
            </a:r>
          </a:p>
          <a:p>
            <a:pPr>
              <a:lnSpc>
                <a:spcPct val="200000"/>
              </a:lnSpc>
              <a:buNone/>
            </a:pPr>
            <a:endParaRPr lang="it-IT" b="1" dirty="0" smtClean="0">
              <a:solidFill>
                <a:srgbClr val="00B0F0"/>
              </a:solidFill>
            </a:endParaRPr>
          </a:p>
          <a:p>
            <a:pPr>
              <a:lnSpc>
                <a:spcPct val="200000"/>
              </a:lnSpc>
            </a:pPr>
            <a:r>
              <a:rPr lang="it-IT" b="1" dirty="0" smtClean="0">
                <a:solidFill>
                  <a:srgbClr val="00B0F0"/>
                </a:solidFill>
              </a:rPr>
              <a:t>L’ASPETTO COMUNICATIVO</a:t>
            </a:r>
            <a:endParaRPr lang="it-IT"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600" decel="100000"/>
                                        <p:tgtEl>
                                          <p:spTgt spid="2"/>
                                        </p:tgtEl>
                                      </p:cBhvr>
                                    </p:animEffect>
                                    <p:anim calcmode="lin" valueType="num">
                                      <p:cBhvr>
                                        <p:cTn id="8" dur="1600" decel="100000" fill="hold"/>
                                        <p:tgtEl>
                                          <p:spTgt spid="2"/>
                                        </p:tgtEl>
                                        <p:attrNameLst>
                                          <p:attrName>style.rotation</p:attrName>
                                        </p:attrNameLst>
                                      </p:cBhvr>
                                      <p:tavLst>
                                        <p:tav tm="0">
                                          <p:val>
                                            <p:fltVal val="-90"/>
                                          </p:val>
                                        </p:tav>
                                        <p:tav tm="100000">
                                          <p:val>
                                            <p:fltVal val="0"/>
                                          </p:val>
                                        </p:tav>
                                      </p:tavLst>
                                    </p:anim>
                                    <p:anim calcmode="lin" valueType="num">
                                      <p:cBhvr>
                                        <p:cTn id="9" dur="1600" decel="100000" fill="hold"/>
                                        <p:tgtEl>
                                          <p:spTgt spid="2"/>
                                        </p:tgtEl>
                                        <p:attrNameLst>
                                          <p:attrName>ppt_x</p:attrName>
                                        </p:attrNameLst>
                                      </p:cBhvr>
                                      <p:tavLst>
                                        <p:tav tm="0">
                                          <p:val>
                                            <p:strVal val="#ppt_x+0.4"/>
                                          </p:val>
                                        </p:tav>
                                        <p:tav tm="100000">
                                          <p:val>
                                            <p:strVal val="#ppt_x-0.05"/>
                                          </p:val>
                                        </p:tav>
                                      </p:tavLst>
                                    </p:anim>
                                    <p:anim calcmode="lin" valueType="num">
                                      <p:cBhvr>
                                        <p:cTn id="10" dur="1600" decel="100000" fill="hold"/>
                                        <p:tgtEl>
                                          <p:spTgt spid="2"/>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2"/>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800" decel="100000"/>
                                        <p:tgtEl>
                                          <p:spTgt spid="3">
                                            <p:txEl>
                                              <p:pRg st="0" end="0"/>
                                            </p:txEl>
                                          </p:spTgt>
                                        </p:tgtEl>
                                      </p:cBhvr>
                                    </p:animEffect>
                                    <p:anim calcmode="lin" valueType="num">
                                      <p:cBhvr>
                                        <p:cTn id="1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800" decel="100000"/>
                                        <p:tgtEl>
                                          <p:spTgt spid="3">
                                            <p:txEl>
                                              <p:pRg st="2" end="2"/>
                                            </p:txEl>
                                          </p:spTgt>
                                        </p:tgtEl>
                                      </p:cBhvr>
                                    </p:animEffect>
                                    <p:anim calcmode="lin" valueType="num">
                                      <p:cBhvr>
                                        <p:cTn id="2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800" decel="100000"/>
                                        <p:tgtEl>
                                          <p:spTgt spid="3">
                                            <p:txEl>
                                              <p:pRg st="4" end="4"/>
                                            </p:txEl>
                                          </p:spTgt>
                                        </p:tgtEl>
                                      </p:cBhvr>
                                    </p:animEffect>
                                    <p:anim calcmode="lin" valueType="num">
                                      <p:cBhvr>
                                        <p:cTn id="38"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solidFill>
                  <a:srgbClr val="00B0F0"/>
                </a:solidFill>
              </a:rPr>
              <a:t>ASPETTO TEOLOGICO </a:t>
            </a:r>
            <a:r>
              <a:rPr lang="it-IT" b="1" dirty="0" smtClean="0"/>
              <a:t/>
            </a:r>
            <a:br>
              <a:rPr lang="it-IT" b="1" dirty="0" smtClean="0"/>
            </a:br>
            <a:endParaRPr lang="it-IT" dirty="0"/>
          </a:p>
        </p:txBody>
      </p:sp>
      <p:pic>
        <p:nvPicPr>
          <p:cNvPr id="5" name="Segnaposto contenuto 4" descr="cristo.jpg"/>
          <p:cNvPicPr>
            <a:picLocks noGrp="1" noChangeAspect="1"/>
          </p:cNvPicPr>
          <p:nvPr>
            <p:ph sz="quarter" idx="1"/>
          </p:nvPr>
        </p:nvPicPr>
        <p:blipFill>
          <a:blip r:embed="rId2" cstate="print"/>
          <a:stretch>
            <a:fillRect/>
          </a:stretch>
        </p:blipFill>
        <p:spPr>
          <a:xfrm>
            <a:off x="457200" y="1772816"/>
            <a:ext cx="3657600" cy="4032448"/>
          </a:xfrm>
        </p:spPr>
      </p:pic>
      <p:sp>
        <p:nvSpPr>
          <p:cNvPr id="4" name="Segnaposto contenuto 3"/>
          <p:cNvSpPr>
            <a:spLocks noGrp="1"/>
          </p:cNvSpPr>
          <p:nvPr>
            <p:ph sz="quarter" idx="2"/>
          </p:nvPr>
        </p:nvSpPr>
        <p:spPr/>
        <p:txBody>
          <a:bodyPr>
            <a:normAutofit fontScale="92500" lnSpcReduction="10000"/>
          </a:bodyPr>
          <a:lstStyle/>
          <a:p>
            <a:r>
              <a:rPr lang="it-IT" dirty="0" smtClean="0"/>
              <a:t>La prima matrice da cui deriva la Catechetica è sicuramente la teologia in quanto il nucleo più intimo ed essenziale, l’oggetto materiale della teologia e della Catechetica è la fede, anche se diverso è l’approccio formale che caratterizza in modo distinto e originale la teologia dalla Catechetica. </a:t>
            </a:r>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heckerboard(across)">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19"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solidFill>
                  <a:srgbClr val="FFC000"/>
                </a:solidFill>
              </a:rPr>
              <a:t>ASPETTO PEDAGOGICO</a:t>
            </a:r>
            <a:br>
              <a:rPr lang="it-IT" b="1" dirty="0" smtClean="0">
                <a:solidFill>
                  <a:srgbClr val="FFC000"/>
                </a:solidFill>
              </a:rPr>
            </a:br>
            <a:endParaRPr lang="it-IT" dirty="0">
              <a:solidFill>
                <a:srgbClr val="FFC000"/>
              </a:solidFill>
            </a:endParaRPr>
          </a:p>
        </p:txBody>
      </p:sp>
      <p:sp>
        <p:nvSpPr>
          <p:cNvPr id="3" name="Segnaposto contenuto 2"/>
          <p:cNvSpPr>
            <a:spLocks noGrp="1"/>
          </p:cNvSpPr>
          <p:nvPr>
            <p:ph sz="quarter" idx="1"/>
          </p:nvPr>
        </p:nvSpPr>
        <p:spPr/>
        <p:txBody>
          <a:bodyPr/>
          <a:lstStyle/>
          <a:p>
            <a:r>
              <a:rPr lang="it-IT" dirty="0" smtClean="0"/>
              <a:t>La Catechesi intesa come “iniziazione alla fede” e “educazione alla fede” si pone, in maniera secondaria e strumentale, come mediazione e a servizio di quel mistero di grazia che è la fede.</a:t>
            </a:r>
            <a:endParaRPr lang="it-IT" dirty="0"/>
          </a:p>
        </p:txBody>
      </p:sp>
      <p:pic>
        <p:nvPicPr>
          <p:cNvPr id="5" name="Segnaposto contenuto 4" descr="cammino-di-santiago-con-i-bambini-1.jpg"/>
          <p:cNvPicPr>
            <a:picLocks noGrp="1" noChangeAspect="1"/>
          </p:cNvPicPr>
          <p:nvPr>
            <p:ph sz="quarter" idx="2"/>
          </p:nvPr>
        </p:nvPicPr>
        <p:blipFill>
          <a:blip r:embed="rId2" cstate="print"/>
          <a:stretch>
            <a:fillRect/>
          </a:stretch>
        </p:blipFill>
        <p:spPr>
          <a:xfrm>
            <a:off x="4270374" y="1628799"/>
            <a:ext cx="3902025" cy="414828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9" dur="2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0" dur="2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solidFill>
                  <a:srgbClr val="C00000"/>
                </a:solidFill>
              </a:rPr>
              <a:t>ASPETTO COMUNICATIVO</a:t>
            </a:r>
            <a:r>
              <a:rPr lang="it-IT" dirty="0" smtClean="0"/>
              <a:t/>
            </a:r>
            <a:br>
              <a:rPr lang="it-IT" dirty="0" smtClean="0"/>
            </a:br>
            <a:endParaRPr lang="it-IT" dirty="0"/>
          </a:p>
        </p:txBody>
      </p:sp>
      <p:sp>
        <p:nvSpPr>
          <p:cNvPr id="3" name="Segnaposto contenuto 2"/>
          <p:cNvSpPr>
            <a:spLocks noGrp="1"/>
          </p:cNvSpPr>
          <p:nvPr>
            <p:ph sz="quarter" idx="1"/>
          </p:nvPr>
        </p:nvSpPr>
        <p:spPr>
          <a:xfrm>
            <a:off x="251520" y="1484784"/>
            <a:ext cx="4032448" cy="4687416"/>
          </a:xfrm>
        </p:spPr>
        <p:txBody>
          <a:bodyPr>
            <a:normAutofit/>
          </a:bodyPr>
          <a:lstStyle/>
          <a:p>
            <a:endParaRPr lang="it-IT" sz="3200" dirty="0" smtClean="0"/>
          </a:p>
          <a:p>
            <a:r>
              <a:rPr lang="it-IT" sz="3200" dirty="0" smtClean="0"/>
              <a:t>La catechesi è fondamentalmente un atto di comunicazione </a:t>
            </a:r>
            <a:endParaRPr lang="it-IT" sz="3200" dirty="0"/>
          </a:p>
        </p:txBody>
      </p:sp>
      <p:pic>
        <p:nvPicPr>
          <p:cNvPr id="9" name="Segnaposto contenuto 8" descr="paperi_litigio.jpg"/>
          <p:cNvPicPr>
            <a:picLocks noGrp="1" noChangeAspect="1"/>
          </p:cNvPicPr>
          <p:nvPr>
            <p:ph sz="quarter" idx="2"/>
          </p:nvPr>
        </p:nvPicPr>
        <p:blipFill>
          <a:blip r:embed="rId2" cstate="print"/>
          <a:stretch>
            <a:fillRect/>
          </a:stretch>
        </p:blipFill>
        <p:spPr>
          <a:xfrm>
            <a:off x="4499992" y="1484784"/>
            <a:ext cx="4176464" cy="382433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13" dur="10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14" dur="1000" accel="50000" fill="hold">
                                          <p:stCondLst>
                                            <p:cond delay="10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15" dur="2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6" dur="10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17" dur="10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18" dur="1000" accel="50000" fill="hold">
                                          <p:stCondLst>
                                            <p:cond delay="10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19" dur="2000" decel="50000">
                                          <p:stCondLst>
                                            <p:cond delay="0"/>
                                          </p:stCondLst>
                                        </p:cTn>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80">
                                          <p:stCondLst>
                                            <p:cond delay="0"/>
                                          </p:stCondLst>
                                        </p:cTn>
                                        <p:tgtEl>
                                          <p:spTgt spid="9"/>
                                        </p:tgtEl>
                                      </p:cBhvr>
                                    </p:animEffect>
                                    <p:anim calcmode="lin" valueType="num">
                                      <p:cBhvr>
                                        <p:cTn id="2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0" dur="26">
                                          <p:stCondLst>
                                            <p:cond delay="650"/>
                                          </p:stCondLst>
                                        </p:cTn>
                                        <p:tgtEl>
                                          <p:spTgt spid="9"/>
                                        </p:tgtEl>
                                      </p:cBhvr>
                                      <p:to x="100000" y="60000"/>
                                    </p:animScale>
                                    <p:animScale>
                                      <p:cBhvr>
                                        <p:cTn id="31" dur="166" decel="50000">
                                          <p:stCondLst>
                                            <p:cond delay="676"/>
                                          </p:stCondLst>
                                        </p:cTn>
                                        <p:tgtEl>
                                          <p:spTgt spid="9"/>
                                        </p:tgtEl>
                                      </p:cBhvr>
                                      <p:to x="100000" y="100000"/>
                                    </p:animScale>
                                    <p:animScale>
                                      <p:cBhvr>
                                        <p:cTn id="32" dur="26">
                                          <p:stCondLst>
                                            <p:cond delay="1312"/>
                                          </p:stCondLst>
                                        </p:cTn>
                                        <p:tgtEl>
                                          <p:spTgt spid="9"/>
                                        </p:tgtEl>
                                      </p:cBhvr>
                                      <p:to x="100000" y="80000"/>
                                    </p:animScale>
                                    <p:animScale>
                                      <p:cBhvr>
                                        <p:cTn id="33" dur="166" decel="50000">
                                          <p:stCondLst>
                                            <p:cond delay="1338"/>
                                          </p:stCondLst>
                                        </p:cTn>
                                        <p:tgtEl>
                                          <p:spTgt spid="9"/>
                                        </p:tgtEl>
                                      </p:cBhvr>
                                      <p:to x="100000" y="100000"/>
                                    </p:animScale>
                                    <p:animScale>
                                      <p:cBhvr>
                                        <p:cTn id="34" dur="26">
                                          <p:stCondLst>
                                            <p:cond delay="1642"/>
                                          </p:stCondLst>
                                        </p:cTn>
                                        <p:tgtEl>
                                          <p:spTgt spid="9"/>
                                        </p:tgtEl>
                                      </p:cBhvr>
                                      <p:to x="100000" y="90000"/>
                                    </p:animScale>
                                    <p:animScale>
                                      <p:cBhvr>
                                        <p:cTn id="35" dur="166" decel="50000">
                                          <p:stCondLst>
                                            <p:cond delay="1668"/>
                                          </p:stCondLst>
                                        </p:cTn>
                                        <p:tgtEl>
                                          <p:spTgt spid="9"/>
                                        </p:tgtEl>
                                      </p:cBhvr>
                                      <p:to x="100000" y="100000"/>
                                    </p:animScale>
                                    <p:animScale>
                                      <p:cBhvr>
                                        <p:cTn id="36" dur="26">
                                          <p:stCondLst>
                                            <p:cond delay="1808"/>
                                          </p:stCondLst>
                                        </p:cTn>
                                        <p:tgtEl>
                                          <p:spTgt spid="9"/>
                                        </p:tgtEl>
                                      </p:cBhvr>
                                      <p:to x="100000" y="95000"/>
                                    </p:animScale>
                                    <p:animScale>
                                      <p:cBhvr>
                                        <p:cTn id="37"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3200" b="1" dirty="0" smtClean="0">
                <a:solidFill>
                  <a:srgbClr val="0070C0"/>
                </a:solidFill>
              </a:rPr>
              <a:t>Titolo del corso</a:t>
            </a:r>
            <a:endParaRPr lang="it-IT" sz="3200" b="1" dirty="0">
              <a:solidFill>
                <a:srgbClr val="0070C0"/>
              </a:solidFill>
            </a:endParaRPr>
          </a:p>
        </p:txBody>
      </p:sp>
      <p:sp>
        <p:nvSpPr>
          <p:cNvPr id="3" name="Segnaposto contenuto 2"/>
          <p:cNvSpPr>
            <a:spLocks noGrp="1"/>
          </p:cNvSpPr>
          <p:nvPr>
            <p:ph sz="quarter" idx="1"/>
          </p:nvPr>
        </p:nvSpPr>
        <p:spPr/>
        <p:txBody>
          <a:bodyPr>
            <a:normAutofit/>
          </a:bodyPr>
          <a:lstStyle/>
          <a:p>
            <a:pPr algn="ctr"/>
            <a:endParaRPr lang="it-IT" sz="4800" dirty="0" smtClean="0"/>
          </a:p>
          <a:p>
            <a:pPr>
              <a:buNone/>
            </a:pPr>
            <a:r>
              <a:rPr lang="it-IT" sz="4800" b="1" dirty="0" smtClean="0"/>
              <a:t>	</a:t>
            </a:r>
            <a:r>
              <a:rPr lang="it-IT" sz="4400" b="1" dirty="0" smtClean="0">
                <a:solidFill>
                  <a:srgbClr val="FF0000"/>
                </a:solidFill>
              </a:rPr>
              <a:t>Introduzione alla catechetica come studio del processo educativo alla fede</a:t>
            </a:r>
            <a:endParaRPr lang="it-IT" sz="4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7"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solidFill>
                  <a:srgbClr val="FF0000"/>
                </a:solidFill>
              </a:rPr>
              <a:t>Per due motivi fondamentali</a:t>
            </a:r>
            <a:endParaRPr lang="it-IT" dirty="0">
              <a:solidFill>
                <a:srgbClr val="FF0000"/>
              </a:solidFill>
            </a:endParaRPr>
          </a:p>
        </p:txBody>
      </p:sp>
      <p:sp>
        <p:nvSpPr>
          <p:cNvPr id="3" name="Segnaposto contenuto 2"/>
          <p:cNvSpPr>
            <a:spLocks noGrp="1"/>
          </p:cNvSpPr>
          <p:nvPr>
            <p:ph sz="quarter" idx="1"/>
          </p:nvPr>
        </p:nvSpPr>
        <p:spPr/>
        <p:txBody>
          <a:bodyPr>
            <a:normAutofit/>
          </a:bodyPr>
          <a:lstStyle/>
          <a:p>
            <a:endParaRPr lang="it-IT" sz="3200" dirty="0" smtClean="0"/>
          </a:p>
          <a:p>
            <a:r>
              <a:rPr lang="it-IT" sz="3200" dirty="0" smtClean="0">
                <a:solidFill>
                  <a:srgbClr val="C00000"/>
                </a:solidFill>
              </a:rPr>
              <a:t>perché tutta la storia della salvezza è Rivelazione, comunicazione di Dio all’uomo; </a:t>
            </a:r>
          </a:p>
          <a:p>
            <a:endParaRPr lang="it-IT" sz="3200" dirty="0" smtClean="0">
              <a:solidFill>
                <a:srgbClr val="C00000"/>
              </a:solidFill>
            </a:endParaRPr>
          </a:p>
          <a:p>
            <a:r>
              <a:rPr lang="it-IT" sz="3200" dirty="0" smtClean="0">
                <a:solidFill>
                  <a:srgbClr val="C00000"/>
                </a:solidFill>
              </a:rPr>
              <a:t>perché l’essere umano è per sua natura comunicativo.</a:t>
            </a:r>
            <a:endParaRPr lang="it-IT" sz="32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1200" fill="hold">
                                          <p:stCondLst>
                                            <p:cond delay="0"/>
                                          </p:stCondLst>
                                        </p:cTn>
                                        <p:tgtEl>
                                          <p:spTgt spid="2"/>
                                        </p:tgtEl>
                                        <p:attrNameLst>
                                          <p:attrName>ppt_x</p:attrName>
                                        </p:attrNameLst>
                                      </p:cBhvr>
                                    </p:anim>
                                    <p:anim from="0" to="-1.0" calcmode="lin" valueType="num">
                                      <p:cBhvr>
                                        <p:cTn id="8" dur="400" decel="50000" autoRev="1" fill="hold">
                                          <p:stCondLst>
                                            <p:cond delay="1200"/>
                                          </p:stCondLst>
                                        </p:cTn>
                                        <p:tgtEl>
                                          <p:spTgt spid="2"/>
                                        </p:tgtEl>
                                        <p:attrNameLst>
                                          <p:attrName>xshear</p:attrName>
                                        </p:attrNameLst>
                                      </p:cBhvr>
                                    </p:anim>
                                    <p:animScale>
                                      <p:cBhvr>
                                        <p:cTn id="9" dur="400" decel="100000" autoRev="1" fill="hold">
                                          <p:stCondLst>
                                            <p:cond delay="1200"/>
                                          </p:stCondLst>
                                        </p:cTn>
                                        <p:tgtEl>
                                          <p:spTgt spid="2"/>
                                        </p:tgtEl>
                                      </p:cBhvr>
                                      <p:from x="100000" y="100000"/>
                                      <p:to x="80000" y="100000"/>
                                    </p:animScale>
                                    <p:anim by="(#ppt_h/3+#ppt_w*0.1)" calcmode="lin" valueType="num">
                                      <p:cBhvr additive="sum">
                                        <p:cTn id="10" dur="400" decel="100000" autoRev="1" fill="hold">
                                          <p:stCondLst>
                                            <p:cond delay="12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3">
                                            <p:txEl>
                                              <p:pRg st="1" end="1"/>
                                            </p:txEl>
                                          </p:spTgt>
                                        </p:tgtEl>
                                        <p:attrNameLst>
                                          <p:attrName>ppt_x</p:attrName>
                                        </p:attrNameLst>
                                      </p:cBhvr>
                                    </p:anim>
                                    <p:anim from="0" to="-1.0" calcmode="lin" valueType="num">
                                      <p:cBhvr>
                                        <p:cTn id="16" dur="200" decel="50000" autoRev="1" fill="hold">
                                          <p:stCondLst>
                                            <p:cond delay="600"/>
                                          </p:stCondLst>
                                        </p:cTn>
                                        <p:tgtEl>
                                          <p:spTgt spid="3">
                                            <p:txEl>
                                              <p:pRg st="1" end="1"/>
                                            </p:txEl>
                                          </p:spTgt>
                                        </p:tgtEl>
                                        <p:attrNameLst>
                                          <p:attrName>xshear</p:attrName>
                                        </p:attrNameLst>
                                      </p:cBhvr>
                                    </p:anim>
                                    <p:animScale>
                                      <p:cBhvr>
                                        <p:cTn id="17" dur="200" decel="100000" autoRev="1" fill="hold">
                                          <p:stCondLst>
                                            <p:cond delay="600"/>
                                          </p:stCondLst>
                                        </p:cTn>
                                        <p:tgtEl>
                                          <p:spTgt spid="3">
                                            <p:txEl>
                                              <p:pRg st="1" end="1"/>
                                            </p:txEl>
                                          </p:spTgt>
                                        </p:tgtEl>
                                      </p:cBhvr>
                                      <p:from x="100000" y="100000"/>
                                      <p:to x="80000" y="100000"/>
                                    </p:animScale>
                                    <p:anim by="(#ppt_h/3+#ppt_w*0.1)" calcmode="lin" valueType="num">
                                      <p:cBhvr additive="sum">
                                        <p:cTn id="18"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from="(-#ppt_w/2)" to="(#ppt_x)" calcmode="lin" valueType="num">
                                      <p:cBhvr>
                                        <p:cTn id="23" dur="600" fill="hold">
                                          <p:stCondLst>
                                            <p:cond delay="0"/>
                                          </p:stCondLst>
                                        </p:cTn>
                                        <p:tgtEl>
                                          <p:spTgt spid="3">
                                            <p:txEl>
                                              <p:pRg st="3" end="3"/>
                                            </p:txEl>
                                          </p:spTgt>
                                        </p:tgtEl>
                                        <p:attrNameLst>
                                          <p:attrName>ppt_x</p:attrName>
                                        </p:attrNameLst>
                                      </p:cBhvr>
                                    </p:anim>
                                    <p:anim from="0" to="-1.0" calcmode="lin" valueType="num">
                                      <p:cBhvr>
                                        <p:cTn id="24" dur="200" decel="50000" autoRev="1" fill="hold">
                                          <p:stCondLst>
                                            <p:cond delay="600"/>
                                          </p:stCondLst>
                                        </p:cTn>
                                        <p:tgtEl>
                                          <p:spTgt spid="3">
                                            <p:txEl>
                                              <p:pRg st="3" end="3"/>
                                            </p:txEl>
                                          </p:spTgt>
                                        </p:tgtEl>
                                        <p:attrNameLst>
                                          <p:attrName>xshear</p:attrName>
                                        </p:attrNameLst>
                                      </p:cBhvr>
                                    </p:anim>
                                    <p:animScale>
                                      <p:cBhvr>
                                        <p:cTn id="25" dur="200" decel="100000" autoRev="1" fill="hold">
                                          <p:stCondLst>
                                            <p:cond delay="600"/>
                                          </p:stCondLst>
                                        </p:cTn>
                                        <p:tgtEl>
                                          <p:spTgt spid="3">
                                            <p:txEl>
                                              <p:pRg st="3" end="3"/>
                                            </p:txEl>
                                          </p:spTgt>
                                        </p:tgtEl>
                                      </p:cBhvr>
                                      <p:from x="100000" y="100000"/>
                                      <p:to x="80000" y="100000"/>
                                    </p:animScale>
                                    <p:anim by="(#ppt_h/3+#ppt_w*0.1)" calcmode="lin" valueType="num">
                                      <p:cBhvr additive="sum">
                                        <p:cTn id="26" dur="200" decel="100000" autoRev="1" fill="hold">
                                          <p:stCondLst>
                                            <p:cond delay="600"/>
                                          </p:stCondLst>
                                        </p:cTn>
                                        <p:tgtEl>
                                          <p:spTgt spid="3">
                                            <p:txEl>
                                              <p:pRg st="3" end="3"/>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0070C0"/>
                </a:solidFill>
              </a:rPr>
              <a:t>Lo stile ecclesiale di annuncio e testimonianza della fede ha alcuni tratti fondamentali </a:t>
            </a:r>
            <a:r>
              <a:rPr lang="it-IT" dirty="0" smtClean="0"/>
              <a:t>(IG, 12):</a:t>
            </a:r>
            <a:endParaRPr lang="it-IT" dirty="0"/>
          </a:p>
        </p:txBody>
      </p:sp>
      <p:sp>
        <p:nvSpPr>
          <p:cNvPr id="3" name="Segnaposto contenuto 2"/>
          <p:cNvSpPr>
            <a:spLocks noGrp="1"/>
          </p:cNvSpPr>
          <p:nvPr>
            <p:ph sz="quarter" idx="1"/>
          </p:nvPr>
        </p:nvSpPr>
        <p:spPr/>
        <p:txBody>
          <a:bodyPr>
            <a:normAutofit lnSpcReduction="10000"/>
          </a:bodyPr>
          <a:lstStyle/>
          <a:p>
            <a:r>
              <a:rPr lang="it-IT" dirty="0" smtClean="0">
                <a:solidFill>
                  <a:srgbClr val="00B0F0"/>
                </a:solidFill>
              </a:rPr>
              <a:t>Attitudine al dialogo e all’ascolto delle persone nelle diverse situazioni di vita;</a:t>
            </a:r>
          </a:p>
          <a:p>
            <a:endParaRPr lang="it-IT" dirty="0" smtClean="0">
              <a:solidFill>
                <a:srgbClr val="00B0F0"/>
              </a:solidFill>
            </a:endParaRPr>
          </a:p>
          <a:p>
            <a:r>
              <a:rPr lang="it-IT" dirty="0" smtClean="0">
                <a:solidFill>
                  <a:srgbClr val="00B0F0"/>
                </a:solidFill>
              </a:rPr>
              <a:t>La capacità di saper motivare le proprie scelte e valori;</a:t>
            </a:r>
          </a:p>
          <a:p>
            <a:endParaRPr lang="it-IT" dirty="0" smtClean="0">
              <a:solidFill>
                <a:srgbClr val="00B0F0"/>
              </a:solidFill>
            </a:endParaRPr>
          </a:p>
          <a:p>
            <a:r>
              <a:rPr lang="it-IT" dirty="0" smtClean="0">
                <a:solidFill>
                  <a:srgbClr val="00B0F0"/>
                </a:solidFill>
              </a:rPr>
              <a:t>Il desiderio di professare pubblicamente la propria fede senza paura e inutili pudori;</a:t>
            </a:r>
          </a:p>
          <a:p>
            <a:endParaRPr lang="it-IT" dirty="0" smtClean="0">
              <a:solidFill>
                <a:srgbClr val="00B0F0"/>
              </a:solidFill>
            </a:endParaRPr>
          </a:p>
          <a:p>
            <a:r>
              <a:rPr lang="it-IT" dirty="0" smtClean="0">
                <a:solidFill>
                  <a:srgbClr val="00B0F0"/>
                </a:solidFill>
              </a:rPr>
              <a:t>La ricerca attiva di momenti di comunione vissuta, nella celebrazione, nella preghiera e nello scambio fraterno;</a:t>
            </a:r>
            <a:endParaRPr lang="it-IT"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0070C0"/>
                </a:solidFill>
              </a:rPr>
              <a:t>Lo stile ecclesiale di annuncio e testimonianza della fede ha alcuni tratti fondamentali </a:t>
            </a:r>
            <a:r>
              <a:rPr lang="it-IT" dirty="0" smtClean="0"/>
              <a:t>(IG, 12):</a:t>
            </a:r>
            <a:endParaRPr lang="it-IT" dirty="0"/>
          </a:p>
        </p:txBody>
      </p:sp>
      <p:sp>
        <p:nvSpPr>
          <p:cNvPr id="3" name="Segnaposto contenuto 2"/>
          <p:cNvSpPr>
            <a:spLocks noGrp="1"/>
          </p:cNvSpPr>
          <p:nvPr>
            <p:ph sz="quarter" idx="1"/>
          </p:nvPr>
        </p:nvSpPr>
        <p:spPr/>
        <p:txBody>
          <a:bodyPr/>
          <a:lstStyle/>
          <a:p>
            <a:endParaRPr lang="it-IT" dirty="0" smtClean="0"/>
          </a:p>
          <a:p>
            <a:r>
              <a:rPr lang="it-IT" dirty="0" smtClean="0">
                <a:solidFill>
                  <a:srgbClr val="00B0F0"/>
                </a:solidFill>
              </a:rPr>
              <a:t>La disponibilità, come adulti, ad iniziare piccoli e grandi alla fede e ad accompagnare la crescita nelle giovani generazioni;</a:t>
            </a:r>
          </a:p>
          <a:p>
            <a:endParaRPr lang="it-IT" dirty="0" smtClean="0">
              <a:solidFill>
                <a:srgbClr val="00B0F0"/>
              </a:solidFill>
            </a:endParaRPr>
          </a:p>
          <a:p>
            <a:r>
              <a:rPr lang="it-IT" dirty="0" smtClean="0">
                <a:solidFill>
                  <a:srgbClr val="00B0F0"/>
                </a:solidFill>
              </a:rPr>
              <a:t>La predilezione per i poveri e gli esclusi;</a:t>
            </a:r>
            <a:endParaRPr lang="it-IT"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2"/>
                                        </p:tgtEl>
                                        <p:attrNameLst>
                                          <p:attrName>ppt_w</p:attrName>
                                        </p:attrNameLst>
                                      </p:cBhvr>
                                      <p:tavLst>
                                        <p:tav tm="0">
                                          <p:val>
                                            <p:strVal val="#ppt_w*.05"/>
                                          </p:val>
                                        </p:tav>
                                        <p:tav tm="100000">
                                          <p:val>
                                            <p:strVal val="#ppt_w"/>
                                          </p:val>
                                        </p:tav>
                                      </p:tavLst>
                                    </p:anim>
                                    <p:anim calcmode="lin" valueType="num">
                                      <p:cBhvr>
                                        <p:cTn id="10" dur="2000" fill="hold"/>
                                        <p:tgtEl>
                                          <p:spTgt spid="2"/>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2"/>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0" dur="10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1" dur="1000" accel="50000" fill="hold">
                                          <p:stCondLst>
                                            <p:cond delay="10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2" dur="2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3" dur="10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4" dur="10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5" dur="1000" accel="50000" fill="hold">
                                          <p:stCondLst>
                                            <p:cond delay="10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6" dur="2000" decel="50000">
                                          <p:stCondLst>
                                            <p:cond delay="0"/>
                                          </p:stCondLst>
                                        </p:cTn>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32" dur="10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33" dur="1000" accel="50000" fill="hold">
                                          <p:stCondLst>
                                            <p:cond delay="10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34" dur="2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5" dur="10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36" dur="10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37" dur="1000" accel="50000" fill="hold">
                                          <p:stCondLst>
                                            <p:cond delay="10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38" dur="2000" decel="50000">
                                          <p:stCondLst>
                                            <p:cond delay="0"/>
                                          </p:stCondLst>
                                        </p:cTn>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solidFill>
                  <a:srgbClr val="FF0000"/>
                </a:solidFill>
              </a:rPr>
              <a:t>dialogo</a:t>
            </a:r>
            <a:endParaRPr lang="it-IT" dirty="0">
              <a:solidFill>
                <a:srgbClr val="FF0000"/>
              </a:solidFill>
            </a:endParaRPr>
          </a:p>
        </p:txBody>
      </p:sp>
      <p:pic>
        <p:nvPicPr>
          <p:cNvPr id="5" name="Segnaposto contenuto 4" descr="genitori_figli.jpg"/>
          <p:cNvPicPr>
            <a:picLocks noGrp="1" noChangeAspect="1"/>
          </p:cNvPicPr>
          <p:nvPr>
            <p:ph sz="quarter" idx="1"/>
          </p:nvPr>
        </p:nvPicPr>
        <p:blipFill>
          <a:blip r:embed="rId2" cstate="print"/>
          <a:stretch>
            <a:fillRect/>
          </a:stretch>
        </p:blipFill>
        <p:spPr>
          <a:xfrm>
            <a:off x="267906" y="2420888"/>
            <a:ext cx="3846894" cy="2793180"/>
          </a:xfrm>
        </p:spPr>
      </p:pic>
      <p:sp>
        <p:nvSpPr>
          <p:cNvPr id="4" name="Segnaposto contenuto 3"/>
          <p:cNvSpPr>
            <a:spLocks noGrp="1"/>
          </p:cNvSpPr>
          <p:nvPr>
            <p:ph sz="quarter" idx="2"/>
          </p:nvPr>
        </p:nvSpPr>
        <p:spPr/>
        <p:txBody>
          <a:bodyPr>
            <a:normAutofit fontScale="92500"/>
          </a:bodyPr>
          <a:lstStyle/>
          <a:p>
            <a:r>
              <a:rPr lang="it-IT" dirty="0" smtClean="0"/>
              <a:t>Il dialogo è molto di più della comunicazione di una  verità. Si realizza per il piacere di parlare e per il bene concreto che si comunica tra coloro che si vogliono bene per </a:t>
            </a:r>
            <a:r>
              <a:rPr lang="it-IT" dirty="0" err="1" smtClean="0"/>
              <a:t>mezzodelle</a:t>
            </a:r>
            <a:r>
              <a:rPr lang="it-IT" dirty="0" smtClean="0"/>
              <a:t> parole. E’ un bene che non consiste in cose, ma nelle stesse persone che scambievolmente si donano nel dialogo</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 calcmode="lin" valueType="num">
                                      <p:cBhvr>
                                        <p:cTn id="9" dur="2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iterate type="lt">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2000"/>
                                        <p:tgtEl>
                                          <p:spTgt spid="4">
                                            <p:txEl>
                                              <p:pRg st="0" end="0"/>
                                            </p:txEl>
                                          </p:spTgt>
                                        </p:tgtEl>
                                      </p:cBhvr>
                                    </p:animEffect>
                                    <p:anim calcmode="lin" valueType="num">
                                      <p:cBhvr>
                                        <p:cTn id="25"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2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solidFill>
                  <a:srgbClr val="FF0000"/>
                </a:solidFill>
              </a:rPr>
              <a:t>Annuncio</a:t>
            </a:r>
            <a:endParaRPr lang="it-IT" dirty="0">
              <a:solidFill>
                <a:srgbClr val="FF0000"/>
              </a:solidFill>
            </a:endParaRPr>
          </a:p>
        </p:txBody>
      </p:sp>
      <p:pic>
        <p:nvPicPr>
          <p:cNvPr id="5" name="Segnaposto contenuto 4" descr="images.png"/>
          <p:cNvPicPr>
            <a:picLocks noGrp="1" noChangeAspect="1"/>
          </p:cNvPicPr>
          <p:nvPr>
            <p:ph sz="quarter" idx="1"/>
          </p:nvPr>
        </p:nvPicPr>
        <p:blipFill>
          <a:blip r:embed="rId2" cstate="print"/>
          <a:stretch>
            <a:fillRect/>
          </a:stretch>
        </p:blipFill>
        <p:spPr>
          <a:xfrm>
            <a:off x="482216" y="2636912"/>
            <a:ext cx="3441712" cy="2808312"/>
          </a:xfrm>
        </p:spPr>
      </p:pic>
      <p:sp>
        <p:nvSpPr>
          <p:cNvPr id="4" name="Segnaposto contenuto 3"/>
          <p:cNvSpPr>
            <a:spLocks noGrp="1"/>
          </p:cNvSpPr>
          <p:nvPr>
            <p:ph sz="quarter" idx="2"/>
          </p:nvPr>
        </p:nvSpPr>
        <p:spPr/>
        <p:txBody>
          <a:bodyPr/>
          <a:lstStyle/>
          <a:p>
            <a:r>
              <a:rPr lang="it-IT" dirty="0" smtClean="0"/>
              <a:t>Deve essere proposto con la testimonianza della vita, con la parola e la valorizzazione di tutti i canali espressivi adeguati, nel contesto della cultura dei popoli e della vita delle persone.</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228" fill="hold">
                                          <p:stCondLst>
                                            <p:cond delay="0"/>
                                          </p:stCondLst>
                                        </p:cTn>
                                        <p:tgtEl>
                                          <p:spTgt spid="2"/>
                                        </p:tgtEl>
                                        <p:attrNameLst>
                                          <p:attrName>style.rotation</p:attrName>
                                        </p:attrNameLst>
                                      </p:cBhvr>
                                      <p:to>
                                        <p:strVal val="-45.0"/>
                                      </p:to>
                                    </p:set>
                                    <p:anim calcmode="lin" valueType="num">
                                      <p:cBhvr>
                                        <p:cTn id="8"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to="" calcmode="lin" valueType="num">
                                      <p:cBhvr>
                                        <p:cTn id="16" dur="1" fill="hold"/>
                                        <p:tgtEl>
                                          <p:spTgt spid="5"/>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strips(downLeft)">
                                      <p:cBhvr>
                                        <p:cTn id="21"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solidFill>
                  <a:srgbClr val="FF0000"/>
                </a:solidFill>
              </a:rPr>
              <a:t>catechesi</a:t>
            </a:r>
            <a:endParaRPr lang="it-IT" dirty="0">
              <a:solidFill>
                <a:srgbClr val="FF0000"/>
              </a:solidFill>
            </a:endParaRPr>
          </a:p>
        </p:txBody>
      </p:sp>
      <p:pic>
        <p:nvPicPr>
          <p:cNvPr id="5" name="Segnaposto contenuto 4" descr="images (3).jpg"/>
          <p:cNvPicPr>
            <a:picLocks noGrp="1" noChangeAspect="1"/>
          </p:cNvPicPr>
          <p:nvPr>
            <p:ph sz="quarter" idx="1"/>
          </p:nvPr>
        </p:nvPicPr>
        <p:blipFill>
          <a:blip r:embed="rId2" cstate="print"/>
          <a:stretch>
            <a:fillRect/>
          </a:stretch>
        </p:blipFill>
        <p:spPr>
          <a:xfrm>
            <a:off x="398462" y="2204864"/>
            <a:ext cx="3525466" cy="3240360"/>
          </a:xfrm>
        </p:spPr>
      </p:pic>
      <p:sp>
        <p:nvSpPr>
          <p:cNvPr id="4" name="Segnaposto contenuto 3"/>
          <p:cNvSpPr>
            <a:spLocks noGrp="1"/>
          </p:cNvSpPr>
          <p:nvPr>
            <p:ph sz="quarter" idx="2"/>
          </p:nvPr>
        </p:nvSpPr>
        <p:spPr/>
        <p:txBody>
          <a:bodyPr>
            <a:normAutofit lnSpcReduction="10000"/>
          </a:bodyPr>
          <a:lstStyle/>
          <a:p>
            <a:r>
              <a:rPr lang="it-IT" dirty="0" smtClean="0"/>
              <a:t>Al primo annuncio, segue la catechesi che fa maturare la conversione iniziale in ordine ad una vita cristiana adulta. Va sottolineato come l’incontro con Cristo sia sorgente, itinerario e traguardo di catechesi e di ogni prassi pastorale (IG, 21)</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strips(downLeft)">
                                      <p:cBhvr>
                                        <p:cTn id="21"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4400" b="1" dirty="0" err="1" smtClean="0">
                <a:solidFill>
                  <a:schemeClr val="accent2">
                    <a:lumMod val="50000"/>
                  </a:schemeClr>
                </a:solidFill>
              </a:rPr>
              <a:t>CONTINUA…</a:t>
            </a:r>
            <a:r>
              <a:rPr lang="it-IT" sz="4400" b="1" dirty="0" smtClean="0">
                <a:solidFill>
                  <a:schemeClr val="accent2">
                    <a:lumMod val="50000"/>
                  </a:schemeClr>
                </a:solidFill>
              </a:rPr>
              <a:t>.</a:t>
            </a:r>
            <a:endParaRPr lang="it-IT" sz="4400" b="1" dirty="0">
              <a:solidFill>
                <a:schemeClr val="accent2">
                  <a:lumMod val="50000"/>
                </a:schemeClr>
              </a:solidFill>
            </a:endParaRPr>
          </a:p>
        </p:txBody>
      </p:sp>
      <p:pic>
        <p:nvPicPr>
          <p:cNvPr id="4" name="Segnaposto contenuto 3" descr="images (2).jpg"/>
          <p:cNvPicPr>
            <a:picLocks noGrp="1" noChangeAspect="1"/>
          </p:cNvPicPr>
          <p:nvPr>
            <p:ph sz="quarter" idx="1"/>
          </p:nvPr>
        </p:nvPicPr>
        <p:blipFill>
          <a:blip r:embed="rId2" cstate="print"/>
          <a:stretch>
            <a:fillRect/>
          </a:stretch>
        </p:blipFill>
        <p:spPr>
          <a:xfrm>
            <a:off x="1342158" y="2132856"/>
            <a:ext cx="6182170" cy="388843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4"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from="(-#ppt_w/2)" to="(#ppt_x)" calcmode="lin" valueType="num">
                                      <p:cBhvr>
                                        <p:cTn id="13" dur="600" fill="hold">
                                          <p:stCondLst>
                                            <p:cond delay="0"/>
                                          </p:stCondLst>
                                        </p:cTn>
                                        <p:tgtEl>
                                          <p:spTgt spid="2"/>
                                        </p:tgtEl>
                                        <p:attrNameLst>
                                          <p:attrName>ppt_x</p:attrName>
                                        </p:attrNameLst>
                                      </p:cBhvr>
                                    </p:anim>
                                    <p:anim from="0" to="-1.0" calcmode="lin" valueType="num">
                                      <p:cBhvr>
                                        <p:cTn id="14" dur="200" decel="50000" autoRev="1" fill="hold">
                                          <p:stCondLst>
                                            <p:cond delay="600"/>
                                          </p:stCondLst>
                                        </p:cTn>
                                        <p:tgtEl>
                                          <p:spTgt spid="2"/>
                                        </p:tgtEl>
                                        <p:attrNameLst>
                                          <p:attrName>xshear</p:attrName>
                                        </p:attrNameLst>
                                      </p:cBhvr>
                                    </p:anim>
                                    <p:animScale>
                                      <p:cBhvr>
                                        <p:cTn id="15" dur="200" decel="100000" autoRev="1" fill="hold">
                                          <p:stCondLst>
                                            <p:cond delay="600"/>
                                          </p:stCondLst>
                                        </p:cTn>
                                        <p:tgtEl>
                                          <p:spTgt spid="2"/>
                                        </p:tgtEl>
                                      </p:cBhvr>
                                      <p:from x="100000" y="100000"/>
                                      <p:to x="80000" y="100000"/>
                                    </p:animScale>
                                    <p:anim by="(#ppt_h/3+#ppt_w*0.1)" calcmode="lin" valueType="num">
                                      <p:cBhvr additive="sum">
                                        <p:cTn id="16"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Per la vostra accoglienza e ascolto</a:t>
            </a:r>
            <a:endParaRPr lang="it-IT" dirty="0"/>
          </a:p>
        </p:txBody>
      </p:sp>
      <p:pic>
        <p:nvPicPr>
          <p:cNvPr id="4" name="Segnaposto contenuto 3" descr="grazie.jpg"/>
          <p:cNvPicPr>
            <a:picLocks noGrp="1" noChangeAspect="1"/>
          </p:cNvPicPr>
          <p:nvPr>
            <p:ph sz="quarter" idx="1"/>
          </p:nvPr>
        </p:nvPicPr>
        <p:blipFill>
          <a:blip r:embed="rId2" cstate="print"/>
          <a:stretch>
            <a:fillRect/>
          </a:stretch>
        </p:blipFill>
        <p:spPr>
          <a:xfrm>
            <a:off x="827584" y="1988840"/>
            <a:ext cx="7397875" cy="326300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9" presetClass="entr" presetSubtype="1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3200" dirty="0" smtClean="0">
                <a:solidFill>
                  <a:srgbClr val="FFC000"/>
                </a:solidFill>
              </a:rPr>
              <a:t>Come </a:t>
            </a:r>
            <a:r>
              <a:rPr lang="it-IT" sz="3200" b="1" u="sng" dirty="0" smtClean="0">
                <a:solidFill>
                  <a:srgbClr val="FFC000"/>
                </a:solidFill>
              </a:rPr>
              <a:t>non</a:t>
            </a:r>
            <a:r>
              <a:rPr lang="it-IT" sz="3200" dirty="0" smtClean="0">
                <a:solidFill>
                  <a:srgbClr val="FFC000"/>
                </a:solidFill>
              </a:rPr>
              <a:t> affrontare il corso!!</a:t>
            </a:r>
            <a:endParaRPr lang="it-IT" dirty="0"/>
          </a:p>
        </p:txBody>
      </p:sp>
      <p:sp>
        <p:nvSpPr>
          <p:cNvPr id="3" name="Segnaposto contenuto 2"/>
          <p:cNvSpPr>
            <a:spLocks noGrp="1"/>
          </p:cNvSpPr>
          <p:nvPr>
            <p:ph sz="quarter" idx="1"/>
          </p:nvPr>
        </p:nvSpPr>
        <p:spPr/>
        <p:txBody>
          <a:bodyPr>
            <a:normAutofit/>
          </a:bodyPr>
          <a:lstStyle/>
          <a:p>
            <a:endParaRPr lang="it-IT" sz="4000" dirty="0" smtClean="0"/>
          </a:p>
          <a:p>
            <a:pPr>
              <a:buNone/>
            </a:pPr>
            <a:r>
              <a:rPr lang="it-IT" sz="4000" dirty="0" smtClean="0"/>
              <a:t>  UN VIDEO SOLO PER SORRIDERE</a:t>
            </a:r>
            <a:endParaRPr lang="it-IT" sz="4000" dirty="0"/>
          </a:p>
        </p:txBody>
      </p:sp>
      <p:pic>
        <p:nvPicPr>
          <p:cNvPr id="5" name="Segnaposto contenuto 4" descr="download.jpg"/>
          <p:cNvPicPr>
            <a:picLocks noGrp="1" noChangeAspect="1"/>
          </p:cNvPicPr>
          <p:nvPr>
            <p:ph sz="quarter" idx="2"/>
          </p:nvPr>
        </p:nvPicPr>
        <p:blipFill>
          <a:blip r:embed="rId2" cstate="print"/>
          <a:stretch>
            <a:fillRect/>
          </a:stretch>
        </p:blipFill>
        <p:spPr>
          <a:xfrm>
            <a:off x="5027612" y="2533055"/>
            <a:ext cx="2424708" cy="242470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600" fill="hold">
                                          <p:stCondLst>
                                            <p:cond delay="0"/>
                                          </p:stCondLst>
                                        </p:cTn>
                                        <p:tgtEl>
                                          <p:spTgt spid="2"/>
                                        </p:tgtEl>
                                        <p:attrNameLst>
                                          <p:attrName>ppt_x</p:attrName>
                                        </p:attrNameLst>
                                      </p:cBhvr>
                                    </p:anim>
                                    <p:anim from="0" to="-1.0" calcmode="lin" valueType="num">
                                      <p:cBhvr>
                                        <p:cTn id="8" dur="200" decel="50000" autoRev="1" fill="hold">
                                          <p:stCondLst>
                                            <p:cond delay="600"/>
                                          </p:stCondLst>
                                        </p:cTn>
                                        <p:tgtEl>
                                          <p:spTgt spid="2"/>
                                        </p:tgtEl>
                                        <p:attrNameLst>
                                          <p:attrName>xshear</p:attrName>
                                        </p:attrNameLst>
                                      </p:cBhvr>
                                    </p:anim>
                                    <p:animScale>
                                      <p:cBhvr>
                                        <p:cTn id="9" dur="200" decel="100000" autoRev="1" fill="hold">
                                          <p:stCondLst>
                                            <p:cond delay="600"/>
                                          </p:stCondLst>
                                        </p:cTn>
                                        <p:tgtEl>
                                          <p:spTgt spid="2"/>
                                        </p:tgtEl>
                                      </p:cBhvr>
                                      <p:from x="100000" y="100000"/>
                                      <p:to x="80000" y="100000"/>
                                    </p:animScale>
                                    <p:anim by="(#ppt_h/3+#ppt_w*0.1)" calcmode="lin" valueType="num">
                                      <p:cBhvr additive="sum">
                                        <p:cTn id="10" dur="200" decel="100000" autoRev="1" fill="hold">
                                          <p:stCondLst>
                                            <p:cond delay="600"/>
                                          </p:stCondLst>
                                        </p:cTn>
                                        <p:tgtEl>
                                          <p:spTgt spid="2"/>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19"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0" fill="hold"/>
                                        <p:tgtEl>
                                          <p:spTgt spid="5"/>
                                        </p:tgtEl>
                                        <p:attrNameLst>
                                          <p:attrName>ppt_w</p:attrName>
                                        </p:attrNameLst>
                                      </p:cBhvr>
                                      <p:tavLst>
                                        <p:tav tm="0" fmla="#ppt_w*sin(2.5*pi*$)">
                                          <p:val>
                                            <p:fltVal val="0"/>
                                          </p:val>
                                        </p:tav>
                                        <p:tav tm="100000">
                                          <p:val>
                                            <p:fltVal val="1"/>
                                          </p:val>
                                        </p:tav>
                                      </p:tavLst>
                                    </p:anim>
                                    <p:anim calcmode="lin" valueType="num">
                                      <p:cBhvr>
                                        <p:cTn id="16" dur="5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
                                        <p:tgtEl>
                                          <p:spTgt spid="3">
                                            <p:txEl>
                                              <p:pRg st="1" end="1"/>
                                            </p:txEl>
                                          </p:spTgt>
                                        </p:tgtEl>
                                      </p:cBhvr>
                                    </p:animEffect>
                                    <p:anim calcmode="lin" valueType="num">
                                      <p:cBhvr>
                                        <p:cTn id="22"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solidFill>
                  <a:srgbClr val="00B0F0"/>
                </a:solidFill>
              </a:rPr>
              <a:t>Uno sguardo alla situazione attuale</a:t>
            </a:r>
            <a:endParaRPr lang="it-IT" dirty="0">
              <a:solidFill>
                <a:srgbClr val="00B0F0"/>
              </a:solidFill>
            </a:endParaRPr>
          </a:p>
        </p:txBody>
      </p:sp>
      <p:sp>
        <p:nvSpPr>
          <p:cNvPr id="3" name="Segnaposto contenuto 2"/>
          <p:cNvSpPr>
            <a:spLocks noGrp="1"/>
          </p:cNvSpPr>
          <p:nvPr>
            <p:ph sz="quarter" idx="1"/>
          </p:nvPr>
        </p:nvSpPr>
        <p:spPr/>
        <p:txBody>
          <a:bodyPr/>
          <a:lstStyle/>
          <a:p>
            <a:pPr>
              <a:buNone/>
            </a:pPr>
            <a:r>
              <a:rPr lang="it-IT" dirty="0" smtClean="0"/>
              <a:t>   	</a:t>
            </a:r>
            <a:r>
              <a:rPr lang="it-IT" sz="3200" dirty="0" smtClean="0"/>
              <a:t>Nell’attuale contesto storico e culturale si assiste ad un notevole cambiamento caratterizzato, in ambito religioso, ma non solo, da un’accentuata liquidità che da una diffusa indifferenza religiosa, arriva ad una religione “fai da te” passando per una crescente dissidenza tra gli stessi credenti. </a:t>
            </a:r>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10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solidFill>
                  <a:srgbClr val="00B0F0"/>
                </a:solidFill>
              </a:rPr>
              <a:t>UNA PRIMA DOMANDA</a:t>
            </a:r>
            <a:endParaRPr lang="it-IT" dirty="0">
              <a:solidFill>
                <a:srgbClr val="00B0F0"/>
              </a:solidFill>
            </a:endParaRPr>
          </a:p>
        </p:txBody>
      </p:sp>
      <p:sp>
        <p:nvSpPr>
          <p:cNvPr id="3" name="Segnaposto contenuto 2"/>
          <p:cNvSpPr>
            <a:spLocks noGrp="1"/>
          </p:cNvSpPr>
          <p:nvPr>
            <p:ph sz="quarter" idx="1"/>
          </p:nvPr>
        </p:nvSpPr>
        <p:spPr/>
        <p:txBody>
          <a:bodyPr>
            <a:normAutofit/>
          </a:bodyPr>
          <a:lstStyle/>
          <a:p>
            <a:endParaRPr lang="it-IT" sz="3600" dirty="0" smtClean="0"/>
          </a:p>
          <a:p>
            <a:r>
              <a:rPr lang="it-IT" sz="3600" dirty="0" smtClean="0"/>
              <a:t>Cosa intendiamo con il termine </a:t>
            </a:r>
            <a:r>
              <a:rPr lang="it-IT" sz="3600" dirty="0" smtClean="0">
                <a:solidFill>
                  <a:srgbClr val="FF0000"/>
                </a:solidFill>
              </a:rPr>
              <a:t>CATECHETICA</a:t>
            </a:r>
            <a:r>
              <a:rPr lang="it-IT" sz="3600" dirty="0" smtClean="0"/>
              <a:t> ?</a:t>
            </a:r>
          </a:p>
          <a:p>
            <a:endParaRPr lang="it-IT" sz="3600" dirty="0" smtClean="0"/>
          </a:p>
          <a:p>
            <a:r>
              <a:rPr lang="it-IT" sz="3600" dirty="0" smtClean="0"/>
              <a:t>Non è sinonimo di </a:t>
            </a:r>
            <a:r>
              <a:rPr lang="it-IT" sz="3600" dirty="0" smtClean="0">
                <a:solidFill>
                  <a:srgbClr val="FF0000"/>
                </a:solidFill>
              </a:rPr>
              <a:t>CATECHESI</a:t>
            </a:r>
            <a:r>
              <a:rPr lang="it-IT" sz="3600" dirty="0" smtClean="0"/>
              <a:t>?</a:t>
            </a:r>
            <a:endParaRPr lang="it-IT" sz="3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2.5"/>
                                          </p:val>
                                        </p:tav>
                                        <p:tav tm="100000">
                                          <p:val>
                                            <p:strVal val="#ppt_w"/>
                                          </p:val>
                                        </p:tav>
                                      </p:tavLst>
                                    </p:anim>
                                    <p:anim calcmode="lin" valueType="num">
                                      <p:cBhvr>
                                        <p:cTn id="8" dur="2000" fill="hold"/>
                                        <p:tgtEl>
                                          <p:spTgt spid="2"/>
                                        </p:tgtEl>
                                        <p:attrNameLst>
                                          <p:attrName>ppt_h</p:attrName>
                                        </p:attrNameLst>
                                      </p:cBhvr>
                                      <p:tavLst>
                                        <p:tav tm="0">
                                          <p:val>
                                            <p:strVal val="#ppt_h*0.01"/>
                                          </p:val>
                                        </p:tav>
                                        <p:tav tm="100000">
                                          <p:val>
                                            <p:strVal val="#ppt_h"/>
                                          </p:val>
                                        </p:tav>
                                      </p:tavLst>
                                    </p:anim>
                                    <p:anim calcmode="lin" valueType="num">
                                      <p:cBhvr>
                                        <p:cTn id="9" dur="2000" fill="hold"/>
                                        <p:tgtEl>
                                          <p:spTgt spid="2"/>
                                        </p:tgtEl>
                                        <p:attrNameLst>
                                          <p:attrName>ppt_x</p:attrName>
                                        </p:attrNameLst>
                                      </p:cBhvr>
                                      <p:tavLst>
                                        <p:tav tm="0">
                                          <p:val>
                                            <p:strVal val="#ppt_x"/>
                                          </p:val>
                                        </p:tav>
                                        <p:tav tm="100000">
                                          <p:val>
                                            <p:strVal val="#ppt_x"/>
                                          </p:val>
                                        </p:tav>
                                      </p:tavLst>
                                    </p:anim>
                                    <p:anim calcmode="lin" valueType="num">
                                      <p:cBhvr>
                                        <p:cTn id="10" dur="2000" fill="hold"/>
                                        <p:tgtEl>
                                          <p:spTgt spid="2"/>
                                        </p:tgtEl>
                                        <p:attrNameLst>
                                          <p:attrName>ppt_y</p:attrName>
                                        </p:attrNameLst>
                                      </p:cBhvr>
                                      <p:tavLst>
                                        <p:tav tm="0">
                                          <p:val>
                                            <p:strVal val="#ppt_h+1"/>
                                          </p:val>
                                        </p:tav>
                                        <p:tav tm="100000">
                                          <p:val>
                                            <p:strVal val="#ppt_y"/>
                                          </p:val>
                                        </p:tav>
                                      </p:tavLst>
                                    </p:anim>
                                    <p:animEffect transition="in" filter="fade">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80">
                                          <p:stCondLst>
                                            <p:cond delay="0"/>
                                          </p:stCondLst>
                                        </p:cTn>
                                        <p:tgtEl>
                                          <p:spTgt spid="3">
                                            <p:txEl>
                                              <p:pRg st="1" end="1"/>
                                            </p:txEl>
                                          </p:spTgt>
                                        </p:tgtEl>
                                      </p:cBhvr>
                                    </p:animEffect>
                                    <p:anim calcmode="lin" valueType="num">
                                      <p:cBhvr>
                                        <p:cTn id="17"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2" dur="26">
                                          <p:stCondLst>
                                            <p:cond delay="650"/>
                                          </p:stCondLst>
                                        </p:cTn>
                                        <p:tgtEl>
                                          <p:spTgt spid="3">
                                            <p:txEl>
                                              <p:pRg st="1" end="1"/>
                                            </p:txEl>
                                          </p:spTgt>
                                        </p:tgtEl>
                                      </p:cBhvr>
                                      <p:to x="100000" y="60000"/>
                                    </p:animScale>
                                    <p:animScale>
                                      <p:cBhvr>
                                        <p:cTn id="23" dur="166" decel="50000">
                                          <p:stCondLst>
                                            <p:cond delay="676"/>
                                          </p:stCondLst>
                                        </p:cTn>
                                        <p:tgtEl>
                                          <p:spTgt spid="3">
                                            <p:txEl>
                                              <p:pRg st="1" end="1"/>
                                            </p:txEl>
                                          </p:spTgt>
                                        </p:tgtEl>
                                      </p:cBhvr>
                                      <p:to x="100000" y="100000"/>
                                    </p:animScale>
                                    <p:animScale>
                                      <p:cBhvr>
                                        <p:cTn id="24" dur="26">
                                          <p:stCondLst>
                                            <p:cond delay="1312"/>
                                          </p:stCondLst>
                                        </p:cTn>
                                        <p:tgtEl>
                                          <p:spTgt spid="3">
                                            <p:txEl>
                                              <p:pRg st="1" end="1"/>
                                            </p:txEl>
                                          </p:spTgt>
                                        </p:tgtEl>
                                      </p:cBhvr>
                                      <p:to x="100000" y="80000"/>
                                    </p:animScale>
                                    <p:animScale>
                                      <p:cBhvr>
                                        <p:cTn id="25" dur="166" decel="50000">
                                          <p:stCondLst>
                                            <p:cond delay="1338"/>
                                          </p:stCondLst>
                                        </p:cTn>
                                        <p:tgtEl>
                                          <p:spTgt spid="3">
                                            <p:txEl>
                                              <p:pRg st="1" end="1"/>
                                            </p:txEl>
                                          </p:spTgt>
                                        </p:tgtEl>
                                      </p:cBhvr>
                                      <p:to x="100000" y="100000"/>
                                    </p:animScale>
                                    <p:animScale>
                                      <p:cBhvr>
                                        <p:cTn id="26" dur="26">
                                          <p:stCondLst>
                                            <p:cond delay="1642"/>
                                          </p:stCondLst>
                                        </p:cTn>
                                        <p:tgtEl>
                                          <p:spTgt spid="3">
                                            <p:txEl>
                                              <p:pRg st="1" end="1"/>
                                            </p:txEl>
                                          </p:spTgt>
                                        </p:tgtEl>
                                      </p:cBhvr>
                                      <p:to x="100000" y="90000"/>
                                    </p:animScale>
                                    <p:animScale>
                                      <p:cBhvr>
                                        <p:cTn id="27" dur="166" decel="50000">
                                          <p:stCondLst>
                                            <p:cond delay="1668"/>
                                          </p:stCondLst>
                                        </p:cTn>
                                        <p:tgtEl>
                                          <p:spTgt spid="3">
                                            <p:txEl>
                                              <p:pRg st="1" end="1"/>
                                            </p:txEl>
                                          </p:spTgt>
                                        </p:tgtEl>
                                      </p:cBhvr>
                                      <p:to x="100000" y="100000"/>
                                    </p:animScale>
                                    <p:animScale>
                                      <p:cBhvr>
                                        <p:cTn id="28" dur="26">
                                          <p:stCondLst>
                                            <p:cond delay="1808"/>
                                          </p:stCondLst>
                                        </p:cTn>
                                        <p:tgtEl>
                                          <p:spTgt spid="3">
                                            <p:txEl>
                                              <p:pRg st="1" end="1"/>
                                            </p:txEl>
                                          </p:spTgt>
                                        </p:tgtEl>
                                      </p:cBhvr>
                                      <p:to x="100000" y="95000"/>
                                    </p:animScale>
                                    <p:animScale>
                                      <p:cBhvr>
                                        <p:cTn id="29" dur="166" decel="50000">
                                          <p:stCondLst>
                                            <p:cond delay="1834"/>
                                          </p:stCondLst>
                                        </p:cTn>
                                        <p:tgtEl>
                                          <p:spTgt spid="3">
                                            <p:txEl>
                                              <p:pRg st="1" end="1"/>
                                            </p:txEl>
                                          </p:spTgt>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wipe(down)">
                                      <p:cBhvr>
                                        <p:cTn id="34" dur="580">
                                          <p:stCondLst>
                                            <p:cond delay="0"/>
                                          </p:stCondLst>
                                        </p:cTn>
                                        <p:tgtEl>
                                          <p:spTgt spid="3">
                                            <p:txEl>
                                              <p:pRg st="3" end="3"/>
                                            </p:txEl>
                                          </p:spTgt>
                                        </p:tgtEl>
                                      </p:cBhvr>
                                    </p:animEffect>
                                    <p:anim calcmode="lin" valueType="num">
                                      <p:cBhvr>
                                        <p:cTn id="35"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0" dur="26">
                                          <p:stCondLst>
                                            <p:cond delay="650"/>
                                          </p:stCondLst>
                                        </p:cTn>
                                        <p:tgtEl>
                                          <p:spTgt spid="3">
                                            <p:txEl>
                                              <p:pRg st="3" end="3"/>
                                            </p:txEl>
                                          </p:spTgt>
                                        </p:tgtEl>
                                      </p:cBhvr>
                                      <p:to x="100000" y="60000"/>
                                    </p:animScale>
                                    <p:animScale>
                                      <p:cBhvr>
                                        <p:cTn id="41" dur="166" decel="50000">
                                          <p:stCondLst>
                                            <p:cond delay="676"/>
                                          </p:stCondLst>
                                        </p:cTn>
                                        <p:tgtEl>
                                          <p:spTgt spid="3">
                                            <p:txEl>
                                              <p:pRg st="3" end="3"/>
                                            </p:txEl>
                                          </p:spTgt>
                                        </p:tgtEl>
                                      </p:cBhvr>
                                      <p:to x="100000" y="100000"/>
                                    </p:animScale>
                                    <p:animScale>
                                      <p:cBhvr>
                                        <p:cTn id="42" dur="26">
                                          <p:stCondLst>
                                            <p:cond delay="1312"/>
                                          </p:stCondLst>
                                        </p:cTn>
                                        <p:tgtEl>
                                          <p:spTgt spid="3">
                                            <p:txEl>
                                              <p:pRg st="3" end="3"/>
                                            </p:txEl>
                                          </p:spTgt>
                                        </p:tgtEl>
                                      </p:cBhvr>
                                      <p:to x="100000" y="80000"/>
                                    </p:animScale>
                                    <p:animScale>
                                      <p:cBhvr>
                                        <p:cTn id="43" dur="166" decel="50000">
                                          <p:stCondLst>
                                            <p:cond delay="1338"/>
                                          </p:stCondLst>
                                        </p:cTn>
                                        <p:tgtEl>
                                          <p:spTgt spid="3">
                                            <p:txEl>
                                              <p:pRg st="3" end="3"/>
                                            </p:txEl>
                                          </p:spTgt>
                                        </p:tgtEl>
                                      </p:cBhvr>
                                      <p:to x="100000" y="100000"/>
                                    </p:animScale>
                                    <p:animScale>
                                      <p:cBhvr>
                                        <p:cTn id="44" dur="26">
                                          <p:stCondLst>
                                            <p:cond delay="1642"/>
                                          </p:stCondLst>
                                        </p:cTn>
                                        <p:tgtEl>
                                          <p:spTgt spid="3">
                                            <p:txEl>
                                              <p:pRg st="3" end="3"/>
                                            </p:txEl>
                                          </p:spTgt>
                                        </p:tgtEl>
                                      </p:cBhvr>
                                      <p:to x="100000" y="90000"/>
                                    </p:animScale>
                                    <p:animScale>
                                      <p:cBhvr>
                                        <p:cTn id="45" dur="166" decel="50000">
                                          <p:stCondLst>
                                            <p:cond delay="1668"/>
                                          </p:stCondLst>
                                        </p:cTn>
                                        <p:tgtEl>
                                          <p:spTgt spid="3">
                                            <p:txEl>
                                              <p:pRg st="3" end="3"/>
                                            </p:txEl>
                                          </p:spTgt>
                                        </p:tgtEl>
                                      </p:cBhvr>
                                      <p:to x="100000" y="100000"/>
                                    </p:animScale>
                                    <p:animScale>
                                      <p:cBhvr>
                                        <p:cTn id="46" dur="26">
                                          <p:stCondLst>
                                            <p:cond delay="1808"/>
                                          </p:stCondLst>
                                        </p:cTn>
                                        <p:tgtEl>
                                          <p:spTgt spid="3">
                                            <p:txEl>
                                              <p:pRg st="3" end="3"/>
                                            </p:txEl>
                                          </p:spTgt>
                                        </p:tgtEl>
                                      </p:cBhvr>
                                      <p:to x="100000" y="95000"/>
                                    </p:animScale>
                                    <p:animScale>
                                      <p:cBhvr>
                                        <p:cTn id="47"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solidFill>
                  <a:srgbClr val="00B0F0"/>
                </a:solidFill>
              </a:rPr>
              <a:t>LA CATECHETICA</a:t>
            </a:r>
            <a:endParaRPr lang="it-IT" b="1" dirty="0">
              <a:solidFill>
                <a:srgbClr val="00B0F0"/>
              </a:solidFill>
            </a:endParaRPr>
          </a:p>
        </p:txBody>
      </p:sp>
      <p:sp>
        <p:nvSpPr>
          <p:cNvPr id="3" name="Segnaposto contenuto 2"/>
          <p:cNvSpPr>
            <a:spLocks noGrp="1"/>
          </p:cNvSpPr>
          <p:nvPr>
            <p:ph sz="quarter" idx="1"/>
          </p:nvPr>
        </p:nvSpPr>
        <p:spPr/>
        <p:txBody>
          <a:bodyPr/>
          <a:lstStyle/>
          <a:p>
            <a:r>
              <a:rPr lang="it-IT" sz="3600" dirty="0" smtClean="0">
                <a:solidFill>
                  <a:srgbClr val="FFC000"/>
                </a:solidFill>
              </a:rPr>
              <a:t>In termini generali, può essere intesa come una riflessione scientifica, come uno studio sistematico e metodico dell’atto catechistico che si configura, oggi più che ieri, come processo di educazione alla fede. </a:t>
            </a:r>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solidFill>
                  <a:srgbClr val="00B0F0"/>
                </a:solidFill>
              </a:rPr>
              <a:t>LA CATECHETICA</a:t>
            </a:r>
            <a:endParaRPr lang="it-IT" dirty="0">
              <a:solidFill>
                <a:srgbClr val="00B0F0"/>
              </a:solidFill>
            </a:endParaRPr>
          </a:p>
        </p:txBody>
      </p:sp>
      <p:sp>
        <p:nvSpPr>
          <p:cNvPr id="3" name="Segnaposto contenuto 2"/>
          <p:cNvSpPr>
            <a:spLocks noGrp="1"/>
          </p:cNvSpPr>
          <p:nvPr>
            <p:ph sz="quarter" idx="1"/>
          </p:nvPr>
        </p:nvSpPr>
        <p:spPr/>
        <p:txBody>
          <a:bodyPr/>
          <a:lstStyle/>
          <a:p>
            <a:r>
              <a:rPr lang="it-IT" sz="3600" dirty="0" smtClean="0">
                <a:solidFill>
                  <a:srgbClr val="FFC000"/>
                </a:solidFill>
              </a:rPr>
              <a:t>Focalizza la sua attenzione sul dialogo tra Dio e l’uomo, nel suo farsi, nel suo accadere, attraverso una originale combinazione di mediazioni educative e comunicative.</a:t>
            </a:r>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10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8" dur="10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10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10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oggia">
  <a:themeElements>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Loggi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oggi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511</TotalTime>
  <Words>1835</Words>
  <Application>Microsoft Office PowerPoint</Application>
  <PresentationFormat>Presentazione su schermo (4:3)</PresentationFormat>
  <Paragraphs>141</Paragraphs>
  <Slides>47</Slides>
  <Notes>0</Notes>
  <HiddenSlides>0</HiddenSlides>
  <MMClips>0</MMClips>
  <ScaleCrop>false</ScaleCrop>
  <HeadingPairs>
    <vt:vector size="4" baseType="variant">
      <vt:variant>
        <vt:lpstr>Tema</vt:lpstr>
      </vt:variant>
      <vt:variant>
        <vt:i4>1</vt:i4>
      </vt:variant>
      <vt:variant>
        <vt:lpstr>Titoli diapositive</vt:lpstr>
      </vt:variant>
      <vt:variant>
        <vt:i4>47</vt:i4>
      </vt:variant>
    </vt:vector>
  </HeadingPairs>
  <TitlesOfParts>
    <vt:vector size="48" baseType="lpstr">
      <vt:lpstr>Loggia</vt:lpstr>
      <vt:lpstr>Buonasera e…</vt:lpstr>
      <vt:lpstr>SAN GIUSEPPE, PREGA PER NOI</vt:lpstr>
      <vt:lpstr>Diapositiva 3</vt:lpstr>
      <vt:lpstr>Titolo del corso</vt:lpstr>
      <vt:lpstr>Come non affrontare il corso!!</vt:lpstr>
      <vt:lpstr>Uno sguardo alla situazione attuale</vt:lpstr>
      <vt:lpstr>UNA PRIMA DOMANDA</vt:lpstr>
      <vt:lpstr>LA CATECHETICA</vt:lpstr>
      <vt:lpstr>LA CATECHETICA</vt:lpstr>
      <vt:lpstr>LA CATECHETICA</vt:lpstr>
      <vt:lpstr>LA CATECHETICA</vt:lpstr>
      <vt:lpstr>critico</vt:lpstr>
      <vt:lpstr>aperto</vt:lpstr>
      <vt:lpstr>PROBLEMA CATECHETICO</vt:lpstr>
      <vt:lpstr>PROBLEMA CATECHETICO</vt:lpstr>
      <vt:lpstr>PROBLEMI CATECHISTICI</vt:lpstr>
      <vt:lpstr>PROBLEMI CATECHISTICI</vt:lpstr>
      <vt:lpstr>ALCUNI CHIARIMENTI TERMINOLOGICI</vt:lpstr>
      <vt:lpstr>CATECHETICA</vt:lpstr>
      <vt:lpstr>Tre livelli di comprensione della catechetica</vt:lpstr>
      <vt:lpstr>Le fonti della catechetica</vt:lpstr>
      <vt:lpstr>Fonte della catechetica: la prassi</vt:lpstr>
      <vt:lpstr>Diapositiva 23</vt:lpstr>
      <vt:lpstr>Le “coordinate” di evangelii gaudium</vt:lpstr>
      <vt:lpstr>Orientamenti per l’annuncio e la catechesi in Italia  “INCONTRIAMO GESU’” </vt:lpstr>
      <vt:lpstr>Capitolo I:« Abitare con speranza il nostro tempo »</vt:lpstr>
      <vt:lpstr>Capitolo II: «ANNUNCIARE IL VANGELO DI GESÚ» </vt:lpstr>
      <vt:lpstr>Capitolo III: «Iniziare, accompagnare e sostenere l’esperienza della fede»</vt:lpstr>
      <vt:lpstr>Capitolo IV: «TESTIMONIARE E NARRARE»</vt:lpstr>
      <vt:lpstr>LA CATECHETICA, NEI CONFRONTI DELLA PRASSI CATECHISTICA E DEI MOVIMENTI CATECHISTICI E’ CHIAMATA AD INDAGARE:</vt:lpstr>
      <vt:lpstr>Tre passaggi metodologici della catechetica nel suo rapporto con la prassi</vt:lpstr>
      <vt:lpstr>IL MODELLO CATECUMENALE</vt:lpstr>
      <vt:lpstr>MODELLO CATECUMENALE NEL DIRETTORIO GENERALE PER LA CATECHESI (DGC, 90 - 91)</vt:lpstr>
      <vt:lpstr>MODELLO CATECUMENALE NEL DIRETTORIO GENERALE PER LA CATECHESI (DGC, 90 - 91)</vt:lpstr>
      <vt:lpstr>I movimenti catechistici</vt:lpstr>
      <vt:lpstr>Le matrici della catechetica</vt:lpstr>
      <vt:lpstr>ASPETTO TEOLOGICO  </vt:lpstr>
      <vt:lpstr>ASPETTO PEDAGOGICO </vt:lpstr>
      <vt:lpstr>ASPETTO COMUNICATIVO </vt:lpstr>
      <vt:lpstr>Per due motivi fondamentali</vt:lpstr>
      <vt:lpstr>Lo stile ecclesiale di annuncio e testimonianza della fede ha alcuni tratti fondamentali (IG, 12):</vt:lpstr>
      <vt:lpstr>Lo stile ecclesiale di annuncio e testimonianza della fede ha alcuni tratti fondamentali (IG, 12):</vt:lpstr>
      <vt:lpstr>dialogo</vt:lpstr>
      <vt:lpstr>Annuncio</vt:lpstr>
      <vt:lpstr>catechesi</vt:lpstr>
      <vt:lpstr>CONTINUA….</vt:lpstr>
      <vt:lpstr>Per la vostra accoglienza e ascolto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Buonasera e…</dc:title>
  <dc:creator>Stefano</dc:creator>
  <cp:lastModifiedBy>Stefano</cp:lastModifiedBy>
  <cp:revision>44</cp:revision>
  <dcterms:created xsi:type="dcterms:W3CDTF">2018-03-17T13:03:23Z</dcterms:created>
  <dcterms:modified xsi:type="dcterms:W3CDTF">2018-03-19T18:24:06Z</dcterms:modified>
</cp:coreProperties>
</file>