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7"/>
  </p:notesMasterIdLst>
  <p:handoutMasterIdLst>
    <p:handoutMasterId r:id="rId48"/>
  </p:handoutMasterIdLst>
  <p:sldIdLst>
    <p:sldId id="308" r:id="rId2"/>
    <p:sldId id="257" r:id="rId3"/>
    <p:sldId id="260" r:id="rId4"/>
    <p:sldId id="264" r:id="rId5"/>
    <p:sldId id="265" r:id="rId6"/>
    <p:sldId id="266" r:id="rId7"/>
    <p:sldId id="268" r:id="rId8"/>
    <p:sldId id="269" r:id="rId9"/>
    <p:sldId id="275" r:id="rId10"/>
    <p:sldId id="258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4" r:id="rId19"/>
    <p:sldId id="261" r:id="rId20"/>
    <p:sldId id="262" r:id="rId21"/>
    <p:sldId id="270" r:id="rId22"/>
    <p:sldId id="271" r:id="rId23"/>
    <p:sldId id="272" r:id="rId24"/>
    <p:sldId id="267" r:id="rId25"/>
    <p:sldId id="273" r:id="rId26"/>
    <p:sldId id="274" r:id="rId27"/>
    <p:sldId id="286" r:id="rId28"/>
    <p:sldId id="287" r:id="rId29"/>
    <p:sldId id="288" r:id="rId30"/>
    <p:sldId id="290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>
        <p:scale>
          <a:sx n="70" d="100"/>
          <a:sy n="70" d="100"/>
        </p:scale>
        <p:origin x="-5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72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05529-F60B-49E9-BE44-CCB502C7E831}" type="datetimeFigureOut">
              <a:rPr lang="it-IT" smtClean="0"/>
              <a:pPr/>
              <a:t>16/04/2018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3AF69-A735-4EA0-8382-5672B7509A6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B19E1-C0CF-4055-AA55-71160149586B}" type="datetimeFigureOut">
              <a:rPr lang="it-IT" smtClean="0"/>
              <a:pPr/>
              <a:t>16/04/2018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11DD2-A503-48C0-8044-BA8596D5E9F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11DD2-A503-48C0-8044-BA8596D5E9FE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4644046-DFF5-41F2-ACEE-2DCE2AD2267C}" type="datetimeFigureOut">
              <a:rPr lang="it-IT" smtClean="0"/>
              <a:pPr/>
              <a:t>16/04/2018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C468BBE-3EDE-45B5-8D73-CE18EAFF5F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644046-DFF5-41F2-ACEE-2DCE2AD2267C}" type="datetimeFigureOut">
              <a:rPr lang="it-IT" smtClean="0"/>
              <a:pPr/>
              <a:t>16/04/2018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468BBE-3EDE-45B5-8D73-CE18EAFF5FE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4046-DFF5-41F2-ACEE-2DCE2AD2267C}" type="datetimeFigureOut">
              <a:rPr lang="it-IT" smtClean="0"/>
              <a:pPr/>
              <a:t>16/04/2018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8BBE-3EDE-45B5-8D73-CE18EAFF5F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4046-DFF5-41F2-ACEE-2DCE2AD2267C}" type="datetimeFigureOut">
              <a:rPr lang="it-IT" smtClean="0"/>
              <a:pPr/>
              <a:t>16/04/2018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8BBE-3EDE-45B5-8D73-CE18EAFF5F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644046-DFF5-41F2-ACEE-2DCE2AD2267C}" type="datetimeFigureOut">
              <a:rPr lang="it-IT" smtClean="0"/>
              <a:pPr/>
              <a:t>16/04/2018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468BBE-3EDE-45B5-8D73-CE18EAFF5FE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4046-DFF5-41F2-ACEE-2DCE2AD2267C}" type="datetimeFigureOut">
              <a:rPr lang="it-IT" smtClean="0"/>
              <a:pPr/>
              <a:t>16/04/2018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8BBE-3EDE-45B5-8D73-CE18EAFF5F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4644046-DFF5-41F2-ACEE-2DCE2AD2267C}" type="datetimeFigureOut">
              <a:rPr lang="it-IT" smtClean="0"/>
              <a:pPr/>
              <a:t>16/04/2018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C468BBE-3EDE-45B5-8D73-CE18EAFF5F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4046-DFF5-41F2-ACEE-2DCE2AD2267C}" type="datetimeFigureOut">
              <a:rPr lang="it-IT" smtClean="0"/>
              <a:pPr/>
              <a:t>16/04/2018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8BBE-3EDE-45B5-8D73-CE18EAFF5FE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4046-DFF5-41F2-ACEE-2DCE2AD2267C}" type="datetimeFigureOut">
              <a:rPr lang="it-IT" smtClean="0"/>
              <a:pPr/>
              <a:t>16/04/2018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8BBE-3EDE-45B5-8D73-CE18EAFF5FE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644046-DFF5-41F2-ACEE-2DCE2AD2267C}" type="datetimeFigureOut">
              <a:rPr lang="it-IT" smtClean="0"/>
              <a:pPr/>
              <a:t>16/04/2018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468BBE-3EDE-45B5-8D73-CE18EAFF5FE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4046-DFF5-41F2-ACEE-2DCE2AD2267C}" type="datetimeFigureOut">
              <a:rPr lang="it-IT" smtClean="0"/>
              <a:pPr/>
              <a:t>16/04/2018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8BBE-3EDE-45B5-8D73-CE18EAFF5F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644046-DFF5-41F2-ACEE-2DCE2AD2267C}" type="datetimeFigureOut">
              <a:rPr lang="it-IT" smtClean="0"/>
              <a:pPr/>
              <a:t>16/04/2018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468BBE-3EDE-45B5-8D73-CE18EAFF5FE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4644046-DFF5-41F2-ACEE-2DCE2AD2267C}" type="datetimeFigureOut">
              <a:rPr lang="it-IT" smtClean="0"/>
              <a:pPr/>
              <a:t>16/04/2018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C468BBE-3EDE-45B5-8D73-CE18EAFF5FE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7200" dirty="0" smtClean="0"/>
              <a:t>benvenuti</a:t>
            </a:r>
            <a:endParaRPr lang="it-IT" sz="7200" dirty="0"/>
          </a:p>
        </p:txBody>
      </p:sp>
      <p:pic>
        <p:nvPicPr>
          <p:cNvPr id="4" name="Segnaposto contenuto 3" descr="8486c0586c557255ee50cb03058f1d8b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09750" y="1655762"/>
            <a:ext cx="4762500" cy="4762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 smtClean="0">
                <a:solidFill>
                  <a:srgbClr val="FF0000"/>
                </a:solidFill>
              </a:rPr>
              <a:t>Azione evangelizzatrice</a:t>
            </a:r>
            <a:endParaRPr lang="it-IT" sz="40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2746648" cy="4572000"/>
          </a:xfrm>
        </p:spPr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r>
              <a:rPr lang="it-IT" sz="3200" dirty="0" smtClean="0"/>
              <a:t>Orizzonte</a:t>
            </a:r>
          </a:p>
          <a:p>
            <a:pPr>
              <a:buNone/>
            </a:pPr>
            <a:r>
              <a:rPr lang="it-IT" sz="4000" dirty="0" smtClean="0"/>
              <a:t> </a:t>
            </a:r>
          </a:p>
          <a:p>
            <a:r>
              <a:rPr lang="it-IT" sz="3200" dirty="0" smtClean="0"/>
              <a:t>Processo </a:t>
            </a:r>
            <a:endParaRPr lang="it-IT" sz="3200" dirty="0"/>
          </a:p>
        </p:txBody>
      </p:sp>
      <p:pic>
        <p:nvPicPr>
          <p:cNvPr id="5" name="Segnaposto contenuto 4" descr="strada-orizzonte-e141752893282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574200" y="2132856"/>
            <a:ext cx="4979413" cy="352839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Evangelizzazione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it-IT" dirty="0" smtClean="0"/>
              <a:t>Consiste nel dinamismo missionario dell’agire ecclesiale: una comunità impegnata a suscitare vite cristiane che hanno la fede come unico orizzonte di senso.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t-IT" dirty="0" smtClean="0"/>
              <a:t>Dialogo, annuncio e catechesi sono i momenti fondamentali di tale dinamismo.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it-IT" dirty="0" smtClean="0"/>
              <a:t>Orizzonte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/>
              <a:t>Processo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 animBg="1"/>
      <p:bldP spid="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dialogo</a:t>
            </a:r>
            <a:endParaRPr lang="it-IT" dirty="0"/>
          </a:p>
        </p:txBody>
      </p:sp>
      <p:pic>
        <p:nvPicPr>
          <p:cNvPr id="5" name="Segnaposto contenuto 4" descr="genitori_figl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7906" y="2420888"/>
            <a:ext cx="3846894" cy="2793180"/>
          </a:xfrm>
        </p:spPr>
      </p:pic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Il dialogo è molto di più della comunicazione di una  verità. Si realizza per il piacere di parlare e per il bene concreto che si comunica tra coloro che si vogliono bene per </a:t>
            </a:r>
            <a:r>
              <a:rPr lang="it-IT" dirty="0" err="1" smtClean="0"/>
              <a:t>mezzodelle</a:t>
            </a:r>
            <a:r>
              <a:rPr lang="it-IT" dirty="0" smtClean="0"/>
              <a:t> parole. E’ un bene che non consiste in cose, ma nelle stesse persone che scambievolmente si donano nel dialogo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Annuncio</a:t>
            </a:r>
            <a:endParaRPr lang="it-IT" dirty="0"/>
          </a:p>
        </p:txBody>
      </p:sp>
      <p:pic>
        <p:nvPicPr>
          <p:cNvPr id="5" name="Segnaposto contenuto 4" descr="image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82216" y="2636912"/>
            <a:ext cx="3441712" cy="2808312"/>
          </a:xfrm>
        </p:spPr>
      </p:pic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it-IT" dirty="0" smtClean="0"/>
              <a:t>Deve essere proposto con la testimonianza della vita, con la parola e la valorizzazione di tutti i canali espressivi adeguati, nel contesto della cultura dei popoli e della vita delle persone.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catechesi</a:t>
            </a:r>
            <a:endParaRPr lang="it-IT" dirty="0"/>
          </a:p>
        </p:txBody>
      </p:sp>
      <p:pic>
        <p:nvPicPr>
          <p:cNvPr id="5" name="Segnaposto contenuto 4" descr="images (3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8462" y="2204864"/>
            <a:ext cx="3525466" cy="3240360"/>
          </a:xfrm>
        </p:spPr>
      </p:pic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Al primo annuncio, segue la catechesi che fa maturare la conversione iniziale in ordine ad una vita cristiana adulta. Va sottolineato come l’incontro con Cristo sia sorgente, itinerario e traguardo di catechesi e di ogni prassi pastorale (IG, 21)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quattro pilastri della catechesi (IG, 22)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sz="3200" dirty="0" smtClean="0"/>
              <a:t>Il Simbolo della fede</a:t>
            </a:r>
          </a:p>
          <a:p>
            <a:pPr>
              <a:buNone/>
            </a:pPr>
            <a:endParaRPr lang="it-IT" sz="3200" dirty="0" smtClean="0"/>
          </a:p>
          <a:p>
            <a:r>
              <a:rPr lang="it-IT" sz="3200" dirty="0" smtClean="0"/>
              <a:t>I Sacramenti</a:t>
            </a:r>
          </a:p>
          <a:p>
            <a:pPr>
              <a:buNone/>
            </a:pPr>
            <a:endParaRPr lang="it-IT" sz="3200" dirty="0" smtClean="0"/>
          </a:p>
          <a:p>
            <a:r>
              <a:rPr lang="it-IT" sz="3200" dirty="0" smtClean="0"/>
              <a:t>Il decalogo</a:t>
            </a:r>
          </a:p>
          <a:p>
            <a:pPr>
              <a:buNone/>
            </a:pPr>
            <a:r>
              <a:rPr lang="it-IT" sz="3200" dirty="0" smtClean="0"/>
              <a:t> </a:t>
            </a:r>
          </a:p>
          <a:p>
            <a:r>
              <a:rPr lang="it-IT" sz="3200" dirty="0" smtClean="0"/>
              <a:t>Il Padre nostro</a:t>
            </a:r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57256" cy="1228998"/>
          </a:xfrm>
        </p:spPr>
        <p:txBody>
          <a:bodyPr>
            <a:normAutofit fontScale="90000"/>
          </a:bodyPr>
          <a:lstStyle/>
          <a:p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Il Simbolo della fede, i Sacramenti, il decalogo e il Padre nostro</a:t>
            </a:r>
            <a:br>
              <a:rPr lang="it-IT" sz="2800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Insieme organico di riferimento per i contenuti della fede e per il dinamismo della maturazione personale e comunitaria della fede professata, celebrata, vissuta e pregata, generatrice di itinerari formativi globali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it-IT" dirty="0" smtClean="0"/>
              <a:t>Catechesi per l’Iniziazione (IG, 23)</a:t>
            </a:r>
          </a:p>
          <a:p>
            <a:endParaRPr lang="it-IT" dirty="0" smtClean="0"/>
          </a:p>
          <a:p>
            <a:r>
              <a:rPr lang="it-IT" dirty="0" smtClean="0"/>
              <a:t>Catechesi per e con gli adulti (IG, 24)</a:t>
            </a:r>
          </a:p>
          <a:p>
            <a:endParaRPr lang="it-IT" dirty="0" smtClean="0"/>
          </a:p>
          <a:p>
            <a:r>
              <a:rPr lang="it-IT" dirty="0" smtClean="0"/>
              <a:t>Catechesi per e con i giovani (Ig, 25)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Una costatazione ed un impegno (IG, 26)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Poche energie vengono ancora riservate per una testimonianza e un annuncio di fede nel mondo.</a:t>
            </a:r>
          </a:p>
          <a:p>
            <a:r>
              <a:rPr lang="it-IT" dirty="0" smtClean="0"/>
              <a:t>E’ necessario l’impegno di testimoni credibili che sappiano parlare i linguaggi del loro tempo. Un tale compito non può essere improvvisato, ma richiede attenzione, educazione e cura.</a:t>
            </a:r>
          </a:p>
          <a:p>
            <a:r>
              <a:rPr lang="it-IT" dirty="0" smtClean="0"/>
              <a:t>Sarà utile che ogni Diocesi dedichi spazio e tempo ad un confronto sulle strutture e gli strumenti di cui le comunità cristiane dispongono per rendere i battezzati consapevoli del loro impegno missionario ed evangelizzatore.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Sapere </a:t>
            </a:r>
            <a:r>
              <a:rPr lang="it-IT" dirty="0" err="1" smtClean="0"/>
              <a:t>gesù</a:t>
            </a:r>
            <a:r>
              <a:rPr lang="it-IT" dirty="0" smtClean="0"/>
              <a:t> (IG, 27)</a:t>
            </a:r>
            <a:endParaRPr lang="it-IT" dirty="0"/>
          </a:p>
        </p:txBody>
      </p:sp>
      <p:pic>
        <p:nvPicPr>
          <p:cNvPr id="5" name="Segnaposto contenuto 4" descr="Gesu_LC_7_31_bi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04864"/>
            <a:ext cx="3657600" cy="2678863"/>
          </a:xfrm>
        </p:spPr>
      </p:pic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it-IT" dirty="0" smtClean="0"/>
              <a:t>In sintesi il processo catechistico è un processo armonico, organico e globale che tende alla maturazione del cristiano in una viva relazione con Gesù.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da quanto affermato negli Orientamenti e da quanto emerso anche nell’assemblea diocesana Sull’I.C.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t-IT" sz="4800" dirty="0" smtClean="0"/>
          </a:p>
          <a:p>
            <a:r>
              <a:rPr lang="it-IT" sz="4800" dirty="0" smtClean="0"/>
              <a:t>È necessaria una revisione dell’intera azione ecclesiale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Presentazione Orientamenti “Incontriamo Gesù”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sz="2800" dirty="0" smtClean="0"/>
          </a:p>
          <a:p>
            <a:r>
              <a:rPr lang="it-IT" sz="2800" dirty="0" smtClean="0"/>
              <a:t>Il documento“Incontriamo Gesù” vuole orientare la pastorale catechistica aiutandola a ridefinire i propri compiti all’interno dell’</a:t>
            </a:r>
            <a:r>
              <a:rPr lang="it-IT" sz="2800" dirty="0" smtClean="0">
                <a:solidFill>
                  <a:srgbClr val="FF0000"/>
                </a:solidFill>
              </a:rPr>
              <a:t>azione evangelizzatrice </a:t>
            </a:r>
            <a:r>
              <a:rPr lang="it-IT" sz="2800" dirty="0" smtClean="0"/>
              <a:t>della Chiesa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Papa Francesco (</a:t>
            </a:r>
            <a:r>
              <a:rPr lang="it-IT" dirty="0" err="1" smtClean="0"/>
              <a:t>I.G.</a:t>
            </a:r>
            <a:r>
              <a:rPr lang="it-IT" dirty="0" smtClean="0"/>
              <a:t> </a:t>
            </a:r>
            <a:r>
              <a:rPr lang="it-IT" dirty="0" err="1" smtClean="0"/>
              <a:t>nn</a:t>
            </a:r>
            <a:r>
              <a:rPr lang="it-IT" dirty="0" smtClean="0"/>
              <a:t>. 25-27)</a:t>
            </a:r>
            <a:endParaRPr lang="it-IT" dirty="0"/>
          </a:p>
        </p:txBody>
      </p:sp>
      <p:pic>
        <p:nvPicPr>
          <p:cNvPr id="5" name="Segnaposto contenuto 4" descr="download (6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48680" y="2348880"/>
            <a:ext cx="2952327" cy="2952327"/>
          </a:xfrm>
        </p:spPr>
      </p:pic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Sogno una scelta missionaria capace di trasformare ogni cosa, perché le consuetudini, gli stili, gli orari, il linguaggio e ogni struttura ecclesiale diventino un canale adeguato per l’evangelizzazione del mondo attuale più che per l’</a:t>
            </a:r>
            <a:r>
              <a:rPr lang="it-IT" dirty="0" err="1" smtClean="0"/>
              <a:t>autopreservazione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Alcune fatiche (IG, 14)</a:t>
            </a:r>
            <a:endParaRPr lang="it-IT" dirty="0"/>
          </a:p>
        </p:txBody>
      </p:sp>
      <p:pic>
        <p:nvPicPr>
          <p:cNvPr id="6" name="Segnaposto contenuto 5" descr="index (1)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75" y="2485339"/>
            <a:ext cx="3657600" cy="2801722"/>
          </a:xfrm>
        </p:spPr>
      </p:pic>
      <p:sp>
        <p:nvSpPr>
          <p:cNvPr id="7" name="Segnaposto contenuto 6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Esigua proposta di percorsi di primo annuncio o risveglio della fede;</a:t>
            </a:r>
          </a:p>
          <a:p>
            <a:endParaRPr lang="it-IT" dirty="0" smtClean="0"/>
          </a:p>
          <a:p>
            <a:r>
              <a:rPr lang="it-IT" dirty="0" smtClean="0"/>
              <a:t>Mancanza di percorsi di catechesi per e con gli adulti;</a:t>
            </a:r>
          </a:p>
          <a:p>
            <a:endParaRPr lang="it-IT" dirty="0" smtClean="0"/>
          </a:p>
          <a:p>
            <a:r>
              <a:rPr lang="it-IT" dirty="0" smtClean="0"/>
              <a:t>Predominanza del metodo scolastico della catechesi;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Alcune fatiche (IG, 14)</a:t>
            </a:r>
            <a:endParaRPr lang="it-IT" dirty="0"/>
          </a:p>
        </p:txBody>
      </p:sp>
      <p:pic>
        <p:nvPicPr>
          <p:cNvPr id="5" name="Segnaposto contenuto 4" descr="La-fatica-del-running-674x76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02345"/>
            <a:ext cx="3657600" cy="4167710"/>
          </a:xfrm>
        </p:spPr>
      </p:pic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Conoscenza superficiale e spesso strumentale della Sacra Scrittura, della dottrina cattolica e della vita ecclesiale;</a:t>
            </a:r>
          </a:p>
          <a:p>
            <a:endParaRPr lang="it-IT" dirty="0" smtClean="0"/>
          </a:p>
          <a:p>
            <a:r>
              <a:rPr lang="it-IT" dirty="0" smtClean="0"/>
              <a:t>Distanza tra catechesi e testimonianza della carità;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Alcune fatiche (IG, 14)</a:t>
            </a:r>
            <a:endParaRPr lang="it-IT" dirty="0"/>
          </a:p>
        </p:txBody>
      </p:sp>
      <p:pic>
        <p:nvPicPr>
          <p:cNvPr id="5" name="Segnaposto contenuto 4" descr="La-fatic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880"/>
            <a:ext cx="3657600" cy="2592288"/>
          </a:xfrm>
        </p:spPr>
      </p:pic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it-IT" dirty="0" smtClean="0"/>
              <a:t>Carenza di progetti catechistici locali e di cammini formativi per catechisti;</a:t>
            </a:r>
          </a:p>
          <a:p>
            <a:r>
              <a:rPr lang="it-IT" dirty="0" smtClean="0"/>
              <a:t>La delega ai catechisti, e spesso solo a loro, della dimensione educativa che è di tutta la comunità che professa, celebra e vive la fede.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tesoro della nostra fede nella </a:t>
            </a:r>
            <a:r>
              <a:rPr lang="it-IT" dirty="0" err="1" smtClean="0"/>
              <a:t>comunita’</a:t>
            </a:r>
            <a:r>
              <a:rPr lang="it-IT" dirty="0" smtClean="0"/>
              <a:t> cristiana</a:t>
            </a:r>
            <a:endParaRPr lang="it-IT" dirty="0"/>
          </a:p>
        </p:txBody>
      </p:sp>
      <p:pic>
        <p:nvPicPr>
          <p:cNvPr id="5" name="Segnaposto contenuto 4" descr="giovani375IMG_1607_8_5122174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68190"/>
            <a:ext cx="3657600" cy="2436019"/>
          </a:xfrm>
        </p:spPr>
      </p:pic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it-IT" dirty="0" smtClean="0"/>
              <a:t>La fede di ciascun battezzato è il più grande tesoro delle nostre comunità. Una comunità capace di mostrare quanto sia nutrita e trasformata dall’incontro con il Signore risorto è il miglior modo per comunicare la fede (IG, 12)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 vincere la fatica e darle un </a:t>
            </a:r>
            <a:r>
              <a:rPr lang="it-IT" dirty="0" err="1" smtClean="0"/>
              <a:t>senso…</a:t>
            </a:r>
            <a:r>
              <a:rPr lang="it-IT" dirty="0" smtClean="0"/>
              <a:t> (IG, 15-18)</a:t>
            </a:r>
            <a:endParaRPr lang="it-IT" dirty="0"/>
          </a:p>
        </p:txBody>
      </p:sp>
      <p:pic>
        <p:nvPicPr>
          <p:cNvPr id="5" name="Segnaposto contenuto 4" descr="download (7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80702" y="2276872"/>
            <a:ext cx="3127202" cy="2951212"/>
          </a:xfrm>
        </p:spPr>
      </p:pic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Riscoprirsi al servizio del Regno di Dio e inviati in missione;</a:t>
            </a:r>
          </a:p>
          <a:p>
            <a:r>
              <a:rPr lang="it-IT" dirty="0" smtClean="0"/>
              <a:t>Riscoprirsi Chiesa “esperta di umanità” e “laboratorio” di fede, speranza e carità annunciata e vissuta;</a:t>
            </a:r>
          </a:p>
          <a:p>
            <a:r>
              <a:rPr lang="it-IT" dirty="0" smtClean="0"/>
              <a:t>Partecipare attivamente ai compiti della Chiesa: annuncio della Parola, celebrazione dei sacramenti, carità.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valore della testimonianza nella comunicazione della fede (IG, 18)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La testimonianza è la forma stessa della Chiesa, perché è lo stile e il luogo in cui si fondono insieme: la vita della comunità credente, la devozione popolare, l’annuncio, la celebrazione e la carità fraterna.</a:t>
            </a:r>
          </a:p>
          <a:p>
            <a:r>
              <a:rPr lang="it-IT" dirty="0" smtClean="0"/>
              <a:t>Qualsiasi progetto di primo annuncio e di comunicazione della fede non può prescindere da una comunità di uomini e donne che con la loro condotta di vita danno forza all’impegno evangelizzatore che vivono. Proprio questa esemplarità è il valore aggiunto che conferma la verità della loro dedizione e del contenuto di quanto propongono.</a:t>
            </a:r>
          </a:p>
          <a:p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8215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 soggetti responsabili dell’annuncio e della catechesi: la comunità cristiana (IG, 28)</a:t>
            </a:r>
            <a:endParaRPr lang="it-IT" dirty="0"/>
          </a:p>
        </p:txBody>
      </p:sp>
      <p:pic>
        <p:nvPicPr>
          <p:cNvPr id="5" name="Segnaposto contenuto 4" descr="download (8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060848"/>
            <a:ext cx="3528392" cy="3456384"/>
          </a:xfrm>
        </p:spPr>
      </p:pic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r>
              <a:rPr lang="it-IT" dirty="0" smtClean="0"/>
              <a:t>L’opera dell’annuncio e della catechesi è espressione, prima ancora che di persone preparate per questo servizio, dell’intera comunità cristiana in tutte le sue articolazioni.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 soggetti responsabili dell’annuncio e della catechesi: la famiglia (IG, 28)</a:t>
            </a:r>
            <a:endParaRPr lang="it-IT" dirty="0"/>
          </a:p>
        </p:txBody>
      </p:sp>
      <p:pic>
        <p:nvPicPr>
          <p:cNvPr id="5" name="Segnaposto contenuto 4" descr="slide-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88840"/>
            <a:ext cx="3657600" cy="3312368"/>
          </a:xfrm>
        </p:spPr>
      </p:pic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it-IT" dirty="0" smtClean="0"/>
              <a:t>Un ruolo fondamentale appartiene alla famiglia cristiana e anche a tutte le famiglie che, salvo il caso di esplicito rifiuto, con il dono della vita desiderano per i figli anche il dono della fede.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Tutta la chiesa e’ discepola, madre e maestra (IG, 29)</a:t>
            </a:r>
            <a:endParaRPr lang="it-IT" dirty="0"/>
          </a:p>
        </p:txBody>
      </p:sp>
      <p:pic>
        <p:nvPicPr>
          <p:cNvPr id="4" name="Segnaposto contenuto 3" descr="piazza_san_pietro_angelus_ (3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42778" y="2204864"/>
            <a:ext cx="5793518" cy="374441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QUATTRO CARATTERIZZAZIONI FONDAMENTALI </a:t>
            </a:r>
            <a:r>
              <a:rPr lang="it-IT" dirty="0" err="1" smtClean="0"/>
              <a:t>DI</a:t>
            </a:r>
            <a:r>
              <a:rPr lang="it-IT" dirty="0" smtClean="0"/>
              <a:t> “Incontriamo Gesù”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Assoluta precedenza della </a:t>
            </a:r>
            <a:r>
              <a:rPr lang="it-IT" dirty="0" smtClean="0">
                <a:solidFill>
                  <a:srgbClr val="0070C0"/>
                </a:solidFill>
              </a:rPr>
              <a:t>catechesi e della formazione cristiana degli adulti </a:t>
            </a:r>
            <a:r>
              <a:rPr lang="it-IT" dirty="0" smtClean="0"/>
              <a:t>e, all’interno di essa, del coinvolgimento delle famiglie nella catechesi dei piccoli</a:t>
            </a:r>
          </a:p>
          <a:p>
            <a:r>
              <a:rPr lang="it-IT" dirty="0" smtClean="0"/>
              <a:t>L’</a:t>
            </a:r>
            <a:r>
              <a:rPr lang="it-IT" dirty="0" smtClean="0">
                <a:solidFill>
                  <a:srgbClr val="FF0000"/>
                </a:solidFill>
              </a:rPr>
              <a:t>ispirazione catecumenale </a:t>
            </a:r>
            <a:r>
              <a:rPr lang="it-IT" dirty="0" smtClean="0"/>
              <a:t>della catechesi</a:t>
            </a:r>
          </a:p>
          <a:p>
            <a:r>
              <a:rPr lang="it-IT" dirty="0" smtClean="0"/>
              <a:t>La </a:t>
            </a:r>
            <a:r>
              <a:rPr lang="it-IT" dirty="0" smtClean="0">
                <a:solidFill>
                  <a:srgbClr val="00B050"/>
                </a:solidFill>
              </a:rPr>
              <a:t>formazione di evangelizzatori e catechisti </a:t>
            </a:r>
            <a:r>
              <a:rPr lang="it-IT" dirty="0" smtClean="0"/>
              <a:t>e, in forma curriculare e permanente, dei presbiteri e dei diaconi.</a:t>
            </a:r>
          </a:p>
          <a:p>
            <a:r>
              <a:rPr lang="it-IT" dirty="0" smtClean="0"/>
              <a:t>La </a:t>
            </a:r>
            <a:r>
              <a:rPr lang="it-IT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proposta mistagogica </a:t>
            </a:r>
            <a:r>
              <a:rPr lang="it-IT" dirty="0" smtClean="0"/>
              <a:t>ai preadolescenti, agli adolescenti e ai giovani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Una costante verifica (IG, 30)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Serio monitoraggio dei dati del Battesimo ai bambini e successivo coinvolgimento delle famiglie;</a:t>
            </a:r>
          </a:p>
          <a:p>
            <a:r>
              <a:rPr lang="it-IT" dirty="0" smtClean="0"/>
              <a:t>Progetto catechistico diocesano (Direttorio) coordinato con un progetto pastorale di evangelizzazione e primo annuncio;</a:t>
            </a:r>
          </a:p>
          <a:p>
            <a:r>
              <a:rPr lang="it-IT" dirty="0" smtClean="0"/>
              <a:t>Condivisione tra parrocchie di buone prassi;</a:t>
            </a:r>
          </a:p>
          <a:p>
            <a:r>
              <a:rPr lang="it-IT" dirty="0" smtClean="0"/>
              <a:t>Collegamento stabile con l’Ufficio catechistico diocesano con i coordinatori laici per la catechesi, coi responsabili di associazioni e movimenti.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Maria con gli apostoli nel cenacolo (IG, 32)</a:t>
            </a:r>
            <a:endParaRPr lang="it-IT" dirty="0"/>
          </a:p>
        </p:txBody>
      </p:sp>
      <p:pic>
        <p:nvPicPr>
          <p:cNvPr id="5" name="Segnaposto contenuto 4" descr="preghieremariasantissim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979735"/>
            <a:ext cx="2880320" cy="3861881"/>
          </a:xfrm>
        </p:spPr>
      </p:pic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it-IT" dirty="0" smtClean="0"/>
              <a:t>Alla Vergine Madre va la preghiera con la quale affidiamo alla sua intercessione l’impegno di evangelizzazione delle nostre comunità.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II capitolo di “incontriamo Gesù”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it-IT" sz="3200" dirty="0" smtClean="0"/>
          </a:p>
          <a:p>
            <a:pPr algn="ctr">
              <a:buNone/>
            </a:pPr>
            <a:r>
              <a:rPr lang="it-IT" sz="3200" dirty="0" smtClean="0"/>
              <a:t>ANNUNCIARE IL VANGELO </a:t>
            </a:r>
            <a:r>
              <a:rPr lang="it-IT" sz="3200" dirty="0" err="1" smtClean="0"/>
              <a:t>DI</a:t>
            </a:r>
            <a:r>
              <a:rPr lang="it-IT" sz="3200" dirty="0" smtClean="0"/>
              <a:t> GESÙ</a:t>
            </a:r>
          </a:p>
          <a:p>
            <a:pPr algn="ctr">
              <a:buNone/>
            </a:pPr>
            <a:endParaRPr lang="it-IT" sz="3200" dirty="0" smtClean="0"/>
          </a:p>
          <a:p>
            <a:pPr algn="ctr">
              <a:buNone/>
            </a:pPr>
            <a:r>
              <a:rPr lang="it-IT" sz="3200" i="1" dirty="0" smtClean="0"/>
              <a:t>Il coraggio del primo annuncio</a:t>
            </a:r>
            <a:endParaRPr lang="it-IT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Cinque passaggi fondamentali per un modello di primo annuncio nel nuovo testamento (AT 2, 14-40)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dirty="0" smtClean="0"/>
              <a:t>Evento sorprendente che richiama la presenza di Dio;</a:t>
            </a:r>
          </a:p>
          <a:p>
            <a:pPr>
              <a:spcBef>
                <a:spcPts val="0"/>
              </a:spcBef>
            </a:pPr>
            <a:endParaRPr lang="it-IT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dirty="0" smtClean="0"/>
              <a:t>Memoria viva di Gesù;</a:t>
            </a:r>
          </a:p>
          <a:p>
            <a:pPr>
              <a:spcBef>
                <a:spcPts val="0"/>
              </a:spcBef>
            </a:pPr>
            <a:endParaRPr lang="it-IT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dirty="0" smtClean="0"/>
              <a:t>Annuncio della sua Risurrezione;</a:t>
            </a:r>
          </a:p>
          <a:p>
            <a:pPr>
              <a:spcBef>
                <a:spcPts val="0"/>
              </a:spcBef>
            </a:pPr>
            <a:endParaRPr lang="it-IT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dirty="0" smtClean="0"/>
              <a:t>Testimonianza delle Scritture;</a:t>
            </a:r>
          </a:p>
          <a:p>
            <a:pPr>
              <a:spcBef>
                <a:spcPts val="0"/>
              </a:spcBef>
            </a:pPr>
            <a:endParaRPr lang="it-IT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dirty="0" smtClean="0"/>
              <a:t>Appello alla conversione e alla fede battesimale.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Una precisa scelta (IG, 33)</a:t>
            </a:r>
            <a:endParaRPr lang="it-IT" dirty="0"/>
          </a:p>
        </p:txBody>
      </p:sp>
      <p:pic>
        <p:nvPicPr>
          <p:cNvPr id="5" name="Segnaposto contenuto 4" descr="tesserequiz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51072"/>
            <a:ext cx="3657600" cy="3670256"/>
          </a:xfrm>
        </p:spPr>
      </p:pic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it-IT" dirty="0" smtClean="0"/>
              <a:t>Primo annuncio è una dimensione che deve attraversare ogni proposta pastorale, anche verso i battezzati: di primo annuncio vanno innervate tutte le azioni pastorali.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Particolare impegno dei laici nel primo annuncio (IG, 34)</a:t>
            </a:r>
            <a:endParaRPr lang="it-IT" dirty="0"/>
          </a:p>
        </p:txBody>
      </p:sp>
      <p:pic>
        <p:nvPicPr>
          <p:cNvPr id="5" name="Segnaposto contenuto 4" descr="VI-IT-ART-43611-papa_philadelphia_fedeli_af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16832"/>
            <a:ext cx="3657600" cy="4104456"/>
          </a:xfrm>
        </p:spPr>
      </p:pic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Perché hanno la specifica missione di rendere presente il Vangelo nei diversi ambienti della vita quotidiana.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Primo annuncio “metodo” pastorale (IG, 35)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Attenzione all’altro con le opere in suo favore;</a:t>
            </a:r>
          </a:p>
          <a:p>
            <a:r>
              <a:rPr lang="it-IT" dirty="0" smtClean="0"/>
              <a:t>Farsi prossimi di chi non crede o non pratica la fede;</a:t>
            </a:r>
          </a:p>
          <a:p>
            <a:r>
              <a:rPr lang="it-IT" dirty="0" smtClean="0"/>
              <a:t>Andare incontro alle persone che la vita mette sul nostro cammino;</a:t>
            </a:r>
          </a:p>
          <a:p>
            <a:r>
              <a:rPr lang="it-IT" dirty="0" smtClean="0"/>
              <a:t>Stare in mezzo alla gente e soprattutto in mezzo agli ultimi, non per proselitismo, ma per condivisione che sa farsi proposta;</a:t>
            </a:r>
          </a:p>
          <a:p>
            <a:r>
              <a:rPr lang="it-IT" dirty="0" smtClean="0"/>
              <a:t>Saper rispettare, comprendere e valorizzare tempi e ritmi della vita adulta;</a:t>
            </a:r>
          </a:p>
          <a:p>
            <a:r>
              <a:rPr lang="it-IT" dirty="0" smtClean="0"/>
              <a:t>Essere pazienti e sapersi concentrare sull’essenziale della fede;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6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6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6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6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6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6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Ancora…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Saper partire dalla valorizzazione delle esperienze;</a:t>
            </a:r>
          </a:p>
          <a:p>
            <a:r>
              <a:rPr lang="it-IT" dirty="0" smtClean="0"/>
              <a:t>Intercettare il desiderio di una vita felice che è l’inizio e il punto di arrivo di ogni avventura umana e cristiana;</a:t>
            </a:r>
          </a:p>
          <a:p>
            <a:r>
              <a:rPr lang="it-IT" dirty="0" smtClean="0"/>
              <a:t>Mettersi in discussione ed approfondire la propria fede per essere capaci di incontrare i non credenti e stabilire con loro un rapporto di amicizia e di dialogo per saper comunicare la propria fede e proporre domande che provochino la ricerca.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6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 soglie della fede</a:t>
            </a:r>
            <a:endParaRPr lang="it-IT" dirty="0"/>
          </a:p>
        </p:txBody>
      </p:sp>
      <p:pic>
        <p:nvPicPr>
          <p:cNvPr id="5" name="Segnaposto contenuto 4" descr="img_7098294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844824"/>
            <a:ext cx="3558480" cy="3528392"/>
          </a:xfrm>
        </p:spPr>
      </p:pic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it-IT" sz="3600" dirty="0" smtClean="0"/>
          </a:p>
          <a:p>
            <a:endParaRPr lang="it-IT" sz="3600" dirty="0" smtClean="0"/>
          </a:p>
          <a:p>
            <a:r>
              <a:rPr lang="it-IT" sz="3600" dirty="0" smtClean="0"/>
              <a:t>Riscoprirsi e vivere da figli (IG, 37)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 soglie della fede</a:t>
            </a:r>
            <a:endParaRPr lang="it-IT" dirty="0"/>
          </a:p>
        </p:txBody>
      </p:sp>
      <p:pic>
        <p:nvPicPr>
          <p:cNvPr id="5" name="Segnaposto contenuto 4" descr="29346415-Bambino-utilizzando-un-binocolo-per-guardare-in-alto-verso-il-cielo-come-egli-si-trova-sul-retro-in--Archivio-Fotografic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04865"/>
            <a:ext cx="3657600" cy="2892564"/>
          </a:xfrm>
        </p:spPr>
      </p:pic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it-IT" sz="3600" dirty="0" smtClean="0"/>
          </a:p>
          <a:p>
            <a:endParaRPr lang="it-IT" sz="3600" dirty="0" smtClean="0"/>
          </a:p>
          <a:p>
            <a:r>
              <a:rPr lang="it-IT" sz="3600" dirty="0" smtClean="0"/>
              <a:t>Riscoprirsi cercatori (IG, 38)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Capitolo I « Abitare con speranza il nostro tempo »</a:t>
            </a:r>
            <a:endParaRPr lang="it-IT" dirty="0"/>
          </a:p>
        </p:txBody>
      </p:sp>
      <p:pic>
        <p:nvPicPr>
          <p:cNvPr id="5" name="Segnaposto contenuto 4" descr="Immagini-di-Madre-Teres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60848"/>
            <a:ext cx="3657600" cy="3010319"/>
          </a:xfrm>
        </p:spPr>
      </p:pic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it-IT" dirty="0" smtClean="0"/>
              <a:t>Speranza fondata su Gesù e il suo Vangelo infatti “ciascuna persona è abitata dal desiderio di pienezza e il suo cuore è capace di aprirsi quando sente parole forti e vere sulla sua vita e incontra autentici testimoni di carità (IG,8)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 soglie della fede</a:t>
            </a:r>
            <a:endParaRPr lang="it-IT" dirty="0"/>
          </a:p>
        </p:txBody>
      </p:sp>
      <p:pic>
        <p:nvPicPr>
          <p:cNvPr id="5" name="Segnaposto contenuto 4" descr="9db4a82f99db0653edc7d29a818f21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57400"/>
            <a:ext cx="3657600" cy="3657600"/>
          </a:xfrm>
        </p:spPr>
      </p:pic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it-IT" sz="3600" dirty="0" smtClean="0"/>
          </a:p>
          <a:p>
            <a:r>
              <a:rPr lang="it-IT" sz="3600" dirty="0" smtClean="0"/>
              <a:t>Riscoprirsi amanti e amati (IG, 39)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 soglie della fede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it-IT" sz="3600" dirty="0" smtClean="0"/>
          </a:p>
          <a:p>
            <a:r>
              <a:rPr lang="it-IT" sz="3200" dirty="0" smtClean="0"/>
              <a:t>Essere appassionati e compassionevoli (IG, 40)</a:t>
            </a:r>
            <a:endParaRPr lang="it-IT" sz="3200" dirty="0"/>
          </a:p>
        </p:txBody>
      </p:sp>
      <p:pic>
        <p:nvPicPr>
          <p:cNvPr id="7" name="Segnaposto contenuto 6" descr="Immagine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0808"/>
            <a:ext cx="3657600" cy="3600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 soglie della fede</a:t>
            </a:r>
            <a:endParaRPr lang="it-IT" dirty="0"/>
          </a:p>
        </p:txBody>
      </p:sp>
      <p:pic>
        <p:nvPicPr>
          <p:cNvPr id="5" name="Segnaposto contenuto 4" descr="cronicità-e-fragilità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276872"/>
            <a:ext cx="3657600" cy="3192087"/>
          </a:xfrm>
        </p:spPr>
      </p:pic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it-IT" sz="3600" dirty="0" smtClean="0"/>
          </a:p>
          <a:p>
            <a:endParaRPr lang="it-IT" sz="3600" dirty="0" smtClean="0"/>
          </a:p>
          <a:p>
            <a:r>
              <a:rPr lang="it-IT" sz="3600" dirty="0" smtClean="0"/>
              <a:t>Scoprirsi fragili (IG, 41)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L’icona del primo annuncio (IG, 42)</a:t>
            </a:r>
            <a:endParaRPr lang="it-IT" dirty="0"/>
          </a:p>
        </p:txBody>
      </p:sp>
      <p:pic>
        <p:nvPicPr>
          <p:cNvPr id="4" name="Segnaposto contenuto 3" descr="annuncSpirit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628800"/>
            <a:ext cx="7089866" cy="435538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Alcune proposte pastorali sul </a:t>
            </a:r>
            <a:r>
              <a:rPr lang="it-IT" smtClean="0"/>
              <a:t>primo annuncio (IG, 43-45)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Valorizzazione della pietà popolare, pellegrinaggi, santuari.</a:t>
            </a:r>
          </a:p>
          <a:p>
            <a:endParaRPr lang="it-IT" dirty="0" smtClean="0"/>
          </a:p>
          <a:p>
            <a:r>
              <a:rPr lang="it-IT" dirty="0" smtClean="0"/>
              <a:t>Vari ambiti di </a:t>
            </a:r>
            <a:r>
              <a:rPr lang="it-IT" dirty="0" err="1" smtClean="0"/>
              <a:t>vita…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Valorizzazione patrimonio artistico ecclesiale.</a:t>
            </a:r>
          </a:p>
          <a:p>
            <a:endParaRPr lang="it-IT" dirty="0" smtClean="0"/>
          </a:p>
          <a:p>
            <a:r>
              <a:rPr lang="it-IT" dirty="0" smtClean="0"/>
              <a:t>Gruppi di ascolto del Vangelo e di discernimento.</a:t>
            </a:r>
          </a:p>
          <a:p>
            <a:endParaRPr lang="it-IT" dirty="0" smtClean="0"/>
          </a:p>
          <a:p>
            <a:r>
              <a:rPr lang="it-IT" dirty="0" smtClean="0"/>
              <a:t>Opere che “parlano”.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 la vostra presenza e </a:t>
            </a:r>
            <a:r>
              <a:rPr lang="it-IT" dirty="0" err="1" smtClean="0"/>
              <a:t>attenzione…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4" name="Segnaposto contenuto 3" descr="grazi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276872"/>
            <a:ext cx="7467600" cy="329375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385248" cy="136815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Tre segni di speranza per una rinnovata evangelizzazione (IG, 9)</a:t>
            </a:r>
            <a:br>
              <a:rPr lang="it-IT" dirty="0" smtClean="0"/>
            </a:b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it-IT" sz="3200" dirty="0" smtClean="0">
              <a:solidFill>
                <a:srgbClr val="FF0000"/>
              </a:solidFill>
            </a:endParaRPr>
          </a:p>
          <a:p>
            <a:r>
              <a:rPr lang="it-IT" sz="2800" dirty="0" smtClean="0">
                <a:solidFill>
                  <a:srgbClr val="FF0000"/>
                </a:solidFill>
              </a:rPr>
              <a:t>Sensibilità per i temi legati alla libertà</a:t>
            </a:r>
          </a:p>
          <a:p>
            <a:endParaRPr lang="it-IT" sz="3200" dirty="0" smtClean="0">
              <a:solidFill>
                <a:srgbClr val="FF0000"/>
              </a:solidFill>
            </a:endParaRPr>
          </a:p>
          <a:p>
            <a:r>
              <a:rPr lang="it-IT" sz="2800" dirty="0" smtClean="0">
                <a:solidFill>
                  <a:srgbClr val="FF0000"/>
                </a:solidFill>
              </a:rPr>
              <a:t>Responsabilità personale</a:t>
            </a:r>
          </a:p>
          <a:p>
            <a:endParaRPr lang="it-IT" sz="3200" dirty="0" smtClean="0">
              <a:solidFill>
                <a:srgbClr val="FF0000"/>
              </a:solidFill>
            </a:endParaRPr>
          </a:p>
          <a:p>
            <a:r>
              <a:rPr lang="it-IT" sz="2800" dirty="0" smtClean="0">
                <a:solidFill>
                  <a:srgbClr val="FF0000"/>
                </a:solidFill>
              </a:rPr>
              <a:t>Alla interiorità/spiritualità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situazione attuale che ci troviamo a vivere con i suoi chiaroscuri ci provoca e ci incoraggia a (IG, 10):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Discernere i tempi e i luoghi dell’annuncio</a:t>
            </a:r>
          </a:p>
          <a:p>
            <a:endParaRPr lang="it-IT" dirty="0" smtClean="0"/>
          </a:p>
          <a:p>
            <a:r>
              <a:rPr lang="it-IT" dirty="0" smtClean="0"/>
              <a:t>Vivere forme di conversione pastorale che testimonino la forza trasformatrice e salvifica di Dio nella storia</a:t>
            </a:r>
          </a:p>
          <a:p>
            <a:endParaRPr lang="it-IT" dirty="0" smtClean="0"/>
          </a:p>
          <a:p>
            <a:r>
              <a:rPr lang="it-IT" dirty="0" smtClean="0"/>
              <a:t>Rendere chiaro ed esplicito il nostro legame con la Chiesa, realtà visibile e accessibile a tutti.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Lo stile ecclesiale di annuncio e testimonianza della fede ha alcuni tratti fondamentali (IG, 12):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Attitudine al dialogo e all’ascolto delle persone nelle diverse situazioni di vita;</a:t>
            </a:r>
          </a:p>
          <a:p>
            <a:endParaRPr lang="it-IT" dirty="0" smtClean="0"/>
          </a:p>
          <a:p>
            <a:r>
              <a:rPr lang="it-IT" dirty="0" smtClean="0"/>
              <a:t>La capacità di saper motivare le proprie scelte e valori;</a:t>
            </a:r>
          </a:p>
          <a:p>
            <a:endParaRPr lang="it-IT" dirty="0" smtClean="0"/>
          </a:p>
          <a:p>
            <a:r>
              <a:rPr lang="it-IT" dirty="0" smtClean="0"/>
              <a:t>Il desiderio di professare pubblicamente la propria fede senza paura e inutili pudori;</a:t>
            </a:r>
          </a:p>
          <a:p>
            <a:endParaRPr lang="it-IT" dirty="0" smtClean="0"/>
          </a:p>
          <a:p>
            <a:r>
              <a:rPr lang="it-IT" dirty="0" smtClean="0"/>
              <a:t>La ricerca attiva di momenti di comunione vissuta, nella celebrazione, nella preghiera e nello scambio fraterno;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Lo stile ecclesiale di annuncio e testimonianza della fede ha alcuni tratti fondamentali (IG, 12):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La disponibilità, come adulti, ad iniziare piccoli e grandi alla fede e ad accompagnare la crescita nelle giovani generazioni;</a:t>
            </a:r>
          </a:p>
          <a:p>
            <a:endParaRPr lang="it-IT" dirty="0" smtClean="0"/>
          </a:p>
          <a:p>
            <a:r>
              <a:rPr lang="it-IT" dirty="0" smtClean="0"/>
              <a:t>La predilezione per i poveri e gli esclusi;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Evangelizzazione</a:t>
            </a:r>
            <a:endParaRPr lang="it-IT" dirty="0"/>
          </a:p>
        </p:txBody>
      </p:sp>
      <p:pic>
        <p:nvPicPr>
          <p:cNvPr id="5" name="Segnaposto contenuto 4" descr="evangelizzazion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68905"/>
            <a:ext cx="3657600" cy="2434590"/>
          </a:xfrm>
        </p:spPr>
      </p:pic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it-IT" dirty="0" smtClean="0"/>
              <a:t>È la proclamazione, da parte della Chiesa, del messaggio della salvezza con la Parola di Dio, con la celebrazione liturgica, con la testimonianza della vita (IG, 19)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1292</TotalTime>
  <Words>1810</Words>
  <Application>Microsoft Office PowerPoint</Application>
  <PresentationFormat>Presentazione su schermo (4:3)</PresentationFormat>
  <Paragraphs>180</Paragraphs>
  <Slides>45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46" baseType="lpstr">
      <vt:lpstr>Loggia</vt:lpstr>
      <vt:lpstr>benvenuti</vt:lpstr>
      <vt:lpstr>Presentazione Orientamenti “Incontriamo Gesù”</vt:lpstr>
      <vt:lpstr>QUATTRO CARATTERIZZAZIONI FONDAMENTALI DI “Incontriamo Gesù”</vt:lpstr>
      <vt:lpstr>Capitolo I « Abitare con speranza il nostro tempo »</vt:lpstr>
      <vt:lpstr>   Tre segni di speranza per una rinnovata evangelizzazione (IG, 9)  </vt:lpstr>
      <vt:lpstr>La situazione attuale che ci troviamo a vivere con i suoi chiaroscuri ci provoca e ci incoraggia a (IG, 10):</vt:lpstr>
      <vt:lpstr>Lo stile ecclesiale di annuncio e testimonianza della fede ha alcuni tratti fondamentali (IG, 12):</vt:lpstr>
      <vt:lpstr>Lo stile ecclesiale di annuncio e testimonianza della fede ha alcuni tratti fondamentali (IG, 12):</vt:lpstr>
      <vt:lpstr>Evangelizzazione</vt:lpstr>
      <vt:lpstr>Azione evangelizzatrice</vt:lpstr>
      <vt:lpstr>Evangelizzazione</vt:lpstr>
      <vt:lpstr>dialogo</vt:lpstr>
      <vt:lpstr>Annuncio</vt:lpstr>
      <vt:lpstr>catechesi</vt:lpstr>
      <vt:lpstr>I quattro pilastri della catechesi (IG, 22)</vt:lpstr>
      <vt:lpstr>   Il Simbolo della fede, i Sacramenti, il decalogo e il Padre nostro </vt:lpstr>
      <vt:lpstr>Una costatazione ed un impegno (IG, 26)</vt:lpstr>
      <vt:lpstr>Sapere gesù (IG, 27)</vt:lpstr>
      <vt:lpstr>da quanto affermato negli Orientamenti e da quanto emerso anche nell’assemblea diocesana Sull’I.C.</vt:lpstr>
      <vt:lpstr>Papa Francesco (I.G. nn. 25-27)</vt:lpstr>
      <vt:lpstr>Alcune fatiche (IG, 14)</vt:lpstr>
      <vt:lpstr>Alcune fatiche (IG, 14)</vt:lpstr>
      <vt:lpstr>Alcune fatiche (IG, 14)</vt:lpstr>
      <vt:lpstr>Il tesoro della nostra fede nella comunita’ cristiana</vt:lpstr>
      <vt:lpstr>Per vincere la fatica e darle un senso… (IG, 15-18)</vt:lpstr>
      <vt:lpstr>Il valore della testimonianza nella comunicazione della fede (IG, 18)</vt:lpstr>
      <vt:lpstr>I soggetti responsabili dell’annuncio e della catechesi: la comunità cristiana (IG, 28)</vt:lpstr>
      <vt:lpstr>I soggetti responsabili dell’annuncio e della catechesi: la famiglia (IG, 28)</vt:lpstr>
      <vt:lpstr>Tutta la chiesa e’ discepola, madre e maestra (IG, 29)</vt:lpstr>
      <vt:lpstr>Una costante verifica (IG, 30)</vt:lpstr>
      <vt:lpstr>Maria con gli apostoli nel cenacolo (IG, 32)</vt:lpstr>
      <vt:lpstr>II capitolo di “incontriamo Gesù”</vt:lpstr>
      <vt:lpstr>Cinque passaggi fondamentali per un modello di primo annuncio nel nuovo testamento (AT 2, 14-40)</vt:lpstr>
      <vt:lpstr>Una precisa scelta (IG, 33)</vt:lpstr>
      <vt:lpstr>Particolare impegno dei laici nel primo annuncio (IG, 34)</vt:lpstr>
      <vt:lpstr>Primo annuncio “metodo” pastorale (IG, 35)</vt:lpstr>
      <vt:lpstr>Ancora…</vt:lpstr>
      <vt:lpstr>Le  soglie della fede</vt:lpstr>
      <vt:lpstr>Le  soglie della fede</vt:lpstr>
      <vt:lpstr>Le  soglie della fede</vt:lpstr>
      <vt:lpstr>Le  soglie della fede</vt:lpstr>
      <vt:lpstr>Le  soglie della fede</vt:lpstr>
      <vt:lpstr>L’icona del primo annuncio (IG, 42)</vt:lpstr>
      <vt:lpstr>Alcune proposte pastorali sul primo annuncio (IG, 43-45)</vt:lpstr>
      <vt:lpstr>Per la vostra presenza e attenzione….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Stefano</dc:creator>
  <cp:lastModifiedBy>Stefano</cp:lastModifiedBy>
  <cp:revision>70</cp:revision>
  <dcterms:created xsi:type="dcterms:W3CDTF">2017-04-18T09:19:22Z</dcterms:created>
  <dcterms:modified xsi:type="dcterms:W3CDTF">2018-04-16T17:31:31Z</dcterms:modified>
</cp:coreProperties>
</file>