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svm"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20" d="100"/>
          <a:sy n="120" d="100"/>
        </p:scale>
        <p:origin x="8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BCED70EC-0D4E-43D2-BD75-87D8DDCA2FED}" type="slidenum">
              <a:t>‹N›</a:t>
            </a:fld>
            <a:endParaRPr lang="it-IT"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232460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it-IT" sz="1400" kern="1200">
                <a:latin typeface="Liberation Serif" pitchFamily="18"/>
                <a:ea typeface="Segoe UI"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it-IT" sz="1400" kern="1200">
                <a:latin typeface="Liberation Serif" pitchFamily="18"/>
                <a:ea typeface="Segoe UI"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it-IT" sz="1400" kern="1200">
                <a:latin typeface="Liberation Serif" pitchFamily="18"/>
                <a:ea typeface="Segoe UI"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it-IT" sz="1400" kern="1200">
                <a:latin typeface="Liberation Serif" pitchFamily="18"/>
                <a:ea typeface="Segoe UI" pitchFamily="2"/>
                <a:cs typeface="Tahoma" pitchFamily="2"/>
              </a:defRPr>
            </a:lvl1pPr>
          </a:lstStyle>
          <a:p>
            <a:pPr lvl="0"/>
            <a:fld id="{E240E09B-64DE-471C-8682-23F3AFFC2DC3}" type="slidenum">
              <a:t>‹N›</a:t>
            </a:fld>
            <a:endParaRPr lang="it-IT"/>
          </a:p>
        </p:txBody>
      </p:sp>
    </p:spTree>
    <p:extLst>
      <p:ext uri="{BB962C8B-B14F-4D97-AF65-F5344CB8AC3E}">
        <p14:creationId xmlns:p14="http://schemas.microsoft.com/office/powerpoint/2010/main" val="3967066330"/>
      </p:ext>
    </p:extLst>
  </p:cSld>
  <p:clrMap bg1="lt1" tx1="dk1" bg2="lt2" tx2="dk2" accent1="accent1" accent2="accent2" accent3="accent3" accent4="accent4" accent5="accent5" accent6="accent6" hlink="hlink" folHlink="folHlink"/>
  <p:notesStyle>
    <a:lvl1pPr marL="216000" marR="0" indent="-216000" hangingPunct="0">
      <a:tabLst/>
      <a:defRPr lang="it-IT"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D9C04A4-8C6B-4F2D-9AC4-52C950C8562D}" type="slidenum">
              <a:t>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F1F77A38-CCA4-4150-8E5B-B49203481181}" type="slidenum">
              <a:t>10</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0D4ED879-4B34-4D20-AB39-31EE52E19281}" type="slidenum">
              <a:t>11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910CDDF1-DE9D-4F1F-B5F5-718773C1169E}" type="slidenum">
              <a:t>12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BCD5B27-D85C-4322-8BD7-44FD55D0825F}" type="slidenum">
              <a:t>13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C885C4FD-432C-4A10-9AF2-DC626507E9A0}" type="slidenum">
              <a:t>14</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B58E318-247A-45B9-81A5-120961F8C96B}" type="slidenum">
              <a:t>15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7D83B2C1-8AAF-4ADB-8370-81473071AB93}" type="slidenum">
              <a:t>16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C291F903-0EDD-419E-84C3-C380385D4298}" type="slidenum">
              <a:t>17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F95D2A8-4657-4C2B-829F-5642067373BC}" type="slidenum">
              <a:t>18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5CD13EA-0481-40BF-9BF9-9D9191253CC6}" type="slidenum">
              <a:t>19</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DA24CC5B-8575-46F5-80C2-578235C7AD80}" type="slidenum">
              <a:t>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AFB12CDA-8D27-4439-ADD8-8FABCF289E67}" type="slidenum">
              <a:t>20</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C1F40D47-B311-4776-8587-77100621BF2B}" type="slidenum">
              <a:t>21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0F1EF830-CD84-4447-8165-A090D82CC08B}" type="slidenum">
              <a:t>22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6A4E0A2E-8661-4046-9577-B2144DDB6FEC}" type="slidenum">
              <a:t>23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CB1217EB-C51A-4E14-9C21-77270755EEA3}" type="slidenum">
              <a:t>24</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6DB6005A-1C4B-4D35-BB50-641636BA237E}" type="slidenum">
              <a:t>25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D76332CD-B0A1-4DB7-A3A0-98FDEFA987E4}" type="slidenum">
              <a:t>26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3572E3DF-395E-4362-BCE1-FA0A1223CBCC}" type="slidenum">
              <a:t>27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6B8A84BB-0706-44E0-B4F3-4F771CC75E7D}" type="slidenum">
              <a:t>28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11FAA7F-BE9D-445E-8984-2C36509BB5A7}" type="slidenum">
              <a:t>29</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C8E5BF82-1F6F-4B47-A65E-AC8A493A2B6C}" type="slidenum">
              <a:t>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8059124-372F-4AE9-94B9-3CE867D5D808}" type="slidenum">
              <a:t>30</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F453FD2B-24EA-425B-8C01-0607DA61F3B1}" type="slidenum">
              <a:t>31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A10B10C7-9066-4503-A900-6E8219A919AD}" type="slidenum">
              <a:t>32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8C15680-3AFB-4C2D-B77E-B7D17A3F02FE}" type="slidenum">
              <a:t>33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71E80E48-E7B9-4790-A21B-0DD759C7FB12}" type="slidenum">
              <a:t>34</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46E48B08-DE08-419F-AFB9-B72B02F215F1}" type="slidenum">
              <a:t>35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9F7AA36D-A714-480B-A1D7-B7D1C4D0297A}" type="slidenum">
              <a:t>36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68F541E-B8A5-4ABF-AEBB-B63042517701}" type="slidenum">
              <a:t>37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FAA412B8-2F90-4E0F-9A9A-6E6F45CCD5F4}" type="slidenum">
              <a:t>38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DD49FD2A-2E21-4CE9-9BAC-79644CAE3134}" type="slidenum">
              <a:t>39</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904CCC63-3A74-44D9-92D9-7417BB39E031}" type="slidenum">
              <a:t>4</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EA9FCB91-E8D4-4765-828A-52CC756BD11B}" type="slidenum">
              <a:t>40</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0435DB4F-82E5-4DD4-AD06-0D71001FAEE8}" type="slidenum">
              <a:t>41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47572F2-408D-4D71-8B5D-0CA9B2FEC121}" type="slidenum">
              <a:t>42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73279E00-213A-4401-9B25-8C83C6948980}" type="slidenum">
              <a:t>43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D90D64A-AF3F-475C-B093-12EDB5EA962F}" type="slidenum">
              <a:t>44</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F5A4CFBF-452C-4AB3-A1C9-D3D888817016}" type="slidenum">
              <a:t>45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2E8A082C-4DFA-4143-AED3-08C9E0671DF5}" type="slidenum">
              <a:t>46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7C9E1AC-15EF-4AD9-B094-0ED85B414681}" type="slidenum">
              <a:t>47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98C1EECF-3A0A-4DDB-8BD1-63576BB1E226}" type="slidenum">
              <a:t>48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FEB31A13-8249-4DDC-B18C-4E0F75FB634D}" type="slidenum">
              <a:t>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C00CB56-F0CF-4D5B-8A52-903FAB177478}" type="slidenum">
              <a:t>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A77E130D-0F6E-4B89-B520-93D126C64E62}" type="slidenum">
              <a:t>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A14B8CA3-106A-4A7A-A95B-05B3E65A93D5}" type="slidenum">
              <a:t>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4B27402-4B6D-4309-8F72-7A2BF428AF26}" type="slidenum">
              <a:t>9</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B3473EE3-437E-475D-B7EB-9D8B5945380E}" type="slidenum">
              <a:t>‹N›</a:t>
            </a:fld>
            <a:endParaRPr lang="it-IT"/>
          </a:p>
        </p:txBody>
      </p:sp>
    </p:spTree>
    <p:extLst>
      <p:ext uri="{BB962C8B-B14F-4D97-AF65-F5344CB8AC3E}">
        <p14:creationId xmlns:p14="http://schemas.microsoft.com/office/powerpoint/2010/main" val="3161776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F5CB7AF-3585-4A94-A2A9-A21FD5F03EE8}" type="slidenum">
              <a:t>‹N›</a:t>
            </a:fld>
            <a:endParaRPr lang="it-IT"/>
          </a:p>
        </p:txBody>
      </p:sp>
    </p:spTree>
    <p:extLst>
      <p:ext uri="{BB962C8B-B14F-4D97-AF65-F5344CB8AC3E}">
        <p14:creationId xmlns:p14="http://schemas.microsoft.com/office/powerpoint/2010/main" val="2620182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58515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0A03C56-C000-4E68-9F2C-6FF91A41DF18}" type="slidenum">
              <a:t>‹N›</a:t>
            </a:fld>
            <a:endParaRPr lang="it-IT"/>
          </a:p>
        </p:txBody>
      </p:sp>
    </p:spTree>
    <p:extLst>
      <p:ext uri="{BB962C8B-B14F-4D97-AF65-F5344CB8AC3E}">
        <p14:creationId xmlns:p14="http://schemas.microsoft.com/office/powerpoint/2010/main" val="575922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4D64F2CA-7176-4FCD-AEE4-D9E4F930D7A3}" type="slidenum">
              <a:t>‹N›</a:t>
            </a:fld>
            <a:endParaRPr lang="it-IT"/>
          </a:p>
        </p:txBody>
      </p:sp>
    </p:spTree>
    <p:extLst>
      <p:ext uri="{BB962C8B-B14F-4D97-AF65-F5344CB8AC3E}">
        <p14:creationId xmlns:p14="http://schemas.microsoft.com/office/powerpoint/2010/main" val="697832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D2AA529-D44B-468C-A988-49085B967523}" type="slidenum">
              <a:t>‹N›</a:t>
            </a:fld>
            <a:endParaRPr lang="it-IT"/>
          </a:p>
        </p:txBody>
      </p:sp>
    </p:spTree>
    <p:extLst>
      <p:ext uri="{BB962C8B-B14F-4D97-AF65-F5344CB8AC3E}">
        <p14:creationId xmlns:p14="http://schemas.microsoft.com/office/powerpoint/2010/main" val="4095111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FBAB3CB9-B4FA-47AC-BDCC-FF58E6D9834F}" type="slidenum">
              <a:t>‹N›</a:t>
            </a:fld>
            <a:endParaRPr lang="it-IT"/>
          </a:p>
        </p:txBody>
      </p:sp>
    </p:spTree>
    <p:extLst>
      <p:ext uri="{BB962C8B-B14F-4D97-AF65-F5344CB8AC3E}">
        <p14:creationId xmlns:p14="http://schemas.microsoft.com/office/powerpoint/2010/main" val="1974326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90600" y="1824038"/>
            <a:ext cx="3973513" cy="47990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6513" y="1824038"/>
            <a:ext cx="3973512" cy="47990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3CE15043-0E04-48D9-9CC4-285ED14411EA}" type="slidenum">
              <a:t>‹N›</a:t>
            </a:fld>
            <a:endParaRPr lang="it-IT"/>
          </a:p>
        </p:txBody>
      </p:sp>
    </p:spTree>
    <p:extLst>
      <p:ext uri="{BB962C8B-B14F-4D97-AF65-F5344CB8AC3E}">
        <p14:creationId xmlns:p14="http://schemas.microsoft.com/office/powerpoint/2010/main" val="2131321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0C8C29C1-5C7F-4BD7-BC5B-E86553C6D0CA}" type="slidenum">
              <a:t>‹N›</a:t>
            </a:fld>
            <a:endParaRPr lang="it-IT"/>
          </a:p>
        </p:txBody>
      </p:sp>
    </p:spTree>
    <p:extLst>
      <p:ext uri="{BB962C8B-B14F-4D97-AF65-F5344CB8AC3E}">
        <p14:creationId xmlns:p14="http://schemas.microsoft.com/office/powerpoint/2010/main" val="4217841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857F59F7-9F03-4E1F-B0C8-6E4D8E9AA1C7}" type="slidenum">
              <a:t>‹N›</a:t>
            </a:fld>
            <a:endParaRPr lang="it-IT"/>
          </a:p>
        </p:txBody>
      </p:sp>
    </p:spTree>
    <p:extLst>
      <p:ext uri="{BB962C8B-B14F-4D97-AF65-F5344CB8AC3E}">
        <p14:creationId xmlns:p14="http://schemas.microsoft.com/office/powerpoint/2010/main" val="3362312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A83099E8-AF58-4E7B-BBD0-32698FC3CAE3}" type="slidenum">
              <a:t>‹N›</a:t>
            </a:fld>
            <a:endParaRPr lang="it-IT"/>
          </a:p>
        </p:txBody>
      </p:sp>
    </p:spTree>
    <p:extLst>
      <p:ext uri="{BB962C8B-B14F-4D97-AF65-F5344CB8AC3E}">
        <p14:creationId xmlns:p14="http://schemas.microsoft.com/office/powerpoint/2010/main" val="840966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9EFE40D-506F-4461-A5C6-C2B4A476F08D}" type="slidenum">
              <a:t>‹N›</a:t>
            </a:fld>
            <a:endParaRPr lang="it-IT"/>
          </a:p>
        </p:txBody>
      </p:sp>
    </p:spTree>
    <p:extLst>
      <p:ext uri="{BB962C8B-B14F-4D97-AF65-F5344CB8AC3E}">
        <p14:creationId xmlns:p14="http://schemas.microsoft.com/office/powerpoint/2010/main" val="967759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129F8D9-183D-4B23-90E2-893BCFA7DE94}" type="slidenum">
              <a:t>‹N›</a:t>
            </a:fld>
            <a:endParaRPr lang="it-IT"/>
          </a:p>
        </p:txBody>
      </p:sp>
    </p:spTree>
    <p:extLst>
      <p:ext uri="{BB962C8B-B14F-4D97-AF65-F5344CB8AC3E}">
        <p14:creationId xmlns:p14="http://schemas.microsoft.com/office/powerpoint/2010/main" val="2965239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38D2EDA1-A58A-4F90-80C9-2D313DC39F58}" type="slidenum">
              <a:t>‹N›</a:t>
            </a:fld>
            <a:endParaRPr lang="it-IT"/>
          </a:p>
        </p:txBody>
      </p:sp>
    </p:spTree>
    <p:extLst>
      <p:ext uri="{BB962C8B-B14F-4D97-AF65-F5344CB8AC3E}">
        <p14:creationId xmlns:p14="http://schemas.microsoft.com/office/powerpoint/2010/main" val="4014986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0219BA8B-31A2-45D3-832B-97E6D2213C9F}" type="slidenum">
              <a:t>‹N›</a:t>
            </a:fld>
            <a:endParaRPr lang="it-IT"/>
          </a:p>
        </p:txBody>
      </p:sp>
    </p:spTree>
    <p:extLst>
      <p:ext uri="{BB962C8B-B14F-4D97-AF65-F5344CB8AC3E}">
        <p14:creationId xmlns:p14="http://schemas.microsoft.com/office/powerpoint/2010/main" val="2160041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65963" y="479425"/>
            <a:ext cx="2024062" cy="61436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90600" y="479425"/>
            <a:ext cx="5922963" cy="61436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252FBE3A-CEE5-44C8-81A0-E404C53AE4A7}" type="slidenum">
              <a:t>‹N›</a:t>
            </a:fld>
            <a:endParaRPr lang="it-IT"/>
          </a:p>
        </p:txBody>
      </p:sp>
    </p:spTree>
    <p:extLst>
      <p:ext uri="{BB962C8B-B14F-4D97-AF65-F5344CB8AC3E}">
        <p14:creationId xmlns:p14="http://schemas.microsoft.com/office/powerpoint/2010/main" val="2323625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48A91CA5-3301-481D-867F-AD4C59AEB0FF}" type="slidenum">
              <a:t>‹N›</a:t>
            </a:fld>
            <a:endParaRPr lang="it-IT"/>
          </a:p>
        </p:txBody>
      </p:sp>
    </p:spTree>
    <p:extLst>
      <p:ext uri="{BB962C8B-B14F-4D97-AF65-F5344CB8AC3E}">
        <p14:creationId xmlns:p14="http://schemas.microsoft.com/office/powerpoint/2010/main" val="1500602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3846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3846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EA38ED11-1DDB-47C3-BA04-BA102BD4558E}" type="slidenum">
              <a:t>‹N›</a:t>
            </a:fld>
            <a:endParaRPr lang="it-IT"/>
          </a:p>
        </p:txBody>
      </p:sp>
    </p:spTree>
    <p:extLst>
      <p:ext uri="{BB962C8B-B14F-4D97-AF65-F5344CB8AC3E}">
        <p14:creationId xmlns:p14="http://schemas.microsoft.com/office/powerpoint/2010/main" val="4087452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318F30DC-F1CD-480E-AFAC-89DCA1A896BF}" type="slidenum">
              <a:t>‹N›</a:t>
            </a:fld>
            <a:endParaRPr lang="it-IT"/>
          </a:p>
        </p:txBody>
      </p:sp>
    </p:spTree>
    <p:extLst>
      <p:ext uri="{BB962C8B-B14F-4D97-AF65-F5344CB8AC3E}">
        <p14:creationId xmlns:p14="http://schemas.microsoft.com/office/powerpoint/2010/main" val="4027649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0E25CCF4-3870-4AFF-96E5-6649550F0799}" type="slidenum">
              <a:t>‹N›</a:t>
            </a:fld>
            <a:endParaRPr lang="it-IT"/>
          </a:p>
        </p:txBody>
      </p:sp>
    </p:spTree>
    <p:extLst>
      <p:ext uri="{BB962C8B-B14F-4D97-AF65-F5344CB8AC3E}">
        <p14:creationId xmlns:p14="http://schemas.microsoft.com/office/powerpoint/2010/main" val="1667234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84782AD4-9740-43CA-BE27-594AEF3FAC97}" type="slidenum">
              <a:t>‹N›</a:t>
            </a:fld>
            <a:endParaRPr lang="it-IT"/>
          </a:p>
        </p:txBody>
      </p:sp>
    </p:spTree>
    <p:extLst>
      <p:ext uri="{BB962C8B-B14F-4D97-AF65-F5344CB8AC3E}">
        <p14:creationId xmlns:p14="http://schemas.microsoft.com/office/powerpoint/2010/main" val="267722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482ED3A5-74C9-43D9-9CDC-472F6AA8CCDE}" type="slidenum">
              <a:t>‹N›</a:t>
            </a:fld>
            <a:endParaRPr lang="it-IT"/>
          </a:p>
        </p:txBody>
      </p:sp>
    </p:spTree>
    <p:extLst>
      <p:ext uri="{BB962C8B-B14F-4D97-AF65-F5344CB8AC3E}">
        <p14:creationId xmlns:p14="http://schemas.microsoft.com/office/powerpoint/2010/main" val="2002475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294B9440-926D-4D87-B52C-7C92E866DFE2}" type="slidenum">
              <a:t>‹N›</a:t>
            </a:fld>
            <a:endParaRPr lang="it-IT"/>
          </a:p>
        </p:txBody>
      </p:sp>
    </p:spTree>
    <p:extLst>
      <p:ext uri="{BB962C8B-B14F-4D97-AF65-F5344CB8AC3E}">
        <p14:creationId xmlns:p14="http://schemas.microsoft.com/office/powerpoint/2010/main" val="3539702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04A87"/>
            </a:gs>
            <a:gs pos="100000">
              <a:srgbClr val="729FCF"/>
            </a:gs>
          </a:gsLst>
          <a:lin ang="4500000"/>
        </a:gra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it-IT"/>
          </a:p>
        </p:txBody>
      </p:sp>
      <p:sp>
        <p:nvSpPr>
          <p:cNvPr id="3" name="Segnaposto testo 2"/>
          <p:cNvSpPr txBox="1">
            <a:spLocks noGrp="1"/>
          </p:cNvSpPr>
          <p:nvPr>
            <p:ph type="body" idx="1"/>
          </p:nvPr>
        </p:nvSpPr>
        <p:spPr>
          <a:xfrm>
            <a:off x="503999" y="1769040"/>
            <a:ext cx="9071640" cy="4384440"/>
          </a:xfrm>
          <a:prstGeom prst="rect">
            <a:avLst/>
          </a:prstGeom>
          <a:noFill/>
          <a:ln>
            <a:noFill/>
          </a:ln>
        </p:spPr>
        <p:txBody>
          <a:bodyPr lIns="0" tIns="0" rIns="0" bIns="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hangingPunct="0">
              <a:buNone/>
              <a:tabLst/>
              <a:defRPr lang="it-IT" sz="1400" kern="1200">
                <a:latin typeface="Liberation Serif" pitchFamily="18"/>
                <a:ea typeface="Segoe UI"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hangingPunct="0">
              <a:buNone/>
              <a:tabLst/>
              <a:defRPr lang="it-IT" sz="1400" kern="1200">
                <a:latin typeface="Liberation Serif" pitchFamily="18"/>
                <a:ea typeface="Segoe UI"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hangingPunct="0">
              <a:buNone/>
              <a:tabLst/>
              <a:defRPr lang="it-IT" sz="1400" kern="1200">
                <a:latin typeface="Liberation Serif" pitchFamily="18"/>
                <a:ea typeface="Segoe UI" pitchFamily="2"/>
                <a:cs typeface="Tahoma" pitchFamily="2"/>
              </a:defRPr>
            </a:lvl1pPr>
          </a:lstStyle>
          <a:p>
            <a:pPr lvl="0"/>
            <a:fld id="{20BCD868-FD0A-48C5-8C56-DA1F70DC63DB}"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eaLnBrk="1" hangingPunct="1">
        <a:tabLst/>
        <a:defRPr lang="it-IT" sz="440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eaLnBrk="1" hangingPunct="1">
        <a:spcBef>
          <a:spcPts val="1417"/>
        </a:spcBef>
        <a:spcAft>
          <a:spcPts val="0"/>
        </a:spcAft>
        <a:tabLst/>
        <a:defRPr lang="it-IT" sz="320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3456000" y="479880"/>
            <a:ext cx="3168000" cy="1199880"/>
          </a:xfrm>
          <a:prstGeom prst="rect">
            <a:avLst/>
          </a:prstGeom>
          <a:noFill/>
          <a:ln>
            <a:noFill/>
          </a:ln>
        </p:spPr>
        <p:txBody>
          <a:bodyPr lIns="0" tIns="0" rIns="0" bIns="0" anchor="ctr">
            <a:normAutofit/>
          </a:bodyPr>
          <a:lstStyle/>
          <a:p>
            <a:endParaRPr lang="it-IT"/>
          </a:p>
        </p:txBody>
      </p:sp>
      <p:sp>
        <p:nvSpPr>
          <p:cNvPr id="3" name="Segnaposto testo 2"/>
          <p:cNvSpPr txBox="1">
            <a:spLocks noGrp="1"/>
          </p:cNvSpPr>
          <p:nvPr>
            <p:ph type="body" idx="1"/>
          </p:nvPr>
        </p:nvSpPr>
        <p:spPr>
          <a:xfrm>
            <a:off x="990000" y="1823760"/>
            <a:ext cx="8100000" cy="4799880"/>
          </a:xfrm>
          <a:prstGeom prst="rect">
            <a:avLst/>
          </a:prstGeom>
          <a:noFill/>
          <a:ln>
            <a:noFill/>
          </a:ln>
        </p:spPr>
        <p:txBody>
          <a:bodyPr lIns="0" tIns="0" rIns="0" bIns="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864000" y="6887880"/>
            <a:ext cx="2132280" cy="521280"/>
          </a:xfrm>
          <a:prstGeom prst="rect">
            <a:avLst/>
          </a:prstGeom>
          <a:noFill/>
          <a:ln>
            <a:noFill/>
          </a:ln>
        </p:spPr>
        <p:txBody>
          <a:bodyPr lIns="0" tIns="0" rIns="0" bIns="0" anchorCtr="0">
            <a:noAutofit/>
          </a:bodyPr>
          <a:lstStyle>
            <a:lvl1pPr lvl="0" hangingPunct="0">
              <a:buNone/>
              <a:tabLst/>
              <a:defRPr lang="it-IT" sz="1400" kern="1200">
                <a:solidFill>
                  <a:srgbClr val="770707"/>
                </a:solidFill>
                <a:latin typeface="Liberation Sans" pitchFamily="34"/>
                <a:ea typeface="Segoe UI"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6800"/>
            <a:ext cx="3195000" cy="521280"/>
          </a:xfrm>
          <a:prstGeom prst="rect">
            <a:avLst/>
          </a:prstGeom>
          <a:noFill/>
          <a:ln>
            <a:noFill/>
          </a:ln>
        </p:spPr>
        <p:txBody>
          <a:bodyPr lIns="0" tIns="0" rIns="0" bIns="0" anchorCtr="0">
            <a:noAutofit/>
          </a:bodyPr>
          <a:lstStyle>
            <a:lvl1pPr lvl="0" algn="ctr" hangingPunct="0">
              <a:buNone/>
              <a:tabLst/>
              <a:defRPr lang="it-IT" sz="1400" kern="1200">
                <a:solidFill>
                  <a:srgbClr val="770707"/>
                </a:solidFill>
                <a:latin typeface="Liberation Sans" pitchFamily="34"/>
                <a:ea typeface="Segoe UI"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083720" y="6887880"/>
            <a:ext cx="2204279" cy="521280"/>
          </a:xfrm>
          <a:prstGeom prst="rect">
            <a:avLst/>
          </a:prstGeom>
          <a:noFill/>
          <a:ln>
            <a:noFill/>
          </a:ln>
        </p:spPr>
        <p:txBody>
          <a:bodyPr lIns="0" tIns="0" rIns="0" bIns="0" anchorCtr="0">
            <a:noAutofit/>
          </a:bodyPr>
          <a:lstStyle>
            <a:lvl1pPr lvl="0" algn="r" hangingPunct="0">
              <a:buNone/>
              <a:tabLst/>
              <a:defRPr lang="it-IT" sz="1400" kern="1200">
                <a:solidFill>
                  <a:srgbClr val="770707"/>
                </a:solidFill>
                <a:latin typeface="Liberation Sans" pitchFamily="34"/>
                <a:ea typeface="Segoe UI" pitchFamily="2"/>
                <a:cs typeface="Tahoma" pitchFamily="2"/>
              </a:defRPr>
            </a:lvl1pPr>
          </a:lstStyle>
          <a:p>
            <a:pPr lvl="0"/>
            <a:fld id="{2B4E05AC-5BB6-4EA8-A974-3A274345DDFE}"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it-IT" sz="4400" b="1" i="0" u="none" strike="noStrike" kern="1200">
          <a:ln>
            <a:noFill/>
          </a:ln>
          <a:solidFill>
            <a:srgbClr val="FFFFFF"/>
          </a:solidFill>
          <a:latin typeface="Liberation Sans" pitchFamily="18"/>
        </a:defRPr>
      </a:lvl1pPr>
    </p:titleStyle>
    <p:bodyStyle>
      <a:lvl1pPr marL="0" marR="0" indent="0" hangingPunct="0">
        <a:spcBef>
          <a:spcPts val="0"/>
        </a:spcBef>
        <a:spcAft>
          <a:spcPts val="1414"/>
        </a:spcAft>
        <a:tabLst/>
        <a:defRPr lang="it-IT" sz="3200" b="0" i="0" u="none" strike="noStrike" kern="1200">
          <a:ln>
            <a:noFill/>
          </a:ln>
          <a:solidFill>
            <a:srgbClr val="FFFFFF"/>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m"/><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m"/><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368000" y="234000"/>
            <a:ext cx="7128000" cy="1015559"/>
          </a:xfrm>
          <a:ln>
            <a:solidFill>
              <a:srgbClr val="FFFFFF"/>
            </a:solidFill>
            <a:prstDash val="solid"/>
          </a:ln>
        </p:spPr>
        <p:txBody>
          <a:bodyPr>
            <a:spAutoFit/>
          </a:bodyPr>
          <a:lstStyle/>
          <a:p>
            <a:pPr lvl="0"/>
            <a:r>
              <a:rPr lang="it-IT" sz="2400" b="1">
                <a:solidFill>
                  <a:srgbClr val="FFFF00"/>
                </a:solidFill>
                <a:effectLst>
                  <a:outerShdw dist="17961" dir="2700000">
                    <a:scrgbClr r="0" g="0" b="0"/>
                  </a:outerShdw>
                </a:effectLst>
                <a:latin typeface="Copperplate Gothic Bold" pitchFamily="34"/>
              </a:rPr>
              <a:t>diocesi di terni - narni - amelia</a:t>
            </a:r>
            <a:br>
              <a:rPr lang="it-IT" sz="2400" b="1">
                <a:solidFill>
                  <a:srgbClr val="FFFF00"/>
                </a:solidFill>
                <a:effectLst>
                  <a:outerShdw dist="17961" dir="2700000">
                    <a:scrgbClr r="0" g="0" b="0"/>
                  </a:outerShdw>
                </a:effectLst>
                <a:latin typeface="Copperplate Gothic Bold" pitchFamily="34"/>
              </a:rPr>
            </a:br>
            <a:r>
              <a:rPr lang="it-IT" sz="2400" b="1">
                <a:solidFill>
                  <a:srgbClr val="FFFF00"/>
                </a:solidFill>
                <a:effectLst>
                  <a:outerShdw dist="17961" dir="2700000">
                    <a:scrgbClr r="0" g="0" b="0"/>
                  </a:outerShdw>
                </a:effectLst>
                <a:latin typeface="Copperplate Gothic Bold" pitchFamily="34"/>
              </a:rPr>
              <a:t>Scuola diocesana</a:t>
            </a:r>
            <a:br>
              <a:rPr lang="it-IT" sz="2400" b="1">
                <a:solidFill>
                  <a:srgbClr val="FFFF00"/>
                </a:solidFill>
                <a:effectLst>
                  <a:outerShdw dist="17961" dir="2700000">
                    <a:scrgbClr r="0" g="0" b="0"/>
                  </a:outerShdw>
                </a:effectLst>
                <a:latin typeface="Copperplate Gothic Bold" pitchFamily="34"/>
              </a:rPr>
            </a:br>
            <a:r>
              <a:rPr lang="it-IT" sz="2400" b="1">
                <a:solidFill>
                  <a:srgbClr val="FFFF00"/>
                </a:solidFill>
                <a:effectLst>
                  <a:outerShdw dist="17961" dir="2700000">
                    <a:scrgbClr r="0" g="0" b="0"/>
                  </a:outerShdw>
                </a:effectLst>
                <a:latin typeface="Copperplate Gothic Bold" pitchFamily="34"/>
              </a:rPr>
              <a:t> di formazione teologico - pastorale</a:t>
            </a: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2000" y="5285880"/>
            <a:ext cx="2088000" cy="2274119"/>
          </a:xfrm>
          <a:prstGeom prst="rect">
            <a:avLst/>
          </a:prstGeom>
          <a:noFill/>
          <a:ln>
            <a:noFill/>
          </a:ln>
        </p:spPr>
      </p:pic>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8136000" y="5976000"/>
            <a:ext cx="1765440" cy="1655999"/>
          </a:xfrm>
          <a:prstGeom prst="rect">
            <a:avLst/>
          </a:prstGeom>
          <a:noFill/>
          <a:ln>
            <a:noFill/>
          </a:ln>
        </p:spPr>
      </p:pic>
      <p:sp>
        <p:nvSpPr>
          <p:cNvPr id="5" name="Segnaposto testo 4"/>
          <p:cNvSpPr txBox="1">
            <a:spLocks noGrp="1"/>
          </p:cNvSpPr>
          <p:nvPr>
            <p:ph type="body" idx="4294967295"/>
          </p:nvPr>
        </p:nvSpPr>
        <p:spPr>
          <a:xfrm>
            <a:off x="2287800" y="1786680"/>
            <a:ext cx="4536000" cy="4392000"/>
          </a:xfrm>
          <a:ln>
            <a:solidFill>
              <a:srgbClr val="FFFFFF"/>
            </a:solidFill>
            <a:prstDash val="solid"/>
          </a:ln>
        </p:spPr>
        <p:txBody>
          <a:bodyPr anchor="t">
            <a:normAutofit fontScale="92500" lnSpcReduction="20000"/>
          </a:bodyPr>
          <a:lstStyle/>
          <a:p>
            <a:pPr marL="540000" marR="36000" lvl="0" algn="ctr">
              <a:spcBef>
                <a:spcPts val="283"/>
              </a:spcBef>
              <a:spcAft>
                <a:spcPts val="1134"/>
              </a:spcAft>
            </a:pPr>
            <a:r>
              <a:rPr lang="it-IT" sz="4000" b="1">
                <a:solidFill>
                  <a:srgbClr val="ED1C24"/>
                </a:solidFill>
                <a:effectLst>
                  <a:outerShdw dist="17961" dir="2700000">
                    <a:scrgbClr r="0" g="0" b="0"/>
                  </a:outerShdw>
                </a:effectLst>
                <a:latin typeface="Wide Latin" pitchFamily="18"/>
              </a:rPr>
              <a:t>Questioni</a:t>
            </a:r>
          </a:p>
          <a:p>
            <a:pPr marL="540000" marR="36000" lvl="0" algn="ctr">
              <a:spcBef>
                <a:spcPts val="283"/>
              </a:spcBef>
              <a:spcAft>
                <a:spcPts val="1134"/>
              </a:spcAft>
            </a:pPr>
            <a:r>
              <a:rPr lang="it-IT" sz="4000" b="1">
                <a:solidFill>
                  <a:srgbClr val="ED1C24"/>
                </a:solidFill>
                <a:effectLst>
                  <a:outerShdw dist="17961" dir="2700000">
                    <a:scrgbClr r="0" g="0" b="0"/>
                  </a:outerShdw>
                </a:effectLst>
                <a:latin typeface="Wide Latin" pitchFamily="18"/>
              </a:rPr>
              <a:t>attuali di Etica</a:t>
            </a:r>
          </a:p>
          <a:p>
            <a:pPr marL="540000" marR="36000" lvl="0" algn="ctr">
              <a:spcBef>
                <a:spcPts val="2268"/>
              </a:spcBef>
              <a:spcAft>
                <a:spcPts val="1134"/>
              </a:spcAft>
            </a:pPr>
            <a:endParaRPr lang="it-IT" sz="3600" b="1">
              <a:solidFill>
                <a:srgbClr val="ED1C24"/>
              </a:solidFill>
              <a:effectLst>
                <a:outerShdw dist="17961" dir="2700000">
                  <a:scrgbClr r="0" g="0" b="0"/>
                </a:outerShdw>
              </a:effectLst>
              <a:latin typeface="Britannic Bold" pitchFamily="34"/>
            </a:endParaRPr>
          </a:p>
          <a:p>
            <a:pPr marL="540000" marR="36000" lvl="0" algn="ctr">
              <a:spcBef>
                <a:spcPts val="0"/>
              </a:spcBef>
            </a:pPr>
            <a:r>
              <a:rPr lang="it-IT" sz="3600" b="1">
                <a:solidFill>
                  <a:srgbClr val="FFF200"/>
                </a:solidFill>
                <a:effectLst>
                  <a:outerShdw dist="17961" dir="2700000">
                    <a:scrgbClr r="0" g="0" b="0"/>
                  </a:outerShdw>
                </a:effectLst>
                <a:latin typeface="Calisto MT" pitchFamily="18"/>
              </a:rPr>
              <a:t>Dalla Bioetica</a:t>
            </a:r>
          </a:p>
          <a:p>
            <a:pPr marL="540000" marR="36000" lvl="0" algn="ctr">
              <a:spcBef>
                <a:spcPts val="0"/>
              </a:spcBef>
            </a:pPr>
            <a:r>
              <a:rPr lang="it-IT" sz="3600" b="1">
                <a:solidFill>
                  <a:srgbClr val="FFF200"/>
                </a:solidFill>
                <a:effectLst>
                  <a:outerShdw dist="17961" dir="2700000">
                    <a:scrgbClr r="0" g="0" b="0"/>
                  </a:outerShdw>
                </a:effectLst>
                <a:latin typeface="Calisto MT" pitchFamily="18"/>
              </a:rPr>
              <a:t>alla centralità</a:t>
            </a:r>
          </a:p>
          <a:p>
            <a:pPr marL="540000" marR="36000" lvl="0" algn="ctr">
              <a:spcBef>
                <a:spcPts val="0"/>
              </a:spcBef>
            </a:pPr>
            <a:r>
              <a:rPr lang="it-IT" sz="3600" b="1">
                <a:solidFill>
                  <a:srgbClr val="FFF200"/>
                </a:solidFill>
                <a:effectLst>
                  <a:outerShdw dist="17961" dir="2700000">
                    <a:scrgbClr r="0" g="0" b="0"/>
                  </a:outerShdw>
                </a:effectLst>
                <a:latin typeface="Calisto MT" pitchFamily="18"/>
              </a:rPr>
              <a:t>e identità</a:t>
            </a:r>
          </a:p>
          <a:p>
            <a:pPr marL="540000" marR="36000" lvl="0" algn="ctr">
              <a:spcBef>
                <a:spcPts val="0"/>
              </a:spcBef>
            </a:pPr>
            <a:r>
              <a:rPr lang="it-IT" sz="3600" b="1">
                <a:solidFill>
                  <a:srgbClr val="FFF200"/>
                </a:solidFill>
                <a:effectLst>
                  <a:outerShdw dist="17961" dir="2700000">
                    <a:scrgbClr r="0" g="0" b="0"/>
                  </a:outerShdw>
                </a:effectLst>
                <a:latin typeface="Calisto MT" pitchFamily="18"/>
              </a:rPr>
              <a:t>della persona</a:t>
            </a:r>
          </a:p>
          <a:p>
            <a:pPr marL="540000" marR="36000" lvl="0" algn="ctr">
              <a:spcBef>
                <a:spcPts val="0"/>
              </a:spcBef>
            </a:pPr>
            <a:r>
              <a:rPr lang="it-IT" sz="2000" b="1">
                <a:solidFill>
                  <a:srgbClr val="CE181E"/>
                </a:solidFill>
                <a:effectLst>
                  <a:outerShdw dist="17961" dir="2700000">
                    <a:scrgbClr r="0" g="0" b="0"/>
                  </a:outerShdw>
                </a:effectLst>
                <a:latin typeface="Calisto MT" pitchFamily="18"/>
              </a:rPr>
              <a:t>Secondo semestre 2017- 2018</a:t>
            </a:r>
          </a:p>
        </p:txBody>
      </p:sp>
      <p:pic>
        <p:nvPicPr>
          <p:cNvPr id="6" name="">
            <a:extLst>
              <a:ext uri="{FF2B5EF4-FFF2-40B4-BE49-F238E27FC236}">
                <a16:creationId xmlns:a16="http://schemas.microsoft.com/office/drawing/2014/main" id="{00000000-0000-0000-0000-000000000000}"/>
              </a:ext>
            </a:extLst>
          </p:cNvPr>
          <p:cNvPicPr>
            <a:picLocks noChangeAspect="1"/>
          </p:cNvPicPr>
          <p:nvPr/>
        </p:nvPicPr>
        <p:blipFill>
          <a:blip r:embed="rId5">
            <a:lum bright="2000"/>
            <a:alphaModFix/>
          </a:blip>
          <a:srcRect/>
          <a:stretch>
            <a:fillRect/>
          </a:stretch>
        </p:blipFill>
        <p:spPr>
          <a:xfrm>
            <a:off x="6912000" y="1655999"/>
            <a:ext cx="3174480" cy="4346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Class="entr"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500"/>
                            </p:stCondLst>
                            <p:childTnLst>
                              <p:par>
                                <p:cTn id="13" presetClass="entr"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16000" y="93600"/>
            <a:ext cx="9504000" cy="518400"/>
          </a:xfrm>
        </p:spPr>
        <p:txBody>
          <a:bodyPr/>
          <a:lstStyle/>
          <a:p>
            <a:pPr lvl="0"/>
            <a:r>
              <a:rPr lang="it-IT" sz="3600">
                <a:solidFill>
                  <a:srgbClr val="ED1C24"/>
                </a:solidFill>
                <a:effectLst>
                  <a:outerShdw dist="17961" dir="2700000">
                    <a:scrgbClr r="0" g="0" b="0"/>
                  </a:outerShdw>
                </a:effectLst>
                <a:latin typeface="Franklin Gothic Demi Cond" pitchFamily="34"/>
              </a:rPr>
              <a:t>Il CORPO E I SUOI VALORI</a:t>
            </a:r>
          </a:p>
        </p:txBody>
      </p:sp>
      <p:sp>
        <p:nvSpPr>
          <p:cNvPr id="3" name="Segnaposto testo 2"/>
          <p:cNvSpPr txBox="1">
            <a:spLocks noGrp="1"/>
          </p:cNvSpPr>
          <p:nvPr>
            <p:ph type="body" idx="4294967295"/>
          </p:nvPr>
        </p:nvSpPr>
        <p:spPr>
          <a:xfrm>
            <a:off x="216000" y="864000"/>
            <a:ext cx="8640000" cy="6623999"/>
          </a:xfrm>
          <a:ln w="19080">
            <a:solidFill>
              <a:srgbClr val="FFFFFF"/>
            </a:solidFill>
            <a:prstDash val="solid"/>
          </a:ln>
        </p:spPr>
        <p:txBody>
          <a:bodyPr lIns="9360" tIns="9360" rIns="9360" bIns="9360">
            <a:normAutofit fontScale="92500" lnSpcReduction="10000"/>
          </a:bodyPr>
          <a:lstStyle/>
          <a:p>
            <a:pPr lvl="0"/>
            <a:endParaRPr lang="it-IT" sz="1000">
              <a:solidFill>
                <a:srgbClr val="000000"/>
              </a:solidFill>
            </a:endParaRPr>
          </a:p>
          <a:p>
            <a:pPr lvl="0">
              <a:spcBef>
                <a:spcPts val="1134"/>
              </a:spcBef>
              <a:buSzPct val="45000"/>
              <a:buFont typeface="StarSymbol"/>
              <a:buChar char="●"/>
            </a:pPr>
            <a:r>
              <a:rPr lang="it-IT" sz="2200">
                <a:solidFill>
                  <a:srgbClr val="000000"/>
                </a:solidFill>
              </a:rPr>
              <a:t>Non è possibile fare della Bioetica, senza aver chiaro il </a:t>
            </a:r>
            <a:r>
              <a:rPr lang="it-IT" sz="2200" b="1">
                <a:solidFill>
                  <a:srgbClr val="ED1C32"/>
                </a:solidFill>
                <a:effectLst>
                  <a:outerShdw dist="17961" dir="2700000">
                    <a:scrgbClr r="0" g="0" b="0"/>
                  </a:outerShdw>
                </a:effectLst>
              </a:rPr>
              <a:t>valore insito nella corporeità umana,</a:t>
            </a:r>
            <a:r>
              <a:rPr lang="it-IT" sz="2200">
                <a:solidFill>
                  <a:srgbClr val="ED1C32"/>
                </a:solidFill>
                <a:effectLst>
                  <a:outerShdw dist="17961" dir="2700000">
                    <a:scrgbClr r="0" g="0" b="0"/>
                  </a:outerShdw>
                </a:effectLst>
              </a:rPr>
              <a:t> </a:t>
            </a:r>
            <a:r>
              <a:rPr lang="it-IT" sz="2200" b="1">
                <a:solidFill>
                  <a:srgbClr val="ED1C32"/>
                </a:solidFill>
                <a:effectLst>
                  <a:outerShdw dist="17961" dir="2700000">
                    <a:scrgbClr r="0" g="0" b="0"/>
                  </a:outerShdw>
                </a:effectLst>
              </a:rPr>
              <a:t>del rapporto corpo e spirito nell’unità della persona umana.</a:t>
            </a:r>
          </a:p>
          <a:p>
            <a:pPr lvl="0">
              <a:buSzPct val="45000"/>
              <a:buFont typeface="StarSymbol"/>
              <a:buChar char="●"/>
            </a:pPr>
            <a:r>
              <a:rPr lang="it-IT" sz="2200" b="1">
                <a:solidFill>
                  <a:srgbClr val="CE181E"/>
                </a:solidFill>
              </a:rPr>
              <a:t>Il rapporto corpo-persona, va visto in relazione a tutti i problemi,</a:t>
            </a:r>
            <a:r>
              <a:rPr lang="it-IT" sz="2200">
                <a:solidFill>
                  <a:srgbClr val="000000"/>
                </a:solidFill>
              </a:rPr>
              <a:t> a partire dall’inizio della vita embrionale ed </a:t>
            </a:r>
            <a:r>
              <a:rPr lang="it-IT" sz="2200" b="1">
                <a:solidFill>
                  <a:srgbClr val="CE181E"/>
                </a:solidFill>
              </a:rPr>
              <a:t>esteso ai temi della salute, della malattia e della morte.</a:t>
            </a:r>
          </a:p>
          <a:p>
            <a:pPr lvl="0">
              <a:buSzPct val="45000"/>
              <a:buFont typeface="StarSymbol"/>
              <a:buChar char="●"/>
            </a:pPr>
            <a:r>
              <a:rPr lang="it-IT" sz="2000" b="1">
                <a:solidFill>
                  <a:srgbClr val="000000"/>
                </a:solidFill>
              </a:rPr>
              <a:t>I</a:t>
            </a:r>
            <a:r>
              <a:rPr lang="it-IT" sz="2200" b="1">
                <a:solidFill>
                  <a:srgbClr val="000000"/>
                </a:solidFill>
              </a:rPr>
              <a:t>ppocrate, </a:t>
            </a:r>
            <a:r>
              <a:rPr lang="it-IT" sz="2200">
                <a:solidFill>
                  <a:srgbClr val="000000"/>
                </a:solidFill>
              </a:rPr>
              <a:t>considerato il padre della medicina, </a:t>
            </a:r>
            <a:r>
              <a:rPr lang="it-IT" sz="2200" b="1">
                <a:solidFill>
                  <a:srgbClr val="000000"/>
                </a:solidFill>
              </a:rPr>
              <a:t>aveva una prospettiva deontologica e professionale totalmente orientata al bene della persona.</a:t>
            </a:r>
            <a:r>
              <a:rPr lang="it-IT" sz="2200">
                <a:solidFill>
                  <a:srgbClr val="000000"/>
                </a:solidFill>
              </a:rPr>
              <a:t> Ancora oggi, </a:t>
            </a:r>
            <a:r>
              <a:rPr lang="it-IT" sz="2200" b="1">
                <a:solidFill>
                  <a:srgbClr val="CE181E"/>
                </a:solidFill>
              </a:rPr>
              <a:t>con il giuramento di Ippocrate,</a:t>
            </a:r>
            <a:r>
              <a:rPr lang="it-IT" sz="2200">
                <a:solidFill>
                  <a:srgbClr val="000000"/>
                </a:solidFill>
              </a:rPr>
              <a:t> gli studenti si impegnano di perseguire:</a:t>
            </a:r>
          </a:p>
          <a:p>
            <a:pPr marL="0" lvl="1" indent="0" hangingPunct="0">
              <a:spcBef>
                <a:spcPts val="1417"/>
              </a:spcBef>
              <a:buSzPct val="75000"/>
              <a:buFont typeface="StarSymbol"/>
              <a:buChar char="–"/>
            </a:pPr>
            <a:r>
              <a:rPr lang="it-IT" sz="2200" b="1">
                <a:solidFill>
                  <a:srgbClr val="000000"/>
                </a:solidFill>
                <a:highlight>
                  <a:scrgbClr r="0" g="0" b="0">
                    <a:alpha val="0"/>
                  </a:scrgbClr>
                </a:highlight>
                <a:latin typeface="Liberation Sans" pitchFamily="18"/>
                <a:ea typeface="Microsoft YaHei" pitchFamily="2"/>
              </a:rPr>
              <a:t>La difesa della vita, la tutela della salute fisica e psichica della persona e il sollievo della sofferenza.</a:t>
            </a:r>
          </a:p>
          <a:p>
            <a:pPr marL="0" lvl="1" indent="0" hangingPunct="0">
              <a:spcBef>
                <a:spcPts val="1417"/>
              </a:spcBef>
              <a:buSzPct val="75000"/>
              <a:buFont typeface="StarSymbol"/>
              <a:buChar char="–"/>
            </a:pPr>
            <a:r>
              <a:rPr lang="it-IT" sz="2200" b="1">
                <a:solidFill>
                  <a:srgbClr val="000000"/>
                </a:solidFill>
                <a:highlight>
                  <a:scrgbClr r="0" g="0" b="0">
                    <a:alpha val="0"/>
                  </a:scrgbClr>
                </a:highlight>
                <a:latin typeface="Liberation Sans" pitchFamily="18"/>
                <a:ea typeface="Microsoft YaHei" pitchFamily="2"/>
              </a:rPr>
              <a:t>Di non compiere mai atti idonei a provocare deliberatamente la morte di una persona.</a:t>
            </a:r>
          </a:p>
          <a:p>
            <a:pPr marL="0" lvl="1" indent="0" hangingPunct="0">
              <a:spcBef>
                <a:spcPts val="1134"/>
              </a:spcBef>
              <a:buSzPct val="75000"/>
              <a:buFont typeface="StarSymbol"/>
              <a:buChar char="–"/>
            </a:pPr>
            <a:r>
              <a:rPr lang="it-IT" sz="2200" b="1">
                <a:solidFill>
                  <a:srgbClr val="000000"/>
                </a:solidFill>
                <a:highlight>
                  <a:scrgbClr r="0" g="0" b="0">
                    <a:alpha val="0"/>
                  </a:scrgbClr>
                </a:highlight>
                <a:latin typeface="Liberation Sans" pitchFamily="18"/>
                <a:ea typeface="Microsoft YaHei" pitchFamily="2"/>
              </a:rPr>
              <a:t>Di astenersi da ogni accanimento diagnostico e terapeutico.</a:t>
            </a:r>
          </a:p>
          <a:p>
            <a:pPr lvl="0" algn="l">
              <a:buSzPct val="45000"/>
              <a:buFont typeface="OpenSymbol"/>
              <a:buChar char="●"/>
            </a:pPr>
            <a:r>
              <a:rPr lang="it-IT" sz="2000" b="1">
                <a:solidFill>
                  <a:srgbClr val="000000"/>
                </a:solidFill>
              </a:rPr>
              <a:t>Nella cultura moderna,</a:t>
            </a:r>
            <a:r>
              <a:rPr lang="it-IT" sz="2000">
                <a:solidFill>
                  <a:srgbClr val="000000"/>
                </a:solidFill>
              </a:rPr>
              <a:t> </a:t>
            </a:r>
            <a:r>
              <a:rPr lang="it-IT" sz="2000" b="1">
                <a:solidFill>
                  <a:srgbClr val="000000"/>
                </a:solidFill>
              </a:rPr>
              <a:t>l’interpretazione materialistica del corpo, ha offerto a Marx, Sartre e Marcuse, una </a:t>
            </a:r>
            <a:r>
              <a:rPr lang="it-IT" sz="2000" b="1">
                <a:solidFill>
                  <a:srgbClr val="CE181E"/>
                </a:solidFill>
              </a:rPr>
              <a:t>visione del corpo riduzionista e politica,</a:t>
            </a:r>
            <a:r>
              <a:rPr lang="it-IT" sz="2000">
                <a:solidFill>
                  <a:srgbClr val="000000"/>
                </a:solidFill>
              </a:rPr>
              <a:t> tanto da affermare che </a:t>
            </a:r>
            <a:r>
              <a:rPr lang="it-IT" sz="2000" b="1">
                <a:solidFill>
                  <a:srgbClr val="000000"/>
                </a:solidFill>
              </a:rPr>
              <a:t>il corpo esaurisce la totalità della persona.</a:t>
            </a:r>
          </a:p>
          <a:p>
            <a:pPr lvl="0" algn="l">
              <a:buSzPct val="45000"/>
              <a:buFont typeface="OpenSymbol"/>
              <a:buChar char="●"/>
            </a:pPr>
            <a:r>
              <a:rPr lang="it-IT" sz="2000" b="1">
                <a:solidFill>
                  <a:srgbClr val="000000"/>
                </a:solidFill>
              </a:rPr>
              <a:t>Su questa linea politico-rivoluzionaria, si è poi innestato il </a:t>
            </a:r>
            <a:r>
              <a:rPr lang="it-IT" sz="2000" b="1" i="1">
                <a:solidFill>
                  <a:srgbClr val="CE181E"/>
                </a:solidFill>
              </a:rPr>
              <a:t>movimento femminista</a:t>
            </a:r>
            <a:r>
              <a:rPr lang="it-IT" sz="2000" b="1">
                <a:solidFill>
                  <a:srgbClr val="CE181E"/>
                </a:solidFill>
              </a:rPr>
              <a:t> </a:t>
            </a:r>
            <a:r>
              <a:rPr lang="it-IT" sz="2000">
                <a:solidFill>
                  <a:srgbClr val="000000"/>
                </a:solidFill>
              </a:rPr>
              <a:t>di Simon de Beavior e l’attuale pensiero laico illuminista in ambito bioetico.</a:t>
            </a:r>
          </a:p>
          <a:p>
            <a:pPr lvl="0" algn="l">
              <a:spcBef>
                <a:spcPts val="0"/>
              </a:spcBef>
            </a:pPr>
            <a:r>
              <a:rPr lang="it-IT" sz="2000">
                <a:solidFill>
                  <a:srgbClr val="000000"/>
                </a:solidFill>
              </a:rPr>
              <a:t>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856000" y="720000"/>
            <a:ext cx="1224000" cy="6623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500"/>
                            </p:stCondLst>
                            <p:childTnLst>
                              <p:par>
                                <p:cTn id="10" presetClass="entr"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edg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360" y="212040"/>
            <a:ext cx="9071640" cy="574920"/>
          </a:xfrm>
        </p:spPr>
        <p:txBody>
          <a:bodyPr/>
          <a:lstStyle/>
          <a:p>
            <a:pPr lvl="0"/>
            <a:r>
              <a:rPr lang="it-IT" sz="4000" b="1">
                <a:solidFill>
                  <a:srgbClr val="CE181E"/>
                </a:solidFill>
                <a:effectLst>
                  <a:outerShdw dist="17961" dir="2700000">
                    <a:scrgbClr r="0" g="0" b="0"/>
                  </a:outerShdw>
                </a:effectLst>
                <a:latin typeface="Franklin Gothic Demi" pitchFamily="34"/>
              </a:rPr>
              <a:t>Il corpo è anche limite</a:t>
            </a:r>
          </a:p>
        </p:txBody>
      </p:sp>
      <p:sp>
        <p:nvSpPr>
          <p:cNvPr id="3" name="Segnaposto testo 2"/>
          <p:cNvSpPr txBox="1">
            <a:spLocks noGrp="1"/>
          </p:cNvSpPr>
          <p:nvPr>
            <p:ph type="body" idx="4294967295"/>
          </p:nvPr>
        </p:nvSpPr>
        <p:spPr>
          <a:xfrm>
            <a:off x="216000" y="1152000"/>
            <a:ext cx="8424000" cy="5832000"/>
          </a:xfrm>
          <a:ln>
            <a:solidFill>
              <a:srgbClr val="FFFFFF"/>
            </a:solidFill>
            <a:prstDash val="solid"/>
          </a:ln>
        </p:spPr>
        <p:txBody>
          <a:bodyPr/>
          <a:lstStyle/>
          <a:p>
            <a:pPr lvl="0"/>
            <a:endParaRPr lang="it-IT" sz="1000"/>
          </a:p>
          <a:p>
            <a:pPr lvl="0">
              <a:buSzPct val="45000"/>
              <a:buFont typeface="StarSymbol"/>
              <a:buChar char="●"/>
            </a:pPr>
            <a:r>
              <a:rPr lang="it-IT" sz="2000" b="1">
                <a:solidFill>
                  <a:srgbClr val="CE181E"/>
                </a:solidFill>
              </a:rPr>
              <a:t>Il limite del corpo,</a:t>
            </a:r>
            <a:r>
              <a:rPr lang="it-IT" sz="2000"/>
              <a:t> messo  in evidenza dall’Esistenzialismo e dal Personalismo, </a:t>
            </a:r>
            <a:r>
              <a:rPr lang="it-IT" sz="2000" b="1">
                <a:solidFill>
                  <a:srgbClr val="CE181E"/>
                </a:solidFill>
              </a:rPr>
              <a:t>è spazio temporale e porta con sé i concetti della precarietà, del dolore, della malattia, della morte.</a:t>
            </a:r>
          </a:p>
          <a:p>
            <a:pPr lvl="0">
              <a:buSzPct val="45000"/>
              <a:buFont typeface="StarSymbol"/>
              <a:buChar char="●"/>
            </a:pPr>
            <a:r>
              <a:rPr lang="it-IT" sz="2000"/>
              <a:t>Inoltre, tenendo conto che l’essere umano esiste non soltanto fisicamente, ma ha una sopraesistenza spirituale e individuale guidata mediante intelligenza e volontà,</a:t>
            </a:r>
            <a:r>
              <a:rPr lang="it-IT" sz="2000" b="1"/>
              <a:t> </a:t>
            </a:r>
            <a:r>
              <a:rPr lang="it-IT" sz="2000" b="1">
                <a:solidFill>
                  <a:srgbClr val="CE181E"/>
                </a:solidFill>
              </a:rPr>
              <a:t>la salute come anche la malattia, non possono interessare solamente l’organismo fisico, ma molteplici dimensioni: organica, psichica, mentale, ecologico-sciale, etica.</a:t>
            </a:r>
          </a:p>
          <a:p>
            <a:pPr lvl="0">
              <a:buSzPct val="45000"/>
              <a:buFont typeface="StarSymbol"/>
              <a:buChar char="●"/>
            </a:pPr>
            <a:r>
              <a:rPr lang="it-IT" sz="2000" b="1"/>
              <a:t>Questi punti di confine della biologia e della medicina, incidono non solo sull’individuo, ma su tutta la visione della società,</a:t>
            </a:r>
            <a:r>
              <a:rPr lang="it-IT" sz="2000"/>
              <a:t> come avviene nell’economia e nella politica.</a:t>
            </a:r>
          </a:p>
          <a:p>
            <a:pPr lvl="0">
              <a:buSzPct val="45000"/>
              <a:buFont typeface="StarSymbol"/>
              <a:buChar char="●"/>
            </a:pPr>
            <a:r>
              <a:rPr lang="it-IT" sz="2000" b="1">
                <a:solidFill>
                  <a:srgbClr val="CE181E"/>
                </a:solidFill>
              </a:rPr>
              <a:t>Se la persona passa in secondo piano, la visione della società muta di conseguenza in modo profondo,</a:t>
            </a:r>
            <a:r>
              <a:rPr lang="it-IT" sz="2000"/>
              <a:t> </a:t>
            </a:r>
            <a:r>
              <a:rPr lang="it-IT" sz="2000" b="1"/>
              <a:t>seguendo la strada del</a:t>
            </a:r>
            <a:r>
              <a:rPr lang="it-IT" sz="2000"/>
              <a:t> </a:t>
            </a:r>
            <a:r>
              <a:rPr lang="it-IT" sz="2000" b="1"/>
              <a:t>materialismo</a:t>
            </a:r>
            <a:r>
              <a:rPr lang="it-IT" sz="2000"/>
              <a:t> o dell’</a:t>
            </a:r>
            <a:r>
              <a:rPr lang="it-IT" sz="2000" b="1"/>
              <a:t>utilitarismo.</a:t>
            </a:r>
            <a:r>
              <a:rPr lang="it-IT" sz="2000"/>
              <a:t>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352000" y="0"/>
            <a:ext cx="1728000" cy="172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par>
                          <p:cTn id="8" fill="hold">
                            <p:stCondLst>
                              <p:cond delay="500"/>
                            </p:stCondLst>
                            <p:childTnLst>
                              <p:par>
                                <p:cTn id="9"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amond(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4359" y="301320"/>
            <a:ext cx="9071640" cy="113868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r>
              <a:rPr lang="it-IT" b="1">
                <a:solidFill>
                  <a:srgbClr val="FFF200"/>
                </a:solidFill>
                <a:effectLst>
                  <a:outerShdw dist="17961" dir="2700000">
                    <a:scrgbClr r="0" g="0" b="0"/>
                  </a:outerShdw>
                </a:effectLst>
                <a:latin typeface="Franklin Gothic Demi Cond" pitchFamily="34"/>
              </a:rPr>
              <a:t>La DIGHITA’ della PERSONA UMANA</a:t>
            </a:r>
          </a:p>
        </p:txBody>
      </p:sp>
      <p:sp>
        <p:nvSpPr>
          <p:cNvPr id="3" name="Sottotitolo 2"/>
          <p:cNvSpPr txBox="1">
            <a:spLocks noGrp="1"/>
          </p:cNvSpPr>
          <p:nvPr>
            <p:ph type="subTitle" idx="4294967295"/>
          </p:nvPr>
        </p:nvSpPr>
        <p:spPr>
          <a:xfrm>
            <a:off x="1368000" y="1512000"/>
            <a:ext cx="8208000" cy="4682520"/>
          </a:xfrm>
          <a:ln w="38160">
            <a:solidFill>
              <a:srgbClr val="FFFFFF"/>
            </a:solidFill>
            <a:prstDash val="solid"/>
          </a:ln>
        </p:spPr>
        <p:txBody>
          <a:bodyPr lIns="19080" tIns="19080" rIns="19080" bIns="19080" anchor="ctr"/>
          <a:lstStyle/>
          <a:p>
            <a:pPr lvl="0" algn="ctr">
              <a:spcBef>
                <a:spcPts val="567"/>
              </a:spcBef>
              <a:spcAft>
                <a:spcPts val="567"/>
              </a:spcAft>
            </a:pPr>
            <a:r>
              <a:rPr lang="it-IT" sz="2600" b="1">
                <a:solidFill>
                  <a:srgbClr val="FFFFFF"/>
                </a:solidFill>
                <a:effectLst>
                  <a:outerShdw dist="17961" dir="2700000">
                    <a:scrgbClr r="0" g="0" b="0"/>
                  </a:outerShdw>
                </a:effectLst>
              </a:rPr>
              <a:t>Il primo capitolo della </a:t>
            </a:r>
            <a:r>
              <a:rPr lang="it-IT" sz="2600" b="1" i="1">
                <a:solidFill>
                  <a:srgbClr val="FFFFFF"/>
                </a:solidFill>
                <a:effectLst>
                  <a:outerShdw dist="17961" dir="2700000">
                    <a:scrgbClr r="0" g="0" b="0"/>
                  </a:outerShdw>
                </a:effectLst>
              </a:rPr>
              <a:t>Gaudium et spes, </a:t>
            </a:r>
            <a:r>
              <a:rPr lang="it-IT" sz="2600" b="1">
                <a:solidFill>
                  <a:srgbClr val="FFFFFF"/>
                </a:solidFill>
                <a:effectLst>
                  <a:outerShdw dist="17961" dir="2700000">
                    <a:scrgbClr r="0" g="0" b="0"/>
                  </a:outerShdw>
                </a:effectLst>
              </a:rPr>
              <a:t>ricordando le varie ed anche contrarie opinioni espresse nel tempo riguardo alla persona umana,</a:t>
            </a:r>
            <a:r>
              <a:rPr lang="it-IT" sz="2600" b="1" i="1">
                <a:solidFill>
                  <a:srgbClr val="FFFFFF"/>
                </a:solidFill>
                <a:effectLst>
                  <a:outerShdw dist="17961" dir="2700000">
                    <a:scrgbClr r="0" g="0" b="0"/>
                  </a:outerShdw>
                </a:effectLst>
              </a:rPr>
              <a:t> </a:t>
            </a:r>
            <a:r>
              <a:rPr lang="it-IT" sz="2600" b="1">
                <a:solidFill>
                  <a:srgbClr val="FFFFFF"/>
                </a:solidFill>
                <a:effectLst>
                  <a:outerShdw dist="17961" dir="2700000">
                    <a:scrgbClr r="0" g="0" b="0"/>
                  </a:outerShdw>
                </a:effectLst>
              </a:rPr>
              <a:t>di questa ne indica i</a:t>
            </a:r>
          </a:p>
          <a:p>
            <a:pPr lvl="0" algn="ctr">
              <a:spcBef>
                <a:spcPts val="567"/>
              </a:spcBef>
              <a:spcAft>
                <a:spcPts val="567"/>
              </a:spcAft>
            </a:pPr>
            <a:r>
              <a:rPr lang="it-IT" sz="2600" b="1" i="1">
                <a:solidFill>
                  <a:srgbClr val="CE181E"/>
                </a:solidFill>
                <a:effectLst>
                  <a:outerShdw dist="17961" dir="2700000">
                    <a:scrgbClr r="0" g="0" b="0"/>
                  </a:outerShdw>
                </a:effectLst>
              </a:rPr>
              <a:t>principi costitutivi</a:t>
            </a:r>
            <a:r>
              <a:rPr lang="it-IT" sz="2600" b="1">
                <a:solidFill>
                  <a:srgbClr val="FFFFFF"/>
                </a:solidFill>
              </a:rPr>
              <a:t> </a:t>
            </a:r>
            <a:r>
              <a:rPr lang="it-IT" sz="2600" b="1">
                <a:solidFill>
                  <a:srgbClr val="FFFFFF"/>
                </a:solidFill>
                <a:effectLst>
                  <a:outerShdw dist="17961" dir="2700000">
                    <a:scrgbClr r="0" g="0" b="0"/>
                  </a:outerShdw>
                </a:effectLst>
              </a:rPr>
              <a:t>e le </a:t>
            </a:r>
            <a:r>
              <a:rPr lang="it-IT" sz="2600" b="1" i="1">
                <a:solidFill>
                  <a:srgbClr val="CE181E"/>
                </a:solidFill>
                <a:effectLst>
                  <a:outerShdw dist="17961" dir="2700000">
                    <a:scrgbClr r="0" g="0" b="0"/>
                  </a:outerShdw>
                </a:effectLst>
              </a:rPr>
              <a:t>caratteristiche.</a:t>
            </a:r>
          </a:p>
          <a:p>
            <a:pPr lvl="0" algn="ctr">
              <a:spcBef>
                <a:spcPts val="567"/>
              </a:spcBef>
              <a:spcAft>
                <a:spcPts val="567"/>
              </a:spcAft>
            </a:pPr>
            <a:r>
              <a:rPr lang="it-IT" sz="2600" b="1">
                <a:solidFill>
                  <a:srgbClr val="FFFFFF"/>
                </a:solidFill>
                <a:effectLst>
                  <a:outerShdw dist="17961" dir="2700000">
                    <a:scrgbClr r="0" g="0" b="0"/>
                  </a:outerShdw>
                </a:effectLst>
              </a:rPr>
              <a:t>Si tratta di elementi che, alla luce della Rivelazione, determinano l’antropologia cristiana.</a:t>
            </a:r>
          </a:p>
          <a:p>
            <a:pPr lvl="0" algn="ctr">
              <a:spcBef>
                <a:spcPts val="0"/>
              </a:spcBef>
              <a:spcAft>
                <a:spcPts val="567"/>
              </a:spcAft>
              <a:buSzPct val="45000"/>
              <a:buFont typeface="StarSymbol"/>
              <a:buChar char="●"/>
            </a:pPr>
            <a:r>
              <a:rPr lang="it-IT" sz="2600" b="1">
                <a:solidFill>
                  <a:srgbClr val="FFF200"/>
                </a:solidFill>
                <a:effectLst>
                  <a:outerShdw dist="17961" dir="2700000">
                    <a:scrgbClr r="0" g="0" b="0"/>
                  </a:outerShdw>
                </a:effectLst>
              </a:rPr>
              <a:t>E’ necessario recuperare questi tratti,</a:t>
            </a:r>
          </a:p>
          <a:p>
            <a:pPr lvl="0" algn="ctr">
              <a:spcBef>
                <a:spcPts val="0"/>
              </a:spcBef>
              <a:spcAft>
                <a:spcPts val="283"/>
              </a:spcAft>
              <a:buSzPct val="45000"/>
              <a:buFont typeface="StarSymbol"/>
              <a:buChar char="●"/>
            </a:pPr>
            <a:r>
              <a:rPr lang="it-IT" sz="2600" b="1">
                <a:solidFill>
                  <a:srgbClr val="FFF200"/>
                </a:solidFill>
                <a:effectLst>
                  <a:outerShdw dist="17961" dir="2700000">
                    <a:scrgbClr r="0" g="0" b="0"/>
                  </a:outerShdw>
                </a:effectLst>
              </a:rPr>
              <a:t>perché ci aiutano ad avere un importante quadro di riferimento.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1080000"/>
            <a:ext cx="1655999" cy="6480000"/>
          </a:xfrm>
          <a:prstGeom prst="rect">
            <a:avLst/>
          </a:prstGeom>
          <a:noFill/>
          <a:ln>
            <a:noFill/>
          </a:ln>
        </p:spPr>
      </p:pic>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6192000" y="6172560"/>
            <a:ext cx="3888000" cy="1362960"/>
          </a:xfrm>
          <a:prstGeom prst="rect">
            <a:avLst/>
          </a:prstGeom>
          <a:noFill/>
          <a:ln>
            <a:noFill/>
          </a:ln>
        </p:spPr>
      </p:pic>
      <p:sp>
        <p:nvSpPr>
          <p:cNvPr id="6" name="CasellaDiTesto 5"/>
          <p:cNvSpPr txBox="1"/>
          <p:nvPr/>
        </p:nvSpPr>
        <p:spPr>
          <a:xfrm>
            <a:off x="6120000" y="6172560"/>
            <a:ext cx="3816000" cy="85824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800" b="1" i="0" u="none" strike="noStrike" kern="1200" cap="none">
                <a:ln>
                  <a:noFill/>
                </a:ln>
                <a:latin typeface="Liberation Sans" pitchFamily="18"/>
                <a:ea typeface="Microsoft YaHei" pitchFamily="2"/>
                <a:cs typeface="Mangal" pitchFamily="2"/>
              </a:rPr>
              <a:t>Documenti</a:t>
            </a:r>
          </a:p>
          <a:p>
            <a:pPr marL="0" marR="0" lvl="0" indent="0" hangingPunct="0">
              <a:lnSpc>
                <a:spcPct val="100000"/>
              </a:lnSpc>
              <a:spcBef>
                <a:spcPts val="0"/>
              </a:spcBef>
              <a:spcAft>
                <a:spcPts val="0"/>
              </a:spcAft>
              <a:buNone/>
              <a:tabLst/>
            </a:pPr>
            <a:r>
              <a:rPr lang="it-IT" sz="1800" b="1" i="0" u="none" strike="noStrike" kern="1200" cap="none">
                <a:ln>
                  <a:noFill/>
                </a:ln>
                <a:latin typeface="Liberation Sans" pitchFamily="18"/>
                <a:ea typeface="Microsoft YaHei" pitchFamily="2"/>
                <a:cs typeface="Mangal" pitchFamily="2"/>
              </a:rPr>
              <a:t>del Concilio</a:t>
            </a:r>
          </a:p>
          <a:p>
            <a:pPr marL="0" marR="0" lvl="0" indent="0" hangingPunct="0">
              <a:lnSpc>
                <a:spcPct val="100000"/>
              </a:lnSpc>
              <a:spcBef>
                <a:spcPts val="0"/>
              </a:spcBef>
              <a:spcAft>
                <a:spcPts val="0"/>
              </a:spcAft>
              <a:buNone/>
              <a:tabLst/>
            </a:pPr>
            <a:r>
              <a:rPr lang="it-IT" sz="1800" b="1" i="0" u="none" strike="noStrike" kern="1200" cap="none">
                <a:ln>
                  <a:noFill/>
                </a:ln>
                <a:latin typeface="Liberation Sans" pitchFamily="18"/>
                <a:ea typeface="Microsoft YaHei" pitchFamily="2"/>
                <a:cs typeface="Mangal" pitchFamily="2"/>
              </a:rPr>
              <a:t>Vaticano II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par>
                          <p:cTn id="8" fill="hold">
                            <p:stCondLst>
                              <p:cond delay="2000"/>
                            </p:stCondLst>
                            <p:childTnLst>
                              <p:par>
                                <p:cTn id="9"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par>
                                <p:cTn id="12" presetClass="entr"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Class="entr"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ox(i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Class="entr"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ox(in)">
                                      <p:cBhvr>
                                        <p:cTn id="37" dur="500"/>
                                        <p:tgtEl>
                                          <p:spTgt spid="6">
                                            <p:txEl>
                                              <p:pRg st="2" end="2"/>
                                            </p:txEl>
                                          </p:spTgt>
                                        </p:tgtEl>
                                      </p:cBhvr>
                                    </p:animEffect>
                                  </p:childTnLst>
                                </p:cTn>
                              </p:par>
                              <p:par>
                                <p:cTn id="38" presetClass="entr"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childTnLst>
                                </p:cTn>
                              </p:par>
                              <p:par>
                                <p:cTn id="40" presetClass="entr"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0"/>
            <a:ext cx="9071640" cy="634320"/>
          </a:xfrm>
        </p:spPr>
        <p:txBody>
          <a:bodyPr>
            <a:spAutoFit/>
          </a:bodyPr>
          <a:lstStyle/>
          <a:p>
            <a:pPr lvl="0"/>
            <a:r>
              <a:rPr lang="it-IT" b="1">
                <a:solidFill>
                  <a:srgbClr val="FFF200"/>
                </a:solidFill>
                <a:effectLst>
                  <a:outerShdw dist="17961" dir="2700000">
                    <a:scrgbClr r="0" g="0" b="0"/>
                  </a:outerShdw>
                </a:effectLst>
                <a:latin typeface="Franklin Gothic Demi Cond" pitchFamily="34"/>
              </a:rPr>
              <a:t>IL CONCETTO DI PERSONA</a:t>
            </a:r>
          </a:p>
        </p:txBody>
      </p:sp>
      <p:sp>
        <p:nvSpPr>
          <p:cNvPr id="3" name="Segnaposto testo 2"/>
          <p:cNvSpPr txBox="1">
            <a:spLocks noGrp="1"/>
          </p:cNvSpPr>
          <p:nvPr>
            <p:ph type="body" idx="4294967295"/>
          </p:nvPr>
        </p:nvSpPr>
        <p:spPr>
          <a:xfrm>
            <a:off x="503999" y="792000"/>
            <a:ext cx="9071640" cy="6120000"/>
          </a:xfrm>
          <a:ln w="19080">
            <a:solidFill>
              <a:srgbClr val="FFFFFF"/>
            </a:solidFill>
            <a:prstDash val="solid"/>
          </a:ln>
        </p:spPr>
        <p:txBody>
          <a:bodyPr lIns="9360" tIns="9360" rIns="9360" bIns="9360"/>
          <a:lstStyle/>
          <a:p>
            <a:pPr lvl="0"/>
            <a:endParaRPr lang="it-IT" sz="500"/>
          </a:p>
          <a:p>
            <a:pPr lvl="0"/>
            <a:r>
              <a:rPr lang="it-IT" sz="2000" b="1">
                <a:solidFill>
                  <a:srgbClr val="CE181E"/>
                </a:solidFill>
                <a:effectLst>
                  <a:outerShdw dist="17961" dir="2700000">
                    <a:scrgbClr r="0" g="0" b="0"/>
                  </a:outerShdw>
                </a:effectLst>
              </a:rPr>
              <a:t>Per rispondere alla domanda</a:t>
            </a:r>
            <a:r>
              <a:rPr lang="it-IT" sz="2000" b="1">
                <a:effectLst>
                  <a:outerShdw dist="17961" dir="2700000">
                    <a:scrgbClr r="0" g="0" b="0"/>
                  </a:outerShdw>
                </a:effectLst>
              </a:rPr>
              <a:t> </a:t>
            </a:r>
            <a:r>
              <a:rPr lang="it-IT" sz="2000" b="1">
                <a:solidFill>
                  <a:srgbClr val="FFFFFF"/>
                </a:solidFill>
                <a:effectLst>
                  <a:outerShdw dist="17961" dir="2700000">
                    <a:scrgbClr r="0" g="0" b="0"/>
                  </a:outerShdw>
                </a:effectLst>
              </a:rPr>
              <a:t>“</a:t>
            </a:r>
            <a:r>
              <a:rPr lang="it-IT" sz="2000" b="1" i="1">
                <a:solidFill>
                  <a:srgbClr val="FFFFFF"/>
                </a:solidFill>
                <a:effectLst>
                  <a:outerShdw dist="17961" dir="2700000">
                    <a:scrgbClr r="0" g="0" b="0"/>
                  </a:outerShdw>
                </a:effectLst>
              </a:rPr>
              <a:t>chi è l’uomo”</a:t>
            </a:r>
            <a:r>
              <a:rPr lang="it-IT" sz="2000" b="1" i="1">
                <a:solidFill>
                  <a:srgbClr val="FFFFFF"/>
                </a:solidFill>
              </a:rPr>
              <a:t>,</a:t>
            </a:r>
            <a:r>
              <a:rPr lang="it-IT" sz="2000" b="1">
                <a:solidFill>
                  <a:srgbClr val="CE181E"/>
                </a:solidFill>
              </a:rPr>
              <a:t> </a:t>
            </a:r>
            <a:r>
              <a:rPr lang="it-IT" sz="2000" b="1">
                <a:solidFill>
                  <a:srgbClr val="CE181E"/>
                </a:solidFill>
                <a:effectLst>
                  <a:outerShdw dist="17961" dir="2700000">
                    <a:scrgbClr r="0" g="0" b="0"/>
                  </a:outerShdw>
                </a:effectLst>
              </a:rPr>
              <a:t>e arrivare al  concetto di ‘persona’</a:t>
            </a:r>
            <a:r>
              <a:rPr lang="it-IT" sz="2000" b="1">
                <a:solidFill>
                  <a:srgbClr val="CE181E"/>
                </a:solidFill>
              </a:rPr>
              <a:t> </a:t>
            </a:r>
            <a:r>
              <a:rPr lang="it-IT" sz="2000" b="1">
                <a:solidFill>
                  <a:srgbClr val="000000"/>
                </a:solidFill>
              </a:rPr>
              <a:t>il</a:t>
            </a:r>
            <a:r>
              <a:rPr lang="it-IT" sz="2000">
                <a:solidFill>
                  <a:srgbClr val="000000"/>
                </a:solidFill>
              </a:rPr>
              <a:t> </a:t>
            </a:r>
            <a:r>
              <a:rPr lang="it-IT" sz="2000"/>
              <a:t>percorso fatto dalla nostra civiltà mette in evidenza </a:t>
            </a:r>
            <a:r>
              <a:rPr lang="it-IT" sz="2000" b="1"/>
              <a:t>tre aspetti.</a:t>
            </a:r>
          </a:p>
          <a:p>
            <a:pPr lvl="0" algn="l">
              <a:buSzPct val="45000"/>
              <a:buFont typeface="StarSymbol"/>
              <a:buChar char="●"/>
            </a:pPr>
            <a:r>
              <a:rPr lang="it-IT" sz="2000">
                <a:solidFill>
                  <a:srgbClr val="FFFFFF"/>
                </a:solidFill>
                <a:effectLst>
                  <a:outerShdw dist="17961" dir="2700000">
                    <a:scrgbClr r="0" g="0" b="0"/>
                  </a:outerShdw>
                </a:effectLst>
              </a:rPr>
              <a:t>Il primo</a:t>
            </a:r>
            <a:r>
              <a:rPr lang="it-IT" sz="2000"/>
              <a:t> </a:t>
            </a:r>
            <a:r>
              <a:rPr lang="it-IT" sz="2000" b="1">
                <a:solidFill>
                  <a:srgbClr val="CE181E"/>
                </a:solidFill>
                <a:effectLst>
                  <a:outerShdw dist="17961" dir="2700000">
                    <a:scrgbClr r="0" g="0" b="0"/>
                  </a:outerShdw>
                </a:effectLst>
              </a:rPr>
              <a:t>viene dalla</a:t>
            </a:r>
            <a:r>
              <a:rPr lang="it-IT" sz="2000"/>
              <a:t> </a:t>
            </a:r>
            <a:r>
              <a:rPr lang="it-IT" sz="2000" b="1" i="1">
                <a:solidFill>
                  <a:srgbClr val="FFFFFF"/>
                </a:solidFill>
                <a:effectLst>
                  <a:outerShdw dist="17961" dir="2700000">
                    <a:scrgbClr r="0" g="0" b="0"/>
                  </a:outerShdw>
                </a:effectLst>
              </a:rPr>
              <a:t>cultura greca,</a:t>
            </a:r>
            <a:r>
              <a:rPr lang="it-IT" sz="2000" i="1">
                <a:solidFill>
                  <a:srgbClr val="FFFFFF"/>
                </a:solidFill>
              </a:rPr>
              <a:t> </a:t>
            </a:r>
            <a:r>
              <a:rPr lang="it-IT" sz="2000" b="1"/>
              <a:t>dove il termine ‘persona’ deriva dalla maschera che nel teatro gli attori mettevano sul viso. Essa evoca l’ambiguità, ma anche </a:t>
            </a:r>
            <a:r>
              <a:rPr lang="it-IT" sz="2000" b="1">
                <a:solidFill>
                  <a:srgbClr val="CE181E"/>
                </a:solidFill>
                <a:effectLst>
                  <a:outerShdw dist="17961" dir="2700000">
                    <a:scrgbClr r="0" g="0" b="0"/>
                  </a:outerShdw>
                </a:effectLst>
              </a:rPr>
              <a:t>il ‘volto’ la complessa entità che entra in contatto con gli altri.</a:t>
            </a:r>
          </a:p>
          <a:p>
            <a:pPr lvl="0" algn="l">
              <a:buSzPct val="45000"/>
              <a:buFont typeface="StarSymbol"/>
              <a:buChar char="●"/>
            </a:pPr>
            <a:r>
              <a:rPr lang="it-IT" sz="2000" b="1">
                <a:solidFill>
                  <a:srgbClr val="FFFFFF"/>
                </a:solidFill>
                <a:effectLst>
                  <a:outerShdw dist="17961" dir="2700000">
                    <a:scrgbClr r="0" g="0" b="0"/>
                  </a:outerShdw>
                </a:effectLst>
              </a:rPr>
              <a:t>Il secondo aspetto</a:t>
            </a:r>
            <a:r>
              <a:rPr lang="it-IT" sz="2000"/>
              <a:t> </a:t>
            </a:r>
            <a:r>
              <a:rPr lang="it-IT" sz="2000" b="1">
                <a:solidFill>
                  <a:srgbClr val="CE181E"/>
                </a:solidFill>
                <a:effectLst>
                  <a:outerShdw dist="17961" dir="2700000">
                    <a:scrgbClr r="0" g="0" b="0"/>
                  </a:outerShdw>
                </a:effectLst>
              </a:rPr>
              <a:t>viene dalla</a:t>
            </a:r>
            <a:r>
              <a:rPr lang="it-IT" sz="2000"/>
              <a:t> </a:t>
            </a:r>
            <a:r>
              <a:rPr lang="it-IT" sz="2000" b="1" i="1">
                <a:solidFill>
                  <a:srgbClr val="FFFFFF"/>
                </a:solidFill>
                <a:effectLst>
                  <a:outerShdw dist="17961" dir="2700000">
                    <a:scrgbClr r="0" g="0" b="0"/>
                  </a:outerShdw>
                </a:effectLst>
              </a:rPr>
              <a:t>cultura latina,</a:t>
            </a:r>
            <a:r>
              <a:rPr lang="it-IT" sz="2000">
                <a:solidFill>
                  <a:srgbClr val="FFFFFF"/>
                </a:solidFill>
                <a:effectLst>
                  <a:outerShdw dist="17961" dir="2700000">
                    <a:scrgbClr r="0" g="0" b="0"/>
                  </a:outerShdw>
                </a:effectLst>
              </a:rPr>
              <a:t> </a:t>
            </a:r>
            <a:r>
              <a:rPr lang="it-IT" sz="2000"/>
              <a:t>che </a:t>
            </a:r>
            <a:r>
              <a:rPr lang="it-IT" sz="2000" b="1">
                <a:solidFill>
                  <a:srgbClr val="CE181E"/>
                </a:solidFill>
                <a:effectLst>
                  <a:outerShdw dist="17961" dir="2700000">
                    <a:scrgbClr r="0" g="0" b="0"/>
                  </a:outerShdw>
                </a:effectLst>
              </a:rPr>
              <a:t>vede la persona come soggetto di diritti e di doveri,</a:t>
            </a:r>
            <a:r>
              <a:rPr lang="it-IT" sz="2000">
                <a:effectLst>
                  <a:outerShdw dist="17961" dir="2700000">
                    <a:scrgbClr r="0" g="0" b="0"/>
                  </a:outerShdw>
                </a:effectLst>
              </a:rPr>
              <a:t> </a:t>
            </a:r>
            <a:r>
              <a:rPr lang="it-IT" sz="2000" b="1"/>
              <a:t>inserita in una realtà sociale, civile e politica.</a:t>
            </a:r>
          </a:p>
          <a:p>
            <a:pPr lvl="0" algn="l">
              <a:spcBef>
                <a:spcPts val="0"/>
              </a:spcBef>
              <a:buSzPct val="45000"/>
              <a:buFont typeface="StarSymbol"/>
              <a:buChar char="●"/>
            </a:pPr>
            <a:r>
              <a:rPr lang="it-IT" sz="2000" b="1"/>
              <a:t>E’ una concezione che ha influenzato tutta la cultura occidentale.</a:t>
            </a:r>
          </a:p>
          <a:p>
            <a:pPr lvl="0" algn="l">
              <a:buSzPct val="45000"/>
              <a:buFont typeface="StarSymbol"/>
              <a:buChar char="●"/>
            </a:pPr>
            <a:r>
              <a:rPr lang="it-IT" sz="2000" b="1">
                <a:solidFill>
                  <a:srgbClr val="FFFFFF"/>
                </a:solidFill>
                <a:effectLst>
                  <a:outerShdw dist="17961" dir="2700000">
                    <a:scrgbClr r="0" g="0" b="0"/>
                  </a:outerShdw>
                </a:effectLst>
              </a:rPr>
              <a:t>Il terzo aspetto</a:t>
            </a:r>
            <a:r>
              <a:rPr lang="it-IT" sz="2000" b="1">
                <a:solidFill>
                  <a:srgbClr val="000000"/>
                </a:solidFill>
              </a:rPr>
              <a:t> </a:t>
            </a:r>
            <a:r>
              <a:rPr lang="it-IT" sz="2000" b="1">
                <a:solidFill>
                  <a:srgbClr val="CE181E"/>
                </a:solidFill>
                <a:effectLst>
                  <a:outerShdw dist="17961" dir="2700000">
                    <a:scrgbClr r="0" g="0" b="0"/>
                  </a:outerShdw>
                </a:effectLst>
              </a:rPr>
              <a:t>è offerto dalla </a:t>
            </a:r>
            <a:r>
              <a:rPr lang="it-IT" sz="2000" b="1">
                <a:solidFill>
                  <a:srgbClr val="FFFFFF"/>
                </a:solidFill>
                <a:effectLst>
                  <a:outerShdw dist="17961" dir="2700000">
                    <a:scrgbClr r="0" g="0" b="0"/>
                  </a:outerShdw>
                </a:effectLst>
              </a:rPr>
              <a:t>cultura cristiana</a:t>
            </a:r>
            <a:r>
              <a:rPr lang="it-IT" sz="2000"/>
              <a:t> che, oltre ad aver attinto sia dal pensiero greco che da quello romano, con la luce della Rivelazione ha arricchito </a:t>
            </a:r>
            <a:r>
              <a:rPr lang="it-IT" sz="2000" b="1"/>
              <a:t>il concetto di persona nella</a:t>
            </a:r>
            <a:r>
              <a:rPr lang="it-IT" sz="2000"/>
              <a:t> </a:t>
            </a:r>
            <a:r>
              <a:rPr lang="it-IT" sz="2000" b="1">
                <a:solidFill>
                  <a:srgbClr val="CE181E"/>
                </a:solidFill>
                <a:effectLst>
                  <a:outerShdw dist="17961" dir="2700000">
                    <a:scrgbClr r="0" g="0" b="0"/>
                  </a:outerShdw>
                </a:effectLst>
              </a:rPr>
              <a:t>duplice direzione:</a:t>
            </a:r>
          </a:p>
          <a:p>
            <a:pPr marL="0" lvl="1" indent="0" hangingPunct="0">
              <a:spcBef>
                <a:spcPts val="1417"/>
              </a:spcBef>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della universalità</a:t>
            </a:r>
            <a:r>
              <a:rPr lang="it-IT" sz="2000">
                <a:highlight>
                  <a:scrgbClr r="0" g="0" b="0">
                    <a:alpha val="0"/>
                  </a:scrgbClr>
                </a:highlight>
                <a:latin typeface="Liberation Sans" pitchFamily="18"/>
                <a:ea typeface="Microsoft YaHei" pitchFamily="2"/>
              </a:rPr>
              <a:t> (</a:t>
            </a:r>
            <a:r>
              <a:rPr lang="it-IT" sz="2000" b="1">
                <a:highlight>
                  <a:scrgbClr r="0" g="0" b="0">
                    <a:alpha val="0"/>
                  </a:scrgbClr>
                </a:highlight>
                <a:latin typeface="Liberation Sans" pitchFamily="18"/>
                <a:ea typeface="Microsoft YaHei" pitchFamily="2"/>
              </a:rPr>
              <a:t>concetto esteso a tutti gli esseri umani</a:t>
            </a:r>
            <a:r>
              <a:rPr lang="it-IT" sz="2000">
                <a:highlight>
                  <a:scrgbClr r="0" g="0" b="0">
                    <a:alpha val="0"/>
                  </a:scrgbClr>
                </a:highlight>
                <a:latin typeface="Liberation Sans" pitchFamily="18"/>
                <a:ea typeface="Microsoft YaHei" pitchFamily="2"/>
              </a:rPr>
              <a:t>)</a:t>
            </a:r>
          </a:p>
          <a:p>
            <a:pPr marL="0" lvl="1" indent="0" hangingPunct="0">
              <a:spcBef>
                <a:spcPts val="1417"/>
              </a:spcBef>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della religiosità-etica.</a:t>
            </a:r>
            <a:r>
              <a:rPr lang="it-IT" sz="2000">
                <a:highlight>
                  <a:scrgbClr r="0" g="0" b="0">
                    <a:alpha val="0"/>
                  </a:scrgbClr>
                </a:highlight>
                <a:latin typeface="Liberation Sans" pitchFamily="18"/>
                <a:ea typeface="Microsoft YaHei" pitchFamily="2"/>
              </a:rPr>
              <a:t> </a:t>
            </a:r>
            <a:r>
              <a:rPr lang="it-IT" sz="2000" b="1">
                <a:highlight>
                  <a:scrgbClr r="0" g="0" b="0">
                    <a:alpha val="0"/>
                  </a:scrgbClr>
                </a:highlight>
                <a:latin typeface="Liberation Sans" pitchFamily="18"/>
                <a:ea typeface="Microsoft YaHei" pitchFamily="2"/>
              </a:rPr>
              <a:t>Ogni uomo e ogni donna, rispecchiano il volto di Dio, in quanto creati a sua immagine.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par>
                                <p:cTn id="18" presetClass="entr"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76360" y="856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r>
              <a:rPr lang="it-IT" sz="4000" b="1">
                <a:solidFill>
                  <a:srgbClr val="FFF200"/>
                </a:solidFill>
                <a:effectLst>
                  <a:outerShdw dist="17961" dir="2700000">
                    <a:scrgbClr r="0" g="0" b="0"/>
                  </a:outerShdw>
                </a:effectLst>
                <a:latin typeface="Franklin Gothic Demi Cond" pitchFamily="34"/>
              </a:rPr>
              <a:t>PERSONA CREATA A IMMAGINE DI DIO</a:t>
            </a:r>
          </a:p>
        </p:txBody>
      </p:sp>
      <p:sp>
        <p:nvSpPr>
          <p:cNvPr id="3" name="Segnaposto testo 2"/>
          <p:cNvSpPr txBox="1">
            <a:spLocks noGrp="1"/>
          </p:cNvSpPr>
          <p:nvPr>
            <p:ph type="body" idx="4294967295"/>
          </p:nvPr>
        </p:nvSpPr>
        <p:spPr>
          <a:xfrm>
            <a:off x="360000" y="792000"/>
            <a:ext cx="8496000" cy="6480000"/>
          </a:xfrm>
          <a:ln w="19080">
            <a:solidFill>
              <a:srgbClr val="FFFFFF"/>
            </a:solidFill>
            <a:prstDash val="solid"/>
          </a:ln>
        </p:spPr>
        <p:txBody>
          <a:bodyPr lIns="9360" tIns="9360" rIns="9360" bIns="9360">
            <a:normAutofit lnSpcReduction="10000"/>
          </a:bodyPr>
          <a:lstStyle/>
          <a:p>
            <a:pPr lvl="0">
              <a:spcAft>
                <a:spcPts val="283"/>
              </a:spcAft>
            </a:pPr>
            <a:endParaRPr lang="it-IT" sz="500">
              <a:solidFill>
                <a:srgbClr val="FFFFFF"/>
              </a:solidFill>
              <a:effectLst>
                <a:outerShdw dist="17961" dir="2700000">
                  <a:scrgbClr r="0" g="0" b="0"/>
                </a:outerShdw>
              </a:effectLst>
            </a:endParaRPr>
          </a:p>
          <a:p>
            <a:pPr lvl="0">
              <a:spcAft>
                <a:spcPts val="283"/>
              </a:spcAft>
              <a:buSzPct val="45000"/>
              <a:buFont typeface="StarSymbol"/>
              <a:buChar char="●"/>
            </a:pPr>
            <a:r>
              <a:rPr lang="it-IT" sz="2000" b="1"/>
              <a:t>Di definizioni dell’essere umano ce ne sono tante.</a:t>
            </a:r>
          </a:p>
          <a:p>
            <a:pPr lvl="0">
              <a:spcBef>
                <a:spcPts val="0"/>
              </a:spcBef>
              <a:spcAft>
                <a:spcPts val="283"/>
              </a:spcAft>
              <a:buSzPct val="45000"/>
              <a:buFont typeface="StarSymbol"/>
              <a:buChar char="●"/>
            </a:pPr>
            <a:r>
              <a:rPr lang="it-IT" sz="2000" b="1"/>
              <a:t>Il cristianesimo fa riferimento alla Bibbia che caratterizza l’uomo come</a:t>
            </a:r>
            <a:r>
              <a:rPr lang="it-IT" sz="2000"/>
              <a:t> </a:t>
            </a:r>
            <a:r>
              <a:rPr lang="it-IT" sz="2000" b="1">
                <a:solidFill>
                  <a:srgbClr val="FFFFFF"/>
                </a:solidFill>
                <a:effectLst>
                  <a:outerShdw dist="17961" dir="2700000">
                    <a:scrgbClr r="0" g="0" b="0"/>
                  </a:outerShdw>
                </a:effectLst>
              </a:rPr>
              <a:t>essere fatto ad immagine di Dio.</a:t>
            </a:r>
          </a:p>
          <a:p>
            <a:pPr lvl="0">
              <a:spcAft>
                <a:spcPts val="283"/>
              </a:spcAft>
              <a:buSzPct val="45000"/>
              <a:buFont typeface="StarSymbol"/>
              <a:buChar char="●"/>
            </a:pPr>
            <a:r>
              <a:rPr lang="it-IT" sz="2000" b="1">
                <a:solidFill>
                  <a:srgbClr val="CE181E"/>
                </a:solidFill>
                <a:effectLst>
                  <a:outerShdw dist="17961" dir="2700000">
                    <a:scrgbClr r="0" g="0" b="0"/>
                  </a:outerShdw>
                </a:effectLst>
              </a:rPr>
              <a:t>Della persona,</a:t>
            </a:r>
            <a:r>
              <a:rPr lang="it-IT" sz="2000"/>
              <a:t> </a:t>
            </a:r>
            <a:r>
              <a:rPr lang="it-IT" sz="2000" b="1"/>
              <a:t>la Genesi indica la</a:t>
            </a:r>
            <a:r>
              <a:rPr lang="it-IT" sz="2000"/>
              <a:t> </a:t>
            </a:r>
            <a:r>
              <a:rPr lang="it-IT" sz="2000" b="1">
                <a:solidFill>
                  <a:srgbClr val="CE181E"/>
                </a:solidFill>
                <a:effectLst>
                  <a:outerShdw dist="17961" dir="2700000">
                    <a:scrgbClr r="0" g="0" b="0"/>
                  </a:outerShdw>
                </a:effectLst>
              </a:rPr>
              <a:t>grandezza</a:t>
            </a:r>
            <a:r>
              <a:rPr lang="it-IT" sz="2000" b="1">
                <a:solidFill>
                  <a:srgbClr val="CE181E"/>
                </a:solidFill>
              </a:rPr>
              <a:t>,</a:t>
            </a:r>
            <a:r>
              <a:rPr lang="it-IT" sz="2000">
                <a:solidFill>
                  <a:srgbClr val="CE181E"/>
                </a:solidFill>
              </a:rPr>
              <a:t> </a:t>
            </a:r>
            <a:r>
              <a:rPr lang="it-IT" sz="2000"/>
              <a:t>la </a:t>
            </a:r>
            <a:r>
              <a:rPr lang="it-IT" sz="2000" b="1">
                <a:solidFill>
                  <a:srgbClr val="CE181E"/>
                </a:solidFill>
                <a:effectLst>
                  <a:outerShdw dist="17961" dir="2700000">
                    <a:scrgbClr r="0" g="0" b="0"/>
                  </a:outerShdw>
                </a:effectLst>
              </a:rPr>
              <a:t>dignità</a:t>
            </a:r>
            <a:r>
              <a:rPr lang="it-IT" sz="2000" b="1">
                <a:effectLst>
                  <a:outerShdw dist="17961" dir="2700000">
                    <a:scrgbClr r="0" g="0" b="0"/>
                  </a:outerShdw>
                </a:effectLst>
              </a:rPr>
              <a:t>,</a:t>
            </a:r>
            <a:r>
              <a:rPr lang="it-IT" sz="2000"/>
              <a:t> la </a:t>
            </a:r>
            <a:r>
              <a:rPr lang="it-IT" sz="2000" b="1">
                <a:solidFill>
                  <a:srgbClr val="CE181E"/>
                </a:solidFill>
                <a:effectLst>
                  <a:outerShdw dist="17961" dir="2700000">
                    <a:scrgbClr r="0" g="0" b="0"/>
                  </a:outerShdw>
                </a:effectLst>
              </a:rPr>
              <a:t>singolarità</a:t>
            </a:r>
            <a:r>
              <a:rPr lang="it-IT" sz="2000" b="1">
                <a:solidFill>
                  <a:srgbClr val="CE181E"/>
                </a:solidFill>
              </a:rPr>
              <a:t>,</a:t>
            </a:r>
            <a:r>
              <a:rPr lang="it-IT" sz="2000">
                <a:solidFill>
                  <a:srgbClr val="CE181E"/>
                </a:solidFill>
              </a:rPr>
              <a:t> </a:t>
            </a:r>
            <a:r>
              <a:rPr lang="it-IT" sz="2000"/>
              <a:t>la</a:t>
            </a:r>
            <a:r>
              <a:rPr lang="it-IT" sz="2000">
                <a:solidFill>
                  <a:srgbClr val="CE181E"/>
                </a:solidFill>
              </a:rPr>
              <a:t> </a:t>
            </a:r>
            <a:r>
              <a:rPr lang="it-IT" sz="2000" b="1">
                <a:solidFill>
                  <a:srgbClr val="CE181E"/>
                </a:solidFill>
                <a:effectLst>
                  <a:outerShdw dist="17961" dir="2700000">
                    <a:scrgbClr r="0" g="0" b="0"/>
                  </a:outerShdw>
                </a:effectLst>
              </a:rPr>
              <a:t>signoria su tutto il creato,</a:t>
            </a:r>
            <a:r>
              <a:rPr lang="it-IT" sz="2000"/>
              <a:t> la </a:t>
            </a:r>
            <a:r>
              <a:rPr lang="it-IT" sz="2000" b="1">
                <a:solidFill>
                  <a:srgbClr val="CE181E"/>
                </a:solidFill>
                <a:effectLst>
                  <a:outerShdw dist="17961" dir="2700000">
                    <a:scrgbClr r="0" g="0" b="0"/>
                  </a:outerShdw>
                </a:effectLst>
              </a:rPr>
              <a:t>capacità di conoscere,</a:t>
            </a:r>
            <a:r>
              <a:rPr lang="it-IT" sz="2000">
                <a:solidFill>
                  <a:srgbClr val="CE181E"/>
                </a:solidFill>
                <a:effectLst>
                  <a:outerShdw dist="17961" dir="2700000">
                    <a:scrgbClr r="0" g="0" b="0"/>
                  </a:outerShdw>
                </a:effectLst>
              </a:rPr>
              <a:t> </a:t>
            </a:r>
            <a:r>
              <a:rPr lang="it-IT" sz="2000" b="1">
                <a:solidFill>
                  <a:srgbClr val="CE181E"/>
                </a:solidFill>
                <a:effectLst>
                  <a:outerShdw dist="17961" dir="2700000">
                    <a:scrgbClr r="0" g="0" b="0"/>
                  </a:outerShdw>
                </a:effectLst>
              </a:rPr>
              <a:t>amare, scegliere</a:t>
            </a:r>
            <a:r>
              <a:rPr lang="it-IT" sz="2000"/>
              <a:t> e il bisogno di </a:t>
            </a:r>
            <a:r>
              <a:rPr lang="it-IT" sz="2000" b="1">
                <a:solidFill>
                  <a:srgbClr val="CE181E"/>
                </a:solidFill>
                <a:effectLst>
                  <a:outerShdw dist="17961" dir="2700000">
                    <a:scrgbClr r="0" g="0" b="0"/>
                  </a:outerShdw>
                </a:effectLst>
              </a:rPr>
              <a:t>vivere in relazione con Dio e con i suoi simili.</a:t>
            </a:r>
          </a:p>
          <a:p>
            <a:pPr lvl="0">
              <a:spcAft>
                <a:spcPts val="283"/>
              </a:spcAft>
              <a:buSzPct val="45000"/>
              <a:buFont typeface="StarSymbol"/>
              <a:buChar char="●"/>
            </a:pPr>
            <a:r>
              <a:rPr lang="it-IT" sz="2000" b="1"/>
              <a:t>L’agire dell’essere umano, entità ragionevole e capace di scegliere, si esplica in più ambiti.</a:t>
            </a:r>
          </a:p>
          <a:p>
            <a:pPr marL="0" lvl="1" indent="0" hangingPunct="0">
              <a:spcBef>
                <a:spcPts val="567"/>
              </a:spcBef>
              <a:spcAft>
                <a:spcPts val="283"/>
              </a:spcAft>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Biologico. Siamo legati da una serie di funzioni biologiche</a:t>
            </a:r>
          </a:p>
          <a:p>
            <a:pPr marL="0" lvl="1" indent="0" hangingPunct="0">
              <a:spcBef>
                <a:spcPts val="567"/>
              </a:spcBef>
              <a:spcAft>
                <a:spcPts val="567"/>
              </a:spcAft>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Psicologico. Risentiamo di molteplici sollecitazioni psichiche</a:t>
            </a:r>
          </a:p>
          <a:p>
            <a:pPr marL="0" lvl="1" indent="0" hangingPunct="0">
              <a:spcBef>
                <a:spcPts val="567"/>
              </a:spcBef>
              <a:spcAft>
                <a:spcPts val="283"/>
              </a:spcAft>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Filosofico. Sono molteplici le scuole di pensiero</a:t>
            </a:r>
          </a:p>
          <a:p>
            <a:pPr marL="0" lvl="1" indent="0" hangingPunct="0">
              <a:spcBef>
                <a:spcPts val="567"/>
              </a:spcBef>
              <a:spcAft>
                <a:spcPts val="283"/>
              </a:spcAft>
              <a:buSzPct val="75000"/>
              <a:buFont typeface="StarSymbol"/>
              <a:buChar char="–"/>
            </a:pPr>
            <a:r>
              <a:rPr lang="it-IT" sz="2000" b="1">
                <a:solidFill>
                  <a:srgbClr val="CE181E"/>
                </a:solidFill>
                <a:effectLst>
                  <a:outerShdw dist="17961" dir="2700000">
                    <a:scrgbClr r="0" g="0" b="0"/>
                  </a:outerShdw>
                </a:effectLst>
                <a:highlight>
                  <a:scrgbClr r="0" g="0" b="0">
                    <a:alpha val="0"/>
                  </a:scrgbClr>
                </a:highlight>
                <a:latin typeface="Liberation Sans" pitchFamily="18"/>
                <a:ea typeface="Microsoft YaHei" pitchFamily="2"/>
              </a:rPr>
              <a:t>Religioso. La ricerca di trascendenza risente di tanti influssi</a:t>
            </a:r>
          </a:p>
          <a:p>
            <a:pPr lvl="0" algn="l">
              <a:spcBef>
                <a:spcPts val="567"/>
              </a:spcBef>
              <a:spcAft>
                <a:spcPts val="283"/>
              </a:spcAft>
              <a:buSzPct val="45000"/>
              <a:buFont typeface="OpenSymbol"/>
              <a:buChar char="•"/>
            </a:pPr>
            <a:r>
              <a:rPr lang="it-IT" sz="2000" b="1">
                <a:solidFill>
                  <a:srgbClr val="FFFFFF"/>
                </a:solidFill>
                <a:effectLst>
                  <a:outerShdw dist="17961" dir="2700000">
                    <a:scrgbClr r="0" g="0" b="0"/>
                  </a:outerShdw>
                </a:effectLst>
              </a:rPr>
              <a:t>Ma l’essere umano è l’unità personale di tutti questi elementi</a:t>
            </a:r>
          </a:p>
          <a:p>
            <a:pPr lvl="0" algn="l">
              <a:spcBef>
                <a:spcPts val="0"/>
              </a:spcBef>
              <a:buSzPct val="45000"/>
              <a:buFont typeface="OpenSymbol"/>
              <a:buChar char="•"/>
            </a:pPr>
            <a:r>
              <a:rPr lang="it-IT" sz="2000" b="1"/>
              <a:t>e ogni offesa alla sua condizione, è un’offesa alla sua persona.</a:t>
            </a:r>
          </a:p>
          <a:p>
            <a:pPr lvl="0" algn="l">
              <a:spcBef>
                <a:spcPts val="283"/>
              </a:spcBef>
              <a:spcAft>
                <a:spcPts val="283"/>
              </a:spcAft>
            </a:pPr>
            <a:r>
              <a:rPr lang="it-IT" sz="2000" b="1"/>
              <a:t> Quando viene meno questa condizione, le sciagure sono immani:        </a:t>
            </a:r>
            <a:r>
              <a:rPr lang="it-IT" sz="2000" b="1">
                <a:solidFill>
                  <a:srgbClr val="FFFFFF"/>
                </a:solidFill>
                <a:effectLst>
                  <a:outerShdw dist="17961" dir="2700000">
                    <a:scrgbClr r="0" g="0" b="0"/>
                  </a:outerShdw>
                </a:effectLst>
              </a:rPr>
              <a:t>l’olocausto, la pulizia etnica, i campi di concentramento, la guerra,</a:t>
            </a:r>
          </a:p>
          <a:p>
            <a:pPr lvl="0" algn="l">
              <a:spcBef>
                <a:spcPts val="283"/>
              </a:spcBef>
              <a:spcAft>
                <a:spcPts val="283"/>
              </a:spcAft>
            </a:pPr>
            <a:r>
              <a:rPr lang="it-IT" sz="2000" b="1">
                <a:solidFill>
                  <a:srgbClr val="FFFFFF"/>
                </a:solidFill>
                <a:effectLst>
                  <a:outerShdw dist="17961" dir="2700000">
                    <a:scrgbClr r="0" g="0" b="0"/>
                  </a:outerShdw>
                </a:effectLst>
              </a:rPr>
              <a:t> il terrorismo, la schiavitù, l’aborto, lo sfruttamento, la fame..</a:t>
            </a:r>
            <a:r>
              <a:rPr lang="it-IT" sz="2000" b="1">
                <a:solidFill>
                  <a:srgbClr val="FFFFFF"/>
                </a:solidFill>
              </a:rPr>
              <a:t>.</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496000" y="1728000"/>
            <a:ext cx="1728000" cy="5832000"/>
          </a:xfrm>
          <a:prstGeom prst="rect">
            <a:avLst/>
          </a:prstGeom>
          <a:noFill/>
          <a:ln>
            <a:noFill/>
          </a:ln>
        </p:spPr>
      </p:pic>
      <p:sp>
        <p:nvSpPr>
          <p:cNvPr id="5" name="CasellaDiTesto 4"/>
          <p:cNvSpPr txBox="1"/>
          <p:nvPr/>
        </p:nvSpPr>
        <p:spPr>
          <a:xfrm>
            <a:off x="8640000" y="4320000"/>
            <a:ext cx="1584000" cy="234756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La persona:</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essere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originale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capace di</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conoscere,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scegliere,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amare,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viverre</a:t>
            </a:r>
          </a:p>
          <a:p>
            <a:pPr marL="0" marR="0" lvl="0" indent="0" hangingPunct="0">
              <a:lnSpc>
                <a:spcPct val="100000"/>
              </a:lnSpc>
              <a:spcBef>
                <a:spcPts val="0"/>
              </a:spcBef>
              <a:spcAft>
                <a:spcPts val="0"/>
              </a:spcAft>
              <a:buNone/>
              <a:tabLst/>
            </a:pPr>
            <a:r>
              <a:rPr lang="it-IT" sz="1600" b="1" i="0" u="none" strike="noStrike" kern="1200" cap="none">
                <a:ln>
                  <a:noFill/>
                </a:ln>
                <a:solidFill>
                  <a:srgbClr val="CE181E"/>
                </a:solidFill>
                <a:latin typeface="Liberation Sans" pitchFamily="18"/>
                <a:ea typeface="Microsoft YaHei" pitchFamily="2"/>
                <a:cs typeface="Mangal" pitchFamily="2"/>
              </a:rPr>
              <a:t>in relazione.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edge">
                                      <p:cBhvr>
                                        <p:cTn id="22" dur="2000"/>
                                        <p:tgtEl>
                                          <p:spTgt spid="3">
                                            <p:txEl>
                                              <p:pRg st="9" end="9"/>
                                            </p:txEl>
                                          </p:spTgt>
                                        </p:tgtEl>
                                      </p:cBhvr>
                                    </p:animEffect>
                                  </p:childTnLst>
                                </p:cTn>
                              </p:par>
                              <p:par>
                                <p:cTn id="23" presetClass="entr"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ox(in)">
                                      <p:cBhvr>
                                        <p:cTn id="25" dur="500"/>
                                        <p:tgtEl>
                                          <p:spTgt spid="3">
                                            <p:txEl>
                                              <p:pRg st="10" end="10"/>
                                            </p:txEl>
                                          </p:spTgt>
                                        </p:tgtEl>
                                      </p:cBhvr>
                                    </p:animEffect>
                                  </p:childTnLst>
                                </p:cTn>
                              </p:par>
                            </p:childTnLst>
                          </p:cTn>
                        </p:par>
                        <p:par>
                          <p:cTn id="26" fill="hold">
                            <p:stCondLst>
                              <p:cond delay="2000"/>
                            </p:stCondLst>
                            <p:childTnLst>
                              <p:par>
                                <p:cTn id="27" presetClass="entr"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par>
                                <p:cTn id="30" presetClass="entr"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ox(in)">
                                      <p:cBhvr>
                                        <p:cTn id="32" dur="500"/>
                                        <p:tgtEl>
                                          <p:spTgt spid="5">
                                            <p:txEl>
                                              <p:pRg st="0" end="0"/>
                                            </p:txEl>
                                          </p:spTgt>
                                        </p:tgtEl>
                                      </p:cBhvr>
                                    </p:animEffect>
                                  </p:childTnLst>
                                </p:cTn>
                              </p:par>
                              <p:par>
                                <p:cTn id="33" presetClass="entr"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Class="entr"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Class="entr"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par>
                                <p:cTn id="41" presetClass="entr"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par>
                                <p:cTn id="45" presetClass="entr"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i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childTnLst>
                                </p:cTn>
                              </p:par>
                              <p:par>
                                <p:cTn id="52" presetClass="entr"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circle(in)">
                                      <p:cBhvr>
                                        <p:cTn id="54"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0680"/>
            <a:ext cx="885600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r>
              <a:rPr lang="it-IT" b="1">
                <a:solidFill>
                  <a:srgbClr val="FFF200"/>
                </a:solidFill>
                <a:effectLst>
                  <a:outerShdw dist="17961" dir="2700000">
                    <a:scrgbClr r="0" g="0" b="0"/>
                  </a:outerShdw>
                </a:effectLst>
                <a:latin typeface="Franklin Gothic Demi Cond" pitchFamily="34"/>
              </a:rPr>
              <a:t>COMPOSTA</a:t>
            </a:r>
            <a:r>
              <a:rPr lang="it-IT" sz="4000" b="1">
                <a:solidFill>
                  <a:srgbClr val="FFF200"/>
                </a:solidFill>
                <a:effectLst>
                  <a:outerShdw dist="17961" dir="2700000">
                    <a:scrgbClr r="0" g="0" b="0"/>
                  </a:outerShdw>
                </a:effectLst>
                <a:latin typeface="Franklin Gothic Demi Cond" pitchFamily="34"/>
              </a:rPr>
              <a:t> DI ANIMA E DI CORPO</a:t>
            </a:r>
          </a:p>
        </p:txBody>
      </p:sp>
      <p:sp>
        <p:nvSpPr>
          <p:cNvPr id="3" name="Segnaposto testo 2"/>
          <p:cNvSpPr txBox="1">
            <a:spLocks noGrp="1"/>
          </p:cNvSpPr>
          <p:nvPr>
            <p:ph type="body" idx="4294967295"/>
          </p:nvPr>
        </p:nvSpPr>
        <p:spPr>
          <a:xfrm>
            <a:off x="432000" y="1080000"/>
            <a:ext cx="7488000" cy="5832000"/>
          </a:xfrm>
          <a:ln w="19080">
            <a:solidFill>
              <a:srgbClr val="FFFFFF"/>
            </a:solidFill>
            <a:prstDash val="solid"/>
          </a:ln>
        </p:spPr>
        <p:txBody>
          <a:bodyPr lIns="9360" tIns="9360" rIns="9360" bIns="9360">
            <a:normAutofit lnSpcReduction="10000"/>
          </a:bodyPr>
          <a:lstStyle/>
          <a:p>
            <a:pPr lvl="0"/>
            <a:endParaRPr lang="it-IT" sz="500"/>
          </a:p>
          <a:p>
            <a:pPr lvl="0"/>
            <a:r>
              <a:rPr lang="it-IT" sz="2000" b="1">
                <a:solidFill>
                  <a:srgbClr val="CE181E"/>
                </a:solidFill>
                <a:effectLst>
                  <a:outerShdw dist="17961" dir="2700000">
                    <a:scrgbClr r="0" g="0" b="0"/>
                  </a:outerShdw>
                </a:effectLst>
              </a:rPr>
              <a:t>Si tratta di termini che oggi si fa fatica a porre in equilibrio.</a:t>
            </a:r>
          </a:p>
          <a:p>
            <a:pPr lvl="0">
              <a:buSzPct val="45000"/>
              <a:buFont typeface="StarSymbol"/>
              <a:buChar char="●"/>
            </a:pPr>
            <a:r>
              <a:rPr lang="it-IT" sz="2000" b="1">
                <a:solidFill>
                  <a:srgbClr val="CE181E"/>
                </a:solidFill>
              </a:rPr>
              <a:t>Da una parte,</a:t>
            </a:r>
            <a:r>
              <a:rPr lang="it-IT" sz="2000" b="1"/>
              <a:t> </a:t>
            </a:r>
            <a:r>
              <a:rPr lang="it-IT" sz="2000" b="1">
                <a:solidFill>
                  <a:srgbClr val="FFFFFF"/>
                </a:solidFill>
                <a:effectLst>
                  <a:outerShdw dist="17961" dir="2700000">
                    <a:scrgbClr r="0" g="0" b="0"/>
                  </a:outerShdw>
                </a:effectLst>
              </a:rPr>
              <a:t>si esalta la corporeità,</a:t>
            </a:r>
            <a:r>
              <a:rPr lang="it-IT" sz="2000">
                <a:solidFill>
                  <a:srgbClr val="FFFFFF"/>
                </a:solidFill>
                <a:effectLst>
                  <a:outerShdw dist="17961" dir="2700000">
                    <a:scrgbClr r="0" g="0" b="0"/>
                  </a:outerShdw>
                </a:effectLst>
              </a:rPr>
              <a:t> </a:t>
            </a:r>
            <a:r>
              <a:rPr lang="it-IT" sz="2000" b="1"/>
              <a:t>quasi che essa sia il tutto della persona e la cura del corpo è un’ossessione.</a:t>
            </a:r>
          </a:p>
          <a:p>
            <a:pPr lvl="0">
              <a:buSzPct val="45000"/>
              <a:buFont typeface="StarSymbol"/>
              <a:buChar char="●"/>
            </a:pPr>
            <a:r>
              <a:rPr lang="it-IT" sz="2000" b="1">
                <a:solidFill>
                  <a:srgbClr val="CE181E"/>
                </a:solidFill>
              </a:rPr>
              <a:t>Di rovescio invece,</a:t>
            </a:r>
            <a:r>
              <a:rPr lang="it-IT" sz="2000" b="1">
                <a:solidFill>
                  <a:srgbClr val="CE181E"/>
                </a:solidFill>
                <a:effectLst>
                  <a:outerShdw dist="17961" dir="2700000">
                    <a:scrgbClr r="0" g="0" b="0"/>
                  </a:outerShdw>
                </a:effectLst>
              </a:rPr>
              <a:t> </a:t>
            </a:r>
            <a:r>
              <a:rPr lang="it-IT" sz="2000" b="1">
                <a:solidFill>
                  <a:srgbClr val="FFFFFF"/>
                </a:solidFill>
                <a:effectLst>
                  <a:outerShdw dist="17961" dir="2700000">
                    <a:scrgbClr r="0" g="0" b="0"/>
                  </a:outerShdw>
                </a:effectLst>
              </a:rPr>
              <a:t>il corpo si disprezza,</a:t>
            </a:r>
            <a:r>
              <a:rPr lang="it-IT" sz="2000" b="1"/>
              <a:t> si vende, si maltratta, lo si mercifica, lo si distrugge.  </a:t>
            </a:r>
          </a:p>
          <a:p>
            <a:pPr lvl="0">
              <a:buSzPct val="45000"/>
              <a:buFont typeface="StarSymbol"/>
              <a:buChar char="●"/>
            </a:pPr>
            <a:r>
              <a:rPr lang="it-IT" sz="2000" b="1">
                <a:solidFill>
                  <a:srgbClr val="CE181E"/>
                </a:solidFill>
                <a:effectLst>
                  <a:outerShdw dist="17961" dir="2700000">
                    <a:scrgbClr r="0" g="0" b="0"/>
                  </a:outerShdw>
                </a:effectLst>
              </a:rPr>
              <a:t>Non è lecito disprezzare la vita corporale, perché creata da Dio e destinata alla resurrezione.</a:t>
            </a:r>
          </a:p>
          <a:p>
            <a:pPr lvl="0">
              <a:buSzPct val="45000"/>
              <a:buFont typeface="StarSymbol"/>
              <a:buChar char="●"/>
            </a:pPr>
            <a:r>
              <a:rPr lang="it-IT" sz="2000" b="1"/>
              <a:t>Inoltre, </a:t>
            </a:r>
            <a:r>
              <a:rPr lang="it-IT" sz="2000" b="1">
                <a:solidFill>
                  <a:srgbClr val="FFFFFF"/>
                </a:solidFill>
                <a:effectLst>
                  <a:outerShdw dist="17961" dir="2700000">
                    <a:scrgbClr r="0" g="0" b="0"/>
                  </a:outerShdw>
                </a:effectLst>
              </a:rPr>
              <a:t>l’essere umano</a:t>
            </a:r>
            <a:r>
              <a:rPr lang="it-IT" sz="2000" b="1"/>
              <a:t> </a:t>
            </a:r>
            <a:r>
              <a:rPr lang="it-IT" sz="2000" b="1">
                <a:solidFill>
                  <a:srgbClr val="CE181E"/>
                </a:solidFill>
                <a:effectLst>
                  <a:outerShdw dist="17961" dir="2700000">
                    <a:scrgbClr r="0" g="0" b="0"/>
                  </a:outerShdw>
                </a:effectLst>
              </a:rPr>
              <a:t>è più che una particella della natura, perché nella sua interiorità,</a:t>
            </a:r>
            <a:r>
              <a:rPr lang="it-IT" sz="2000"/>
              <a:t> </a:t>
            </a:r>
            <a:r>
              <a:rPr lang="it-IT" sz="2000" b="1">
                <a:solidFill>
                  <a:srgbClr val="FFFFFF"/>
                </a:solidFill>
                <a:effectLst>
                  <a:outerShdw dist="17961" dir="2700000">
                    <a:scrgbClr r="0" g="0" b="0"/>
                  </a:outerShdw>
                </a:effectLst>
              </a:rPr>
              <a:t>trascende l’universo, ha in sè un’anima spirituale e immortale.</a:t>
            </a:r>
          </a:p>
          <a:p>
            <a:pPr lvl="0">
              <a:buSzPct val="45000"/>
              <a:buFont typeface="StarSymbol"/>
              <a:buChar char="●"/>
            </a:pPr>
            <a:r>
              <a:rPr lang="it-IT" sz="2000" b="1">
                <a:solidFill>
                  <a:srgbClr val="000000"/>
                </a:solidFill>
              </a:rPr>
              <a:t>E’ necessario trovare l’equilibrio tra la dimensione corporale e quella razionale-spirituale.</a:t>
            </a:r>
          </a:p>
          <a:p>
            <a:pPr lvl="0">
              <a:buSzPct val="45000"/>
              <a:buFont typeface="StarSymbol"/>
              <a:buChar char="●"/>
            </a:pPr>
            <a:r>
              <a:rPr lang="it-IT" sz="2000" b="1">
                <a:solidFill>
                  <a:srgbClr val="000000"/>
                </a:solidFill>
              </a:rPr>
              <a:t>Tutte le manifestazioni dell’esistenza umana e la stessa vita cristiana, la preghiera, i sacramenti, la liturgia, coinvolgono anima e corpo.</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53120" y="1080000"/>
            <a:ext cx="2160000" cy="2951999"/>
          </a:xfrm>
          <a:prstGeom prst="rect">
            <a:avLst/>
          </a:prstGeom>
          <a:noFill/>
          <a:ln>
            <a:noFill/>
          </a:ln>
        </p:spPr>
      </p:pic>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rot="26400">
            <a:off x="7890082" y="4472283"/>
            <a:ext cx="2166480" cy="2439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Class="entr"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800" decel="1000"/>
                                        <p:tgtEl>
                                          <p:spTgt spid="3">
                                            <p:txEl>
                                              <p:pRg st="7" end="7"/>
                                            </p:txEl>
                                          </p:spTgt>
                                        </p:tgtEl>
                                      </p:cBhvr>
                                    </p:animEffect>
                                    <p:anim calcmode="lin" valueType="num">
                                      <p:cBhvr>
                                        <p:cTn id="42" dur="800" decel="1000" fill="hold"/>
                                        <p:tgtEl>
                                          <p:spTgt spid="3">
                                            <p:txEl>
                                              <p:pRg st="7" end="7"/>
                                            </p:txEl>
                                          </p:spTgt>
                                        </p:tgtEl>
                                        <p:attrNameLst>
                                          <p:attrName>r</p:attrName>
                                        </p:attrNameLst>
                                      </p:cBhvr>
                                      <p:tavLst>
                                        <p:tav tm="0">
                                          <p:val>
                                            <p:strVal val="-90"/>
                                          </p:val>
                                        </p:tav>
                                        <p:tav tm="100000">
                                          <p:val>
                                            <p:strVal val="0"/>
                                          </p:val>
                                        </p:tav>
                                      </p:tavLst>
                                    </p:anim>
                                    <p:anim calcmode="lin" valueType="num">
                                      <p:cBhvr>
                                        <p:cTn id="43" dur="800" decel="1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44" dur="800" decel="1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45" dur="200" accel="1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46" dur="200" accel="1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47" presetClass="entr"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ox(i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000" y="205560"/>
            <a:ext cx="9432000" cy="574920"/>
          </a:xfrm>
        </p:spPr>
        <p:txBody>
          <a:bodyPr>
            <a:spAutoFit/>
          </a:bodyPr>
          <a:lstStyle/>
          <a:p>
            <a:pPr lvl="0"/>
            <a:r>
              <a:rPr lang="it-IT" sz="3600" b="1">
                <a:solidFill>
                  <a:srgbClr val="ED1C32"/>
                </a:solidFill>
                <a:effectLst>
                  <a:outerShdw dist="17961" dir="2700000">
                    <a:scrgbClr r="0" g="0" b="0"/>
                  </a:outerShdw>
                </a:effectLst>
                <a:latin typeface="Franklin Gothic Demi Cond" pitchFamily="34"/>
              </a:rPr>
              <a:t> </a:t>
            </a:r>
            <a:r>
              <a:rPr lang="it-IT" sz="4000" b="1">
                <a:solidFill>
                  <a:srgbClr val="FFF200"/>
                </a:solidFill>
                <a:effectLst>
                  <a:outerShdw dist="17961" dir="2700000">
                    <a:scrgbClr r="0" g="0" b="0"/>
                  </a:outerShdw>
                </a:effectLst>
                <a:latin typeface="Franklin Gothic Demi Cond" pitchFamily="34"/>
              </a:rPr>
              <a:t>DOTATA  DI COSCIENZA E LIBERTA’</a:t>
            </a:r>
          </a:p>
        </p:txBody>
      </p:sp>
      <p:sp>
        <p:nvSpPr>
          <p:cNvPr id="3" name="Segnaposto testo 2"/>
          <p:cNvSpPr txBox="1">
            <a:spLocks noGrp="1"/>
          </p:cNvSpPr>
          <p:nvPr>
            <p:ph type="body" idx="4294967295"/>
          </p:nvPr>
        </p:nvSpPr>
        <p:spPr>
          <a:xfrm>
            <a:off x="503999" y="936000"/>
            <a:ext cx="7488000" cy="5976000"/>
          </a:xfrm>
          <a:ln w="19080">
            <a:solidFill>
              <a:srgbClr val="FFFFFF"/>
            </a:solidFill>
            <a:prstDash val="solid"/>
          </a:ln>
        </p:spPr>
        <p:txBody>
          <a:bodyPr lIns="9360" tIns="9360" rIns="9360" bIns="9360"/>
          <a:lstStyle/>
          <a:p>
            <a:pPr lvl="0"/>
            <a:endParaRPr lang="it-IT" sz="500"/>
          </a:p>
          <a:p>
            <a:pPr lvl="0"/>
            <a:r>
              <a:rPr lang="it-IT" sz="2000" b="1"/>
              <a:t>A motivo della sua coscienza, </a:t>
            </a:r>
            <a:r>
              <a:rPr lang="it-IT" sz="2000" b="1">
                <a:solidFill>
                  <a:srgbClr val="CE181E"/>
                </a:solidFill>
              </a:rPr>
              <a:t>l</a:t>
            </a:r>
            <a:r>
              <a:rPr lang="it-IT" sz="2000" b="1">
                <a:solidFill>
                  <a:srgbClr val="CE181E"/>
                </a:solidFill>
                <a:effectLst>
                  <a:outerShdw dist="17961" dir="2700000">
                    <a:scrgbClr r="0" g="0" b="0"/>
                  </a:outerShdw>
                </a:effectLst>
              </a:rPr>
              <a:t>a persona è consapevole di esistere, ragiona, pensa, ricerca, capisce, si pone domande.</a:t>
            </a:r>
          </a:p>
          <a:p>
            <a:pPr lvl="0">
              <a:buSzPct val="45000"/>
              <a:buFont typeface="StarSymbol"/>
              <a:buChar char="●"/>
            </a:pPr>
            <a:r>
              <a:rPr lang="it-IT" sz="2000" b="1"/>
              <a:t>Esiste un punto di orientamento interiore, segreto, inviolabile, che ci fa capire di non essere un fascio di emozioni: la coscienza.</a:t>
            </a:r>
          </a:p>
          <a:p>
            <a:pPr lvl="0">
              <a:buSzPct val="45000"/>
              <a:buFont typeface="StarSymbol"/>
              <a:buChar char="●"/>
            </a:pPr>
            <a:r>
              <a:rPr lang="it-IT" sz="2000">
                <a:solidFill>
                  <a:srgbClr val="CE181E"/>
                </a:solidFill>
                <a:effectLst>
                  <a:outerShdw dist="17961" dir="2700000">
                    <a:scrgbClr r="0" g="0" b="0"/>
                  </a:outerShdw>
                </a:effectLst>
              </a:rPr>
              <a:t>L</a:t>
            </a:r>
            <a:r>
              <a:rPr lang="it-IT" sz="2000" b="1">
                <a:solidFill>
                  <a:srgbClr val="CE181E"/>
                </a:solidFill>
                <a:effectLst>
                  <a:outerShdw dist="17961" dir="2700000">
                    <a:scrgbClr r="0" g="0" b="0"/>
                  </a:outerShdw>
                </a:effectLst>
              </a:rPr>
              <a:t>a coscienza è il nucleo più segreto, </a:t>
            </a:r>
            <a:r>
              <a:rPr lang="it-IT" sz="2000" b="1"/>
              <a:t>dove la persona si trova sola con Dio e scopre una legge che non è lei a darsi, è nella sua natura e alla quale deve obbedire.</a:t>
            </a:r>
          </a:p>
          <a:p>
            <a:pPr lvl="0">
              <a:buSzPct val="45000"/>
              <a:buFont typeface="StarSymbol"/>
              <a:buChar char="●"/>
            </a:pPr>
            <a:r>
              <a:rPr lang="it-IT" sz="2000" b="1">
                <a:solidFill>
                  <a:srgbClr val="CE181E"/>
                </a:solidFill>
                <a:effectLst>
                  <a:outerShdw dist="17961" dir="2700000">
                    <a:scrgbClr r="0" g="0" b="0"/>
                  </a:outerShdw>
                </a:effectLst>
              </a:rPr>
              <a:t>La persona può seguire questa legge soltanto nella libertà a cui tutti tengono.</a:t>
            </a:r>
            <a:r>
              <a:rPr lang="it-IT" sz="2000" b="1"/>
              <a:t> Spesso però la libertà è concepita in modo inadeguato, credendo che renda lecito tutto quel che piace o si può fare.</a:t>
            </a:r>
          </a:p>
          <a:p>
            <a:pPr lvl="0">
              <a:buSzPct val="45000"/>
              <a:buFont typeface="StarSymbol"/>
              <a:buChar char="●"/>
            </a:pPr>
            <a:r>
              <a:rPr lang="it-IT" sz="2000" b="1">
                <a:solidFill>
                  <a:srgbClr val="CE181E"/>
                </a:solidFill>
                <a:effectLst>
                  <a:outerShdw dist="17961" dir="2700000">
                    <a:scrgbClr r="0" g="0" b="0"/>
                  </a:outerShdw>
                </a:effectLst>
              </a:rPr>
              <a:t>La libertà va educata, </a:t>
            </a:r>
            <a:r>
              <a:rPr lang="it-IT" sz="2000" b="1"/>
              <a:t>in modo che si esprima all’interno della dimensione creaturale, in vista di aderire al progetto di Dio.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92000" y="1440000"/>
            <a:ext cx="2160000" cy="540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r</p:attrName>
                                        </p:attrNameLst>
                                      </p:cBhvr>
                                      <p:tavLst>
                                        <p:tav tm="0">
                                          <p:val>
                                            <p:strVal val="720"/>
                                          </p:val>
                                        </p:tav>
                                        <p:tav tm="100000">
                                          <p:val>
                                            <p:strVal val="0"/>
                                          </p:val>
                                        </p:tav>
                                      </p:tavLst>
                                    </p:anim>
                                    <p:anim calcmode="lin" valueType="num">
                                      <p:cBhvr>
                                        <p:cTn id="20" dur="2000" fill="hold"/>
                                        <p:tgtEl>
                                          <p:spTgt spid="4"/>
                                        </p:tgtEl>
                                        <p:attrNameLst>
                                          <p:attrName>ppt_h</p:attrName>
                                        </p:attrNameLst>
                                      </p:cBhvr>
                                      <p:tavLst>
                                        <p:tav tm="0">
                                          <p:val>
                                            <p:strVal val="0"/>
                                          </p:val>
                                        </p:tav>
                                        <p:tav tm="100000">
                                          <p:val>
                                            <p:strVal val="#ppt_h"/>
                                          </p:val>
                                        </p:tav>
                                      </p:tavLst>
                                    </p:anim>
                                    <p:anim calcmode="lin" valueType="num">
                                      <p:cBhvr>
                                        <p:cTn id="21" dur="2000" fill="hold"/>
                                        <p:tgtEl>
                                          <p:spTgt spid="4"/>
                                        </p:tgtEl>
                                        <p:attrNameLst>
                                          <p:attrName>ppt_w</p:attrName>
                                        </p:attrNameLst>
                                      </p:cBhvr>
                                      <p:tavLst>
                                        <p:tav tm="0">
                                          <p:val>
                                            <p:str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656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144000" y="972000"/>
            <a:ext cx="9215640" cy="6300000"/>
          </a:xfrm>
          <a:ln w="19080">
            <a:solidFill>
              <a:srgbClr val="FFFFFF"/>
            </a:solidFill>
            <a:prstDash val="solid"/>
          </a:ln>
        </p:spPr>
        <p:txBody>
          <a:bodyPr lIns="9360" tIns="9360" rIns="9360" bIns="9360">
            <a:normAutofit lnSpcReduction="10000"/>
          </a:bodyPr>
          <a:lstStyle/>
          <a:p>
            <a:pPr lvl="0">
              <a:spcBef>
                <a:spcPts val="0"/>
              </a:spcBef>
            </a:pPr>
            <a:endParaRPr lang="it-IT" sz="500" b="1"/>
          </a:p>
          <a:p>
            <a:pPr lvl="0">
              <a:spcBef>
                <a:spcPts val="0"/>
              </a:spcBef>
              <a:buSzPct val="45000"/>
              <a:buFont typeface="StarSymbol"/>
              <a:buChar char="●"/>
            </a:pPr>
            <a:r>
              <a:rPr lang="it-IT" sz="2000" b="1"/>
              <a:t>La teologia, della deontologia di Ippocrate ne coglie il valore, integrandola in una visione più compiuta dell’essere umano e della Bioetica.</a:t>
            </a:r>
          </a:p>
          <a:p>
            <a:pPr lvl="0">
              <a:buSzPct val="45000"/>
              <a:buFont typeface="StarSymbol"/>
              <a:buChar char="●"/>
            </a:pPr>
            <a:r>
              <a:rPr lang="it-IT" sz="2000" b="1"/>
              <a:t>Il pensiero cattolico si rifà al personalismo,</a:t>
            </a:r>
            <a:r>
              <a:rPr lang="it-IT" sz="2000"/>
              <a:t> sviluppando una riflessione aperta  </a:t>
            </a:r>
            <a:r>
              <a:rPr lang="it-IT" sz="2000" b="1">
                <a:solidFill>
                  <a:srgbClr val="CE181E"/>
                </a:solidFill>
                <a:effectLst>
                  <a:outerShdw dist="17961" dir="2700000">
                    <a:scrgbClr r="0" g="0" b="0"/>
                  </a:outerShdw>
                </a:effectLst>
              </a:rPr>
              <a:t>sul valore trascendente e unitario della persona umana,</a:t>
            </a:r>
            <a:r>
              <a:rPr lang="it-IT" sz="2000"/>
              <a:t> </a:t>
            </a:r>
            <a:r>
              <a:rPr lang="it-IT" sz="2000" b="1"/>
              <a:t>in stretta connessione con la corporeità, la salute, la malattia, la procreazione,</a:t>
            </a:r>
          </a:p>
          <a:p>
            <a:pPr lvl="0">
              <a:spcBef>
                <a:spcPts val="0"/>
              </a:spcBef>
              <a:buSzPct val="45000"/>
              <a:buFont typeface="StarSymbol"/>
              <a:buChar char="●"/>
            </a:pPr>
            <a:r>
              <a:rPr lang="it-IT" sz="2000" b="1"/>
              <a:t>la morte.</a:t>
            </a:r>
          </a:p>
          <a:p>
            <a:pPr lvl="0">
              <a:buSzPct val="45000"/>
              <a:buFont typeface="StarSymbol"/>
              <a:buChar char="●"/>
            </a:pPr>
            <a:r>
              <a:rPr lang="it-IT" sz="2000" b="1">
                <a:solidFill>
                  <a:srgbClr val="CE181E"/>
                </a:solidFill>
                <a:effectLst>
                  <a:outerShdw dist="17961" dir="2700000">
                    <a:scrgbClr r="0" g="0" b="0"/>
                  </a:outerShdw>
                </a:effectLst>
              </a:rPr>
              <a:t>Ne scaturisce una concezione dell’essere umano </a:t>
            </a:r>
            <a:r>
              <a:rPr lang="it-IT" sz="2000" b="1" i="1">
                <a:solidFill>
                  <a:srgbClr val="CE181E"/>
                </a:solidFill>
                <a:effectLst>
                  <a:outerShdw dist="17961" dir="2700000">
                    <a:scrgbClr r="0" g="0" b="0"/>
                  </a:outerShdw>
                </a:effectLst>
              </a:rPr>
              <a:t>“creato ad immagine</a:t>
            </a:r>
          </a:p>
          <a:p>
            <a:pPr lvl="0">
              <a:spcBef>
                <a:spcPts val="0"/>
              </a:spcBef>
              <a:buSzPct val="45000"/>
              <a:buFont typeface="StarSymbol"/>
              <a:buChar char="●"/>
            </a:pPr>
            <a:r>
              <a:rPr lang="it-IT" sz="2000" b="1" i="1">
                <a:solidFill>
                  <a:srgbClr val="CE181E"/>
                </a:solidFill>
                <a:effectLst>
                  <a:outerShdw dist="17961" dir="2700000">
                    <a:scrgbClr r="0" g="0" b="0"/>
                  </a:outerShdw>
                </a:effectLst>
              </a:rPr>
              <a:t>di Dio”</a:t>
            </a:r>
            <a:r>
              <a:rPr lang="it-IT" sz="2000" b="1">
                <a:solidFill>
                  <a:srgbClr val="CE181E"/>
                </a:solidFill>
                <a:effectLst>
                  <a:outerShdw dist="17961" dir="2700000">
                    <a:scrgbClr r="0" g="0" b="0"/>
                  </a:outerShdw>
                </a:effectLst>
              </a:rPr>
              <a:t> secondo la Rivelazione, capace di conoscere e scegliere,</a:t>
            </a:r>
          </a:p>
          <a:p>
            <a:pPr lvl="0">
              <a:spcBef>
                <a:spcPts val="0"/>
              </a:spcBef>
              <a:buSzPct val="45000"/>
              <a:buFont typeface="StarSymbol"/>
              <a:buChar char="●"/>
            </a:pPr>
            <a:r>
              <a:rPr lang="it-IT" sz="2000" b="1">
                <a:solidFill>
                  <a:srgbClr val="CE181E"/>
                </a:solidFill>
                <a:effectLst>
                  <a:outerShdw dist="17961" dir="2700000">
                    <a:scrgbClr r="0" g="0" b="0"/>
                  </a:outerShdw>
                </a:effectLst>
              </a:rPr>
              <a:t>di entrare in relazione con Dio e di governare l’universo per sua</a:t>
            </a:r>
          </a:p>
          <a:p>
            <a:pPr lvl="0">
              <a:spcBef>
                <a:spcPts val="0"/>
              </a:spcBef>
              <a:buSzPct val="45000"/>
              <a:buFont typeface="StarSymbol"/>
              <a:buChar char="●"/>
            </a:pPr>
            <a:r>
              <a:rPr lang="it-IT" sz="2000" b="1">
                <a:solidFill>
                  <a:srgbClr val="CE181E"/>
                </a:solidFill>
                <a:effectLst>
                  <a:outerShdw dist="17961" dir="2700000">
                    <a:scrgbClr r="0" g="0" b="0"/>
                  </a:outerShdw>
                </a:effectLst>
              </a:rPr>
              <a:t>autorità.</a:t>
            </a:r>
          </a:p>
          <a:p>
            <a:pPr lvl="0">
              <a:buSzPct val="45000"/>
              <a:buFont typeface="StarSymbol"/>
              <a:buChar char="●"/>
            </a:pPr>
            <a:r>
              <a:rPr lang="it-IT" sz="2000" b="1"/>
              <a:t>Alla luce di queste indicazioni, il cristianesimo ha inserito la nozione</a:t>
            </a:r>
          </a:p>
          <a:p>
            <a:pPr lvl="0">
              <a:spcBef>
                <a:spcPts val="0"/>
              </a:spcBef>
              <a:buSzPct val="45000"/>
              <a:buFont typeface="StarSymbol"/>
              <a:buChar char="●"/>
            </a:pPr>
            <a:r>
              <a:rPr lang="it-IT" sz="2000" b="1"/>
              <a:t>di </a:t>
            </a:r>
            <a:r>
              <a:rPr lang="it-IT" sz="2000" b="1" i="1">
                <a:solidFill>
                  <a:srgbClr val="CE181E"/>
                </a:solidFill>
                <a:effectLst>
                  <a:outerShdw dist="17961" dir="2700000">
                    <a:scrgbClr r="0" g="0" b="0"/>
                  </a:outerShdw>
                </a:effectLst>
              </a:rPr>
              <a:t>“persona” </a:t>
            </a:r>
            <a:r>
              <a:rPr lang="it-IT" sz="2000" b="1">
                <a:solidFill>
                  <a:srgbClr val="CE181E"/>
                </a:solidFill>
                <a:effectLst>
                  <a:outerShdw dist="17961" dir="2700000">
                    <a:scrgbClr r="0" g="0" b="0"/>
                  </a:outerShdw>
                </a:effectLst>
              </a:rPr>
              <a:t>intesa come essere sussistente, cosciente, libero e responsabile.</a:t>
            </a:r>
          </a:p>
          <a:p>
            <a:pPr lvl="0">
              <a:buSzPct val="45000"/>
              <a:buFont typeface="StarSymbol"/>
              <a:buChar char="●"/>
            </a:pPr>
            <a:r>
              <a:rPr lang="it-IT" sz="2000" b="1"/>
              <a:t>San Tommaso afferma che l’anima è unita al corpo sostanzialmente</a:t>
            </a:r>
          </a:p>
          <a:p>
            <a:pPr lvl="0">
              <a:spcBef>
                <a:spcPts val="0"/>
              </a:spcBef>
              <a:buSzPct val="45000"/>
              <a:buFont typeface="StarSymbol"/>
              <a:buChar char="●"/>
            </a:pPr>
            <a:r>
              <a:rPr lang="it-IT" sz="2000" b="1"/>
              <a:t>e non accidentalmente.</a:t>
            </a:r>
            <a:r>
              <a:rPr lang="it-IT" sz="2000"/>
              <a:t> </a:t>
            </a:r>
            <a:r>
              <a:rPr lang="it-IT" sz="2000" b="1">
                <a:solidFill>
                  <a:srgbClr val="CE181E"/>
                </a:solidFill>
                <a:effectLst>
                  <a:outerShdw dist="17961" dir="2700000">
                    <a:scrgbClr r="0" g="0" b="0"/>
                  </a:outerShdw>
                </a:effectLst>
              </a:rPr>
              <a:t>Ciò comporta che il corpo è ontologicamente</a:t>
            </a:r>
          </a:p>
          <a:p>
            <a:pPr lvl="0">
              <a:spcBef>
                <a:spcPts val="0"/>
              </a:spcBef>
              <a:buSzPct val="45000"/>
              <a:buFont typeface="StarSymbol"/>
              <a:buChar char="●"/>
            </a:pPr>
            <a:r>
              <a:rPr lang="it-IT" sz="2000" b="1">
                <a:solidFill>
                  <a:srgbClr val="CE181E"/>
                </a:solidFill>
                <a:effectLst>
                  <a:outerShdw dist="17961" dir="2700000">
                    <a:scrgbClr r="0" g="0" b="0"/>
                  </a:outerShdw>
                </a:effectLst>
              </a:rPr>
              <a:t>umano perché animato da un’anima spirituale che ci permette di conoscere ed essere liberi.</a:t>
            </a:r>
          </a:p>
          <a:p>
            <a:pPr lvl="0">
              <a:buSzPct val="45000"/>
              <a:buFont typeface="StarSymbol"/>
              <a:buChar char="●"/>
            </a:pPr>
            <a:r>
              <a:rPr lang="it-IT" sz="2000" b="1"/>
              <a:t>Di conseguenza, </a:t>
            </a:r>
            <a:r>
              <a:rPr lang="it-IT" sz="2000" b="1">
                <a:solidFill>
                  <a:srgbClr val="CE181E"/>
                </a:solidFill>
                <a:effectLst>
                  <a:outerShdw dist="17961" dir="2700000">
                    <a:scrgbClr r="0" g="0" b="0"/>
                  </a:outerShdw>
                </a:effectLst>
              </a:rPr>
              <a:t>l’anima è forma sostanziale del corpo</a:t>
            </a:r>
            <a:r>
              <a:rPr lang="it-IT" sz="2000" b="1"/>
              <a:t> e l’attività umana è sempre un’attività fisico-spirituale, che fa capo all’io dell’individuo, tanto che si può dire,</a:t>
            </a:r>
            <a:r>
              <a:rPr lang="it-IT" sz="2000" b="1" i="1">
                <a:solidFill>
                  <a:srgbClr val="CE181E"/>
                </a:solidFill>
                <a:effectLst>
                  <a:outerShdw dist="17961" dir="2700000">
                    <a:scrgbClr r="0" g="0" b="0"/>
                  </a:outerShdw>
                </a:effectLst>
              </a:rPr>
              <a:t> “io sono il mio corpo”</a:t>
            </a:r>
            <a:r>
              <a:rPr lang="it-IT" sz="2000" b="1">
                <a:solidFill>
                  <a:srgbClr val="CE181E"/>
                </a:solidFill>
                <a:effectLst>
                  <a:outerShdw dist="17961" dir="2700000">
                    <a:scrgbClr r="0" g="0" b="0"/>
                  </a:outerShdw>
                </a:effectLst>
              </a:rPr>
              <a:t>.</a:t>
            </a:r>
          </a:p>
        </p:txBody>
      </p:sp>
      <p:sp>
        <p:nvSpPr>
          <p:cNvPr id="4" name="CasellaDiTesto 3"/>
          <p:cNvSpPr txBox="1"/>
          <p:nvPr/>
        </p:nvSpPr>
        <p:spPr>
          <a:xfrm>
            <a:off x="216000" y="144000"/>
            <a:ext cx="9864000" cy="576000"/>
          </a:xfrm>
          <a:prstGeom prst="rect">
            <a:avLst/>
          </a:prstGeom>
          <a:noFill/>
          <a:ln>
            <a:noFill/>
          </a:ln>
        </p:spPr>
        <p:txBody>
          <a:bodyPr lIns="0" tIns="0" rIns="0" bIns="0" anchor="ctr"/>
          <a:lstStyle/>
          <a:p>
            <a:pPr lvl="0" algn="ctr" hangingPunct="0">
              <a:buNone/>
              <a:tabLst/>
            </a:pPr>
            <a:r>
              <a:rPr lang="it-IT" sz="36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CONCEZIONE PERSONALISTICA DELL’ESSERE UMANO</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496000" y="2088000"/>
            <a:ext cx="1584000" cy="352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Class="entr"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Class="entr"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Class="entr"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amond(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par>
                                <p:cTn id="41" presetClass="entr"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Class="entr"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Class="entr"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edge">
                                      <p:cBhvr>
                                        <p:cTn id="5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0"/>
            <a:ext cx="9071640" cy="79200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288000" y="864000"/>
            <a:ext cx="8640000" cy="5903999"/>
          </a:xfrm>
          <a:ln w="19080">
            <a:solidFill>
              <a:srgbClr val="FFFFFF"/>
            </a:solidFill>
            <a:prstDash val="solid"/>
          </a:ln>
        </p:spPr>
        <p:txBody>
          <a:bodyPr lIns="9360" tIns="9360" rIns="9360" bIns="9360"/>
          <a:lstStyle/>
          <a:p>
            <a:pPr marL="144000" lvl="0">
              <a:spcBef>
                <a:spcPts val="1701"/>
              </a:spcBef>
              <a:spcAft>
                <a:spcPts val="283"/>
              </a:spcAft>
            </a:pPr>
            <a:endParaRPr lang="it-IT" sz="500">
              <a:solidFill>
                <a:srgbClr val="000000"/>
              </a:solidFill>
            </a:endParaRPr>
          </a:p>
          <a:p>
            <a:pPr marL="144000" lvl="0">
              <a:spcBef>
                <a:spcPts val="1701"/>
              </a:spcBef>
              <a:spcAft>
                <a:spcPts val="283"/>
              </a:spcAft>
            </a:pPr>
            <a:r>
              <a:rPr lang="it-IT" sz="2000">
                <a:solidFill>
                  <a:srgbClr val="000000"/>
                </a:solidFill>
              </a:rPr>
              <a:t>Nell’ambito della Bioetica, </a:t>
            </a:r>
            <a:r>
              <a:rPr lang="it-IT" sz="2000" b="1">
                <a:solidFill>
                  <a:srgbClr val="000000"/>
                </a:solidFill>
              </a:rPr>
              <a:t>la scelta personalistica si basa su</a:t>
            </a:r>
          </a:p>
          <a:p>
            <a:pPr marL="144000" lvl="0">
              <a:spcBef>
                <a:spcPts val="0"/>
              </a:spcBef>
            </a:pPr>
            <a:r>
              <a:rPr lang="it-IT" sz="2000" b="1">
                <a:solidFill>
                  <a:srgbClr val="CE181E"/>
                </a:solidFill>
                <a:effectLst>
                  <a:outerShdw dist="17961" dir="2700000">
                    <a:scrgbClr r="0" g="0" b="0"/>
                  </a:outerShdw>
                </a:effectLst>
              </a:rPr>
              <a:t>tre presupposti:</a:t>
            </a:r>
          </a:p>
          <a:p>
            <a:pPr marL="144000" lvl="0">
              <a:spcBef>
                <a:spcPts val="1701"/>
              </a:spcBef>
              <a:spcAft>
                <a:spcPts val="283"/>
              </a:spcAft>
              <a:buClr>
                <a:srgbClr val="000000"/>
              </a:buClr>
              <a:buSzPct val="100000"/>
              <a:buAutoNum type="arabicPeriod"/>
            </a:pPr>
            <a:r>
              <a:rPr lang="it-IT" sz="2000" b="1" i="1">
                <a:solidFill>
                  <a:srgbClr val="CE181E"/>
                </a:solidFill>
                <a:effectLst>
                  <a:outerShdw dist="17961" dir="2700000">
                    <a:scrgbClr r="0" g="0" b="0"/>
                  </a:outerShdw>
                </a:effectLst>
              </a:rPr>
              <a:t>L’elaborazione di una nuova visione della corporeità.</a:t>
            </a:r>
          </a:p>
          <a:p>
            <a:pPr marL="144000" lvl="0">
              <a:spcBef>
                <a:spcPts val="0"/>
              </a:spcBef>
              <a:spcAft>
                <a:spcPts val="283"/>
              </a:spcAft>
              <a:buClr>
                <a:srgbClr val="000000"/>
              </a:buClr>
              <a:buSzPct val="100000"/>
              <a:buAutoNum type="arabicPeriod"/>
            </a:pPr>
            <a:r>
              <a:rPr lang="it-IT" sz="2000" b="1">
                <a:solidFill>
                  <a:srgbClr val="000000"/>
                </a:solidFill>
              </a:rPr>
              <a:t>Il corpo è parte consustanziale della persona in quanto è il mezzo unico con cui l’essere umano entra nella storia.</a:t>
            </a:r>
          </a:p>
          <a:p>
            <a:pPr marL="144000" lvl="0">
              <a:spcBef>
                <a:spcPts val="0"/>
              </a:spcBef>
              <a:buClr>
                <a:srgbClr val="000000"/>
              </a:buClr>
              <a:buSzPct val="100000"/>
              <a:buAutoNum type="arabicPeriod"/>
            </a:pPr>
            <a:r>
              <a:rPr lang="it-IT" sz="2000" b="1">
                <a:solidFill>
                  <a:srgbClr val="000000"/>
                </a:solidFill>
              </a:rPr>
              <a:t>Senza la vita fisica la persona non può sussistere.</a:t>
            </a:r>
          </a:p>
          <a:p>
            <a:pPr marL="144000" lvl="0">
              <a:spcBef>
                <a:spcPts val="567"/>
              </a:spcBef>
              <a:buClr>
                <a:srgbClr val="000000"/>
              </a:buClr>
              <a:buSzPct val="100000"/>
              <a:buFont typeface="OpenSymbol"/>
              <a:buChar char="➔"/>
            </a:pPr>
            <a:r>
              <a:rPr lang="it-IT" sz="2000" b="1">
                <a:solidFill>
                  <a:srgbClr val="000000"/>
                </a:solidFill>
              </a:rPr>
              <a:t>Inoltre,</a:t>
            </a:r>
            <a:r>
              <a:rPr lang="it-IT" sz="2000">
                <a:solidFill>
                  <a:srgbClr val="000000"/>
                </a:solidFill>
              </a:rPr>
              <a:t> </a:t>
            </a:r>
            <a:r>
              <a:rPr lang="it-IT" sz="2000" b="1">
                <a:solidFill>
                  <a:srgbClr val="CE181E"/>
                </a:solidFill>
                <a:effectLst>
                  <a:outerShdw dist="17961" dir="2700000">
                    <a:scrgbClr r="0" g="0" b="0"/>
                  </a:outerShdw>
                </a:effectLst>
              </a:rPr>
              <a:t>la corporeità diventa linguaggio</a:t>
            </a:r>
            <a:r>
              <a:rPr lang="it-IT" sz="2000">
                <a:solidFill>
                  <a:srgbClr val="000000"/>
                </a:solidFill>
              </a:rPr>
              <a:t> </a:t>
            </a:r>
            <a:r>
              <a:rPr lang="it-IT" sz="2000" b="1">
                <a:solidFill>
                  <a:srgbClr val="000000"/>
                </a:solidFill>
              </a:rPr>
              <a:t>che esprimere tutta la ricchezza e l’interiorità della persona.</a:t>
            </a:r>
          </a:p>
          <a:p>
            <a:pPr marL="144000" lvl="0">
              <a:spcBef>
                <a:spcPts val="567"/>
              </a:spcBef>
              <a:buClr>
                <a:srgbClr val="000000"/>
              </a:buClr>
              <a:buSzPct val="100000"/>
              <a:buFont typeface="OpenSymbol"/>
              <a:buChar char="➔"/>
            </a:pPr>
            <a:r>
              <a:rPr lang="it-IT" sz="2000" b="1">
                <a:solidFill>
                  <a:srgbClr val="000000"/>
                </a:solidFill>
              </a:rPr>
              <a:t>Questa osservazione è fondamentale nella fecondazione </a:t>
            </a:r>
            <a:r>
              <a:rPr lang="it-IT" sz="2000" b="1" i="1">
                <a:solidFill>
                  <a:srgbClr val="000000"/>
                </a:solidFill>
              </a:rPr>
              <a:t>“in vitro”. </a:t>
            </a:r>
            <a:r>
              <a:rPr lang="it-IT" sz="2000" b="1">
                <a:solidFill>
                  <a:srgbClr val="000000"/>
                </a:solidFill>
              </a:rPr>
              <a:t>L’atto coniugale</a:t>
            </a:r>
            <a:r>
              <a:rPr lang="it-IT" sz="2000">
                <a:solidFill>
                  <a:srgbClr val="000000"/>
                </a:solidFill>
              </a:rPr>
              <a:t> </a:t>
            </a:r>
            <a:r>
              <a:rPr lang="it-IT" sz="2000" b="1">
                <a:solidFill>
                  <a:srgbClr val="000000"/>
                </a:solidFill>
              </a:rPr>
              <a:t>non è puramente biologico, ma totalizzante perché coinvolge corpo, cuore e spirito.</a:t>
            </a:r>
          </a:p>
          <a:p>
            <a:pPr marL="144000" lvl="0">
              <a:spcBef>
                <a:spcPts val="0"/>
              </a:spcBef>
              <a:buClr>
                <a:srgbClr val="000000"/>
              </a:buClr>
              <a:buSzPct val="100000"/>
              <a:buFont typeface="OpenSymbol"/>
              <a:buChar char="➔"/>
            </a:pPr>
            <a:r>
              <a:rPr lang="it-IT" sz="2000">
                <a:solidFill>
                  <a:srgbClr val="000000"/>
                </a:solidFill>
              </a:rPr>
              <a:t>Come il suono delle parole e il contenuto del discorso.</a:t>
            </a:r>
          </a:p>
          <a:p>
            <a:pPr marL="144000" lvl="0">
              <a:spcBef>
                <a:spcPts val="283"/>
              </a:spcBef>
              <a:buClr>
                <a:srgbClr val="000000"/>
              </a:buClr>
              <a:buSzPct val="100000"/>
              <a:buFont typeface="OpenSymbol"/>
              <a:buChar char="➔"/>
            </a:pPr>
            <a:r>
              <a:rPr lang="it-IT" sz="2000" b="1">
                <a:solidFill>
                  <a:srgbClr val="CE181E"/>
                </a:solidFill>
                <a:effectLst>
                  <a:outerShdw dist="17961" dir="2700000">
                    <a:scrgbClr r="0" g="0" b="0"/>
                  </a:outerShdw>
                </a:effectLst>
              </a:rPr>
              <a:t>Nella corporeità si svela e si nasconde l’identità e la ricchezza della persona.</a:t>
            </a:r>
            <a:r>
              <a:rPr lang="it-IT" sz="2000" b="1">
                <a:solidFill>
                  <a:srgbClr val="000000"/>
                </a:solidFill>
              </a:rPr>
              <a:t> Per cui, anche l’intervento per il cambiamento di sesso è da ritenere illecito.</a:t>
            </a:r>
          </a:p>
          <a:p>
            <a:pPr marL="144000" lvl="0">
              <a:spcBef>
                <a:spcPts val="567"/>
              </a:spcBef>
              <a:buClr>
                <a:srgbClr val="000000"/>
              </a:buClr>
              <a:buSzPct val="100000"/>
              <a:buFont typeface="OpenSymbol"/>
              <a:buChar char="➔"/>
            </a:pPr>
            <a:endParaRPr lang="it-IT" sz="2000">
              <a:solidFill>
                <a:srgbClr val="000000"/>
              </a:solidFill>
            </a:endParaRPr>
          </a:p>
        </p:txBody>
      </p:sp>
      <p:sp>
        <p:nvSpPr>
          <p:cNvPr id="4" name="CasellaDiTesto 3"/>
          <p:cNvSpPr txBox="1"/>
          <p:nvPr/>
        </p:nvSpPr>
        <p:spPr>
          <a:xfrm>
            <a:off x="144000" y="144000"/>
            <a:ext cx="8424000" cy="576000"/>
          </a:xfrm>
          <a:prstGeom prst="rect">
            <a:avLst/>
          </a:prstGeom>
          <a:noFill/>
          <a:ln>
            <a:noFill/>
          </a:ln>
        </p:spPr>
        <p:txBody>
          <a:bodyPr lIns="0" tIns="0" rIns="0" bIns="0" anchor="ctr"/>
          <a:lstStyle/>
          <a:p>
            <a:pPr lvl="0" algn="ctr" hangingPunct="0">
              <a:buNone/>
              <a:tabLst/>
            </a:pPr>
            <a:r>
              <a:rPr lang="it-IT" sz="38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Presupposti della scelta personalistica</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flipH="1">
            <a:off x="8280000" y="0"/>
            <a:ext cx="1800000" cy="216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Class="entr"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800" decel="1000"/>
                                        <p:tgtEl>
                                          <p:spTgt spid="5"/>
                                        </p:tgtEl>
                                      </p:cBhvr>
                                    </p:animEffect>
                                    <p:anim calcmode="lin" valueType="num">
                                      <p:cBhvr>
                                        <p:cTn id="11" dur="800" decel="1000" fill="hold"/>
                                        <p:tgtEl>
                                          <p:spTgt spid="5"/>
                                        </p:tgtEl>
                                        <p:attrNameLst>
                                          <p:attrName>r</p:attrName>
                                        </p:attrNameLst>
                                      </p:cBhvr>
                                      <p:tavLst>
                                        <p:tav tm="0">
                                          <p:val>
                                            <p:strVal val="-90"/>
                                          </p:val>
                                        </p:tav>
                                        <p:tav tm="100000">
                                          <p:val>
                                            <p:strVal val="0"/>
                                          </p:val>
                                        </p:tav>
                                      </p:tavLst>
                                    </p:anim>
                                    <p:anim calcmode="lin" valueType="num">
                                      <p:cBhvr>
                                        <p:cTn id="12" dur="800" decel="1000" fill="hold"/>
                                        <p:tgtEl>
                                          <p:spTgt spid="5"/>
                                        </p:tgtEl>
                                        <p:attrNameLst>
                                          <p:attrName>ppt_x</p:attrName>
                                        </p:attrNameLst>
                                      </p:cBhvr>
                                      <p:tavLst>
                                        <p:tav tm="0">
                                          <p:val>
                                            <p:strVal val="#ppt_x+0.4"/>
                                          </p:val>
                                        </p:tav>
                                        <p:tav tm="100000">
                                          <p:val>
                                            <p:strVal val="#ppt_x-0.05"/>
                                          </p:val>
                                        </p:tav>
                                      </p:tavLst>
                                    </p:anim>
                                    <p:anim calcmode="lin" valueType="num">
                                      <p:cBhvr>
                                        <p:cTn id="13" dur="800" decel="1000" fill="hold"/>
                                        <p:tgtEl>
                                          <p:spTgt spid="5"/>
                                        </p:tgtEl>
                                        <p:attrNameLst>
                                          <p:attrName>ppt_y</p:attrName>
                                        </p:attrNameLst>
                                      </p:cBhvr>
                                      <p:tavLst>
                                        <p:tav tm="0">
                                          <p:val>
                                            <p:strVal val="#ppt_y-0.4"/>
                                          </p:val>
                                        </p:tav>
                                        <p:tav tm="100000">
                                          <p:val>
                                            <p:strVal val="#ppt_y+0.1"/>
                                          </p:val>
                                        </p:tav>
                                      </p:tavLst>
                                    </p:anim>
                                    <p:anim calcmode="lin" valueType="num">
                                      <p:cBhvr>
                                        <p:cTn id="14" dur="200" accel="1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5" dur="200" accel="1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Class="entr"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Class="entr"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amond(in)">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circle(in)">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656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288000" y="827999"/>
            <a:ext cx="8496000" cy="6516000"/>
          </a:xfrm>
          <a:ln w="19080">
            <a:solidFill>
              <a:srgbClr val="FFFFFF"/>
            </a:solidFill>
            <a:prstDash val="solid"/>
          </a:ln>
        </p:spPr>
        <p:txBody>
          <a:bodyPr lIns="9360" tIns="9360" rIns="9360" bIns="9360"/>
          <a:lstStyle/>
          <a:p>
            <a:pPr lvl="0"/>
            <a:endParaRPr lang="it-IT" sz="500" b="1" i="1">
              <a:solidFill>
                <a:srgbClr val="000000"/>
              </a:solidFill>
            </a:endParaRPr>
          </a:p>
          <a:p>
            <a:pPr lvl="0"/>
            <a:r>
              <a:rPr lang="it-IT" sz="2000" b="1" i="1">
                <a:solidFill>
                  <a:srgbClr val="000000"/>
                </a:solidFill>
              </a:rPr>
              <a:t>2.</a:t>
            </a:r>
            <a:r>
              <a:rPr lang="it-IT" sz="2000" b="1" i="1">
                <a:solidFill>
                  <a:srgbClr val="000000"/>
                </a:solidFill>
                <a:effectLst>
                  <a:outerShdw dist="17961" dir="2700000">
                    <a:scrgbClr r="0" g="0" b="0"/>
                  </a:outerShdw>
                </a:effectLst>
              </a:rPr>
              <a:t> </a:t>
            </a:r>
            <a:r>
              <a:rPr lang="it-IT" sz="2000" b="1" i="1">
                <a:solidFill>
                  <a:srgbClr val="CE181E"/>
                </a:solidFill>
                <a:effectLst>
                  <a:outerShdw dist="17961" dir="2700000">
                    <a:scrgbClr r="0" g="0" b="0"/>
                  </a:outerShdw>
                </a:effectLst>
              </a:rPr>
              <a:t>Il principio della libertà presuppone quello dell’esistenza,</a:t>
            </a:r>
          </a:p>
          <a:p>
            <a:pPr lvl="0">
              <a:spcBef>
                <a:spcPts val="0"/>
              </a:spcBef>
            </a:pPr>
            <a:r>
              <a:rPr lang="it-IT" sz="2000">
                <a:solidFill>
                  <a:srgbClr val="CE181E"/>
                </a:solidFill>
              </a:rPr>
              <a:t>   </a:t>
            </a:r>
            <a:r>
              <a:rPr lang="it-IT" sz="2000">
                <a:solidFill>
                  <a:srgbClr val="000000"/>
                </a:solidFill>
              </a:rPr>
              <a:t> </a:t>
            </a:r>
            <a:r>
              <a:rPr lang="it-IT" sz="2000" b="1">
                <a:solidFill>
                  <a:srgbClr val="000000"/>
                </a:solidFill>
              </a:rPr>
              <a:t>perché la libertà può esserci solo se la persona esiste 			      fisicamente.</a:t>
            </a:r>
          </a:p>
          <a:p>
            <a:pPr lvl="0">
              <a:spcBef>
                <a:spcPts val="567"/>
              </a:spcBef>
              <a:buClr>
                <a:srgbClr val="000000"/>
              </a:buClr>
              <a:buSzPct val="100000"/>
              <a:buFont typeface="OpenSymbol"/>
              <a:buChar char="➔"/>
            </a:pPr>
            <a:r>
              <a:rPr lang="it-IT" sz="2000">
                <a:solidFill>
                  <a:srgbClr val="000000"/>
                </a:solidFill>
              </a:rPr>
              <a:t>    </a:t>
            </a:r>
            <a:r>
              <a:rPr lang="it-IT" sz="2000" b="1">
                <a:solidFill>
                  <a:srgbClr val="000000"/>
                </a:solidFill>
              </a:rPr>
              <a:t>Di conseguenza, se un paziente chiede il veleno</a:t>
            </a:r>
            <a:r>
              <a:rPr lang="it-IT" sz="2000">
                <a:solidFill>
                  <a:srgbClr val="000000"/>
                </a:solidFill>
              </a:rPr>
              <a:t> perché vuole 	      morire,</a:t>
            </a:r>
            <a:r>
              <a:rPr lang="it-IT" sz="2000" b="1">
                <a:solidFill>
                  <a:srgbClr val="000000"/>
                </a:solidFill>
              </a:rPr>
              <a:t> o se</a:t>
            </a:r>
            <a:r>
              <a:rPr lang="it-IT" sz="2000">
                <a:solidFill>
                  <a:srgbClr val="000000"/>
                </a:solidFill>
              </a:rPr>
              <a:t> </a:t>
            </a:r>
            <a:r>
              <a:rPr lang="it-IT" sz="2000" b="1">
                <a:solidFill>
                  <a:srgbClr val="000000"/>
                </a:solidFill>
              </a:rPr>
              <a:t>rifiuta cure necessarie </a:t>
            </a:r>
            <a:r>
              <a:rPr lang="it-IT" sz="2000">
                <a:solidFill>
                  <a:srgbClr val="000000"/>
                </a:solidFill>
              </a:rPr>
              <a:t>in base al credo di una setta</a:t>
            </a:r>
            <a:r>
              <a:rPr lang="it-IT" sz="2000" b="1">
                <a:solidFill>
                  <a:srgbClr val="000000"/>
                </a:solidFill>
              </a:rPr>
              <a:t>,</a:t>
            </a:r>
          </a:p>
          <a:p>
            <a:pPr lvl="0">
              <a:spcBef>
                <a:spcPts val="0"/>
              </a:spcBef>
            </a:pPr>
            <a:r>
              <a:rPr lang="it-IT" sz="2000">
                <a:solidFill>
                  <a:srgbClr val="000000"/>
                </a:solidFill>
              </a:rPr>
              <a:t>   </a:t>
            </a:r>
            <a:r>
              <a:rPr lang="it-IT" sz="2000" b="1">
                <a:solidFill>
                  <a:srgbClr val="CE181E"/>
                </a:solidFill>
                <a:effectLst>
                  <a:outerShdw dist="17961" dir="2700000">
                    <a:scrgbClr r="0" g="0" b="0"/>
                  </a:outerShdw>
                </a:effectLst>
              </a:rPr>
              <a:t> il medico deve opporsi, perché il diritto della libertà è      		             subordinato al diritto alla vita e presuppone quello dell’esistenza.</a:t>
            </a:r>
          </a:p>
          <a:p>
            <a:pPr lvl="0"/>
            <a:r>
              <a:rPr lang="it-IT" sz="2000" b="1" i="1">
                <a:solidFill>
                  <a:srgbClr val="000000"/>
                </a:solidFill>
              </a:rPr>
              <a:t>3. </a:t>
            </a:r>
            <a:r>
              <a:rPr lang="it-IT" sz="2000" b="1" i="1">
                <a:solidFill>
                  <a:srgbClr val="ED1C24"/>
                </a:solidFill>
                <a:effectLst>
                  <a:outerShdw dist="17961" dir="2700000">
                    <a:scrgbClr r="0" g="0" b="0"/>
                  </a:outerShdw>
                </a:effectLst>
              </a:rPr>
              <a:t>Il principio terapeutico e la professione medica come bene                 sociale.</a:t>
            </a:r>
          </a:p>
          <a:p>
            <a:pPr lvl="0">
              <a:spcBef>
                <a:spcPts val="283"/>
              </a:spcBef>
            </a:pPr>
            <a:r>
              <a:rPr lang="it-IT" sz="2000">
                <a:solidFill>
                  <a:srgbClr val="000000"/>
                </a:solidFill>
              </a:rPr>
              <a:t>    </a:t>
            </a:r>
            <a:r>
              <a:rPr lang="it-IT" sz="2000" b="1">
                <a:solidFill>
                  <a:srgbClr val="000000"/>
                </a:solidFill>
              </a:rPr>
              <a:t>Considerando che la persona è un valore assoluto</a:t>
            </a:r>
            <a:r>
              <a:rPr lang="it-IT" sz="2000">
                <a:solidFill>
                  <a:srgbClr val="000000"/>
                </a:solidFill>
              </a:rPr>
              <a:t> e la</a:t>
            </a:r>
          </a:p>
          <a:p>
            <a:pPr lvl="0">
              <a:spcBef>
                <a:spcPts val="283"/>
              </a:spcBef>
            </a:pPr>
            <a:r>
              <a:rPr lang="it-IT" sz="2000">
                <a:solidFill>
                  <a:srgbClr val="000000"/>
                </a:solidFill>
              </a:rPr>
              <a:t>    corporeità ne è l’espressione, </a:t>
            </a:r>
            <a:r>
              <a:rPr lang="it-IT" sz="2000" b="1">
                <a:solidFill>
                  <a:srgbClr val="000000"/>
                </a:solidFill>
              </a:rPr>
              <a:t>l’intervento fisico su una parte</a:t>
            </a:r>
          </a:p>
          <a:p>
            <a:pPr lvl="0">
              <a:spcBef>
                <a:spcPts val="0"/>
              </a:spcBef>
            </a:pPr>
            <a:r>
              <a:rPr lang="it-IT" sz="2000" b="1">
                <a:solidFill>
                  <a:srgbClr val="000000"/>
                </a:solidFill>
              </a:rPr>
              <a:t>    del corpo è lecito, nella misura in cui serve a curare il tutto.</a:t>
            </a:r>
          </a:p>
          <a:p>
            <a:pPr lvl="0">
              <a:spcBef>
                <a:spcPts val="283"/>
              </a:spcBef>
              <a:buClr>
                <a:srgbClr val="000000"/>
              </a:buClr>
              <a:buSzPct val="100000"/>
              <a:buFont typeface="OpenSymbol"/>
              <a:buChar char="➔"/>
            </a:pPr>
            <a:r>
              <a:rPr lang="it-IT" sz="2000">
                <a:solidFill>
                  <a:srgbClr val="000000"/>
                </a:solidFill>
              </a:rPr>
              <a:t>    Inoltre, </a:t>
            </a:r>
            <a:r>
              <a:rPr lang="it-IT" sz="2000" b="1">
                <a:solidFill>
                  <a:srgbClr val="000000"/>
                </a:solidFill>
              </a:rPr>
              <a:t>secondo la dimensione relazionale della persona,</a:t>
            </a:r>
          </a:p>
          <a:p>
            <a:pPr lvl="0">
              <a:spcBef>
                <a:spcPts val="0"/>
              </a:spcBef>
              <a:buClr>
                <a:srgbClr val="000000"/>
              </a:buClr>
              <a:buSzPct val="100000"/>
              <a:buFont typeface="OpenSymbol"/>
              <a:buChar char="➔"/>
            </a:pPr>
            <a:r>
              <a:rPr lang="it-IT" sz="2000">
                <a:solidFill>
                  <a:srgbClr val="CE181E"/>
                </a:solidFill>
                <a:effectLst>
                  <a:outerShdw dist="17961" dir="2700000">
                    <a:scrgbClr r="0" g="0" b="0"/>
                  </a:outerShdw>
                </a:effectLst>
              </a:rPr>
              <a:t>    </a:t>
            </a:r>
            <a:r>
              <a:rPr lang="it-IT" sz="2000" b="1">
                <a:solidFill>
                  <a:srgbClr val="CE181E"/>
                </a:solidFill>
                <a:effectLst>
                  <a:outerShdw dist="17961" dir="2700000">
                    <a:scrgbClr r="0" g="0" b="0"/>
                  </a:outerShdw>
                </a:effectLst>
              </a:rPr>
              <a:t>la salute e la professione medica sono beni sociali</a:t>
            </a:r>
            <a:r>
              <a:rPr lang="it-IT" sz="2000">
                <a:solidFill>
                  <a:srgbClr val="CE181E"/>
                </a:solidFill>
                <a:effectLst>
                  <a:outerShdw dist="17961" dir="2700000">
                    <a:scrgbClr r="0" g="0" b="0"/>
                  </a:outerShdw>
                </a:effectLst>
              </a:rPr>
              <a:t> </a:t>
            </a:r>
            <a:r>
              <a:rPr lang="it-IT" sz="2000" b="1">
                <a:solidFill>
                  <a:srgbClr val="000000"/>
                </a:solidFill>
              </a:rPr>
              <a:t>in una                   dimensione di sussidiarietà,</a:t>
            </a:r>
            <a:r>
              <a:rPr lang="it-IT" sz="2000">
                <a:solidFill>
                  <a:srgbClr val="000000"/>
                </a:solidFill>
              </a:rPr>
              <a:t> che significa l’impegno a </a:t>
            </a:r>
            <a:r>
              <a:rPr lang="it-IT" sz="2000" b="1">
                <a:solidFill>
                  <a:srgbClr val="000000"/>
                </a:solidFill>
              </a:rPr>
              <a:t>favorire</a:t>
            </a:r>
          </a:p>
          <a:p>
            <a:pPr lvl="0">
              <a:spcBef>
                <a:spcPts val="0"/>
              </a:spcBef>
              <a:buClr>
                <a:srgbClr val="000000"/>
              </a:buClr>
              <a:buSzPct val="100000"/>
              <a:buFont typeface="OpenSymbol"/>
              <a:buChar char="➔"/>
            </a:pPr>
            <a:r>
              <a:rPr lang="it-IT" sz="2000" b="1">
                <a:solidFill>
                  <a:srgbClr val="000000"/>
                </a:solidFill>
              </a:rPr>
              <a:t>    le situazioni di maggior bisogno.</a:t>
            </a:r>
          </a:p>
          <a:p>
            <a:pPr lvl="0">
              <a:spcBef>
                <a:spcPts val="850"/>
              </a:spcBef>
              <a:buClr>
                <a:srgbClr val="000000"/>
              </a:buClr>
              <a:buSzPct val="100000"/>
              <a:buFont typeface="OpenSymbol"/>
              <a:buChar char="➢"/>
            </a:pPr>
            <a:r>
              <a:rPr lang="it-IT" sz="2000" b="1">
                <a:solidFill>
                  <a:srgbClr val="000000"/>
                </a:solidFill>
              </a:rPr>
              <a:t>E’ da tenere presente che oggi  il principio di sussidiarietà alla persona, è spesso scavalcato dal principio di sussidiarietà all’economia.  </a:t>
            </a:r>
          </a:p>
        </p:txBody>
      </p:sp>
      <p:sp>
        <p:nvSpPr>
          <p:cNvPr id="4" name="CasellaDiTesto 3"/>
          <p:cNvSpPr txBox="1"/>
          <p:nvPr/>
        </p:nvSpPr>
        <p:spPr>
          <a:xfrm>
            <a:off x="1213919" y="73080"/>
            <a:ext cx="7930079" cy="574920"/>
          </a:xfrm>
          <a:prstGeom prst="rect">
            <a:avLst/>
          </a:prstGeom>
          <a:noFill/>
          <a:ln>
            <a:noFill/>
          </a:ln>
        </p:spPr>
        <p:txBody>
          <a:bodyPr lIns="0" tIns="0" rIns="0" bIns="0" anchor="ctr"/>
          <a:lstStyle/>
          <a:p>
            <a:pPr lvl="0" algn="ctr" hangingPunct="0">
              <a:buNone/>
              <a:tabLst/>
            </a:pPr>
            <a:r>
              <a:rPr lang="it-IT" sz="40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Presupposti della scelta personalistica</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208000" y="3168000"/>
            <a:ext cx="1872000" cy="4161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
                            </p:stCondLst>
                            <p:childTnLst>
                              <p:par>
                                <p:cTn id="29" presetClass="entr"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Class="entr"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ox(in)">
                                      <p:cBhvr>
                                        <p:cTn id="37" dur="500"/>
                                        <p:tgtEl>
                                          <p:spTgt spid="3">
                                            <p:txEl>
                                              <p:pRg st="9" end="9"/>
                                            </p:txEl>
                                          </p:spTgt>
                                        </p:tgtEl>
                                      </p:cBhvr>
                                    </p:animEffect>
                                  </p:childTnLst>
                                </p:cTn>
                              </p:par>
                            </p:childTnLst>
                          </p:cTn>
                        </p:par>
                        <p:par>
                          <p:cTn id="38" fill="hold">
                            <p:stCondLst>
                              <p:cond delay="500"/>
                            </p:stCondLst>
                            <p:childTnLst>
                              <p:par>
                                <p:cTn id="39" presetClass="entr" fill="hold" nodeType="after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Horizontal)">
                                      <p:cBhvr>
                                        <p:cTn id="41" dur="500"/>
                                        <p:tgtEl>
                                          <p:spTgt spid="3">
                                            <p:txEl>
                                              <p:pRg st="10" end="10"/>
                                            </p:txEl>
                                          </p:spTgt>
                                        </p:tgtEl>
                                      </p:cBhvr>
                                    </p:animEffect>
                                  </p:childTnLst>
                                </p:cTn>
                              </p:par>
                              <p:par>
                                <p:cTn id="42" presetClass="entr"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par>
                                <p:cTn id="44" presetClass="entr"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16000" y="231480"/>
            <a:ext cx="3960000" cy="1382760"/>
          </a:xfrm>
          <a:ln w="29160">
            <a:solidFill>
              <a:srgbClr val="FFFFFF"/>
            </a:solidFill>
            <a:prstDash val="solid"/>
          </a:ln>
        </p:spPr>
        <p:txBody>
          <a:bodyPr lIns="14400" tIns="14400" rIns="14400" bIns="14400">
            <a:spAutoFit/>
          </a:bodyPr>
          <a:lstStyle/>
          <a:p>
            <a:pPr lvl="0"/>
            <a:r>
              <a:rPr lang="it-IT" sz="2400" b="1">
                <a:solidFill>
                  <a:srgbClr val="FFFF00"/>
                </a:solidFill>
                <a:effectLst>
                  <a:outerShdw dist="17961" dir="2700000">
                    <a:scrgbClr r="0" g="0" b="0"/>
                  </a:outerShdw>
                </a:effectLst>
                <a:latin typeface="Copperplate Gothic Bold" pitchFamily="34"/>
              </a:rPr>
              <a:t>gli interrogativi </a:t>
            </a:r>
            <a:br>
              <a:rPr lang="it-IT" sz="2400" b="1">
                <a:solidFill>
                  <a:srgbClr val="FFFF00"/>
                </a:solidFill>
                <a:effectLst>
                  <a:outerShdw dist="17961" dir="2700000">
                    <a:scrgbClr r="0" g="0" b="0"/>
                  </a:outerShdw>
                </a:effectLst>
                <a:latin typeface="Copperplate Gothic Bold" pitchFamily="34"/>
              </a:rPr>
            </a:br>
            <a:r>
              <a:rPr lang="it-IT" sz="2400" b="1">
                <a:solidFill>
                  <a:srgbClr val="FFFF00"/>
                </a:solidFill>
                <a:effectLst>
                  <a:outerShdw dist="17961" dir="2700000">
                    <a:scrgbClr r="0" g="0" b="0"/>
                  </a:outerShdw>
                </a:effectLst>
                <a:latin typeface="Copperplate Gothic Bold" pitchFamily="34"/>
              </a:rPr>
              <a:t>a cui intende rispondere </a:t>
            </a:r>
            <a:br>
              <a:rPr lang="it-IT" sz="2400" b="1">
                <a:solidFill>
                  <a:srgbClr val="FFFF00"/>
                </a:solidFill>
                <a:effectLst>
                  <a:outerShdw dist="17961" dir="2700000">
                    <a:scrgbClr r="0" g="0" b="0"/>
                  </a:outerShdw>
                </a:effectLst>
                <a:latin typeface="Copperplate Gothic Bold" pitchFamily="34"/>
              </a:rPr>
            </a:br>
            <a:r>
              <a:rPr lang="it-IT" sz="2400" b="1">
                <a:solidFill>
                  <a:srgbClr val="FFFF00"/>
                </a:solidFill>
                <a:effectLst>
                  <a:outerShdw dist="17961" dir="2700000">
                    <a:scrgbClr r="0" g="0" b="0"/>
                  </a:outerShdw>
                </a:effectLst>
                <a:latin typeface="Copperplate Gothic Bold" pitchFamily="34"/>
              </a:rPr>
              <a:t>la bioetica</a:t>
            </a:r>
          </a:p>
        </p:txBody>
      </p:sp>
      <p:sp>
        <p:nvSpPr>
          <p:cNvPr id="3" name="Segnaposto testo 2"/>
          <p:cNvSpPr txBox="1">
            <a:spLocks noGrp="1"/>
          </p:cNvSpPr>
          <p:nvPr>
            <p:ph type="body" idx="4294967295"/>
          </p:nvPr>
        </p:nvSpPr>
        <p:spPr>
          <a:xfrm rot="568200">
            <a:off x="992694" y="3649676"/>
            <a:ext cx="7018920" cy="3906360"/>
          </a:xfrm>
          <a:ln w="29160">
            <a:solidFill>
              <a:srgbClr val="FFFFFF"/>
            </a:solidFill>
            <a:prstDash val="solid"/>
          </a:ln>
        </p:spPr>
        <p:txBody>
          <a:bodyPr lIns="14400" tIns="14400" rIns="14400" bIns="14400" anchor="t">
            <a:normAutofit fontScale="92500" lnSpcReduction="20000"/>
          </a:bodyPr>
          <a:lstStyle/>
          <a:p>
            <a:pPr marL="540000" marR="36000" lvl="0" algn="ctr">
              <a:spcBef>
                <a:spcPts val="283"/>
              </a:spcBef>
              <a:spcAft>
                <a:spcPts val="1134"/>
              </a:spcAft>
            </a:pPr>
            <a:endParaRPr lang="it-IT" sz="4000" b="1">
              <a:solidFill>
                <a:srgbClr val="ED1C24"/>
              </a:solidFill>
              <a:effectLst>
                <a:outerShdw dist="17961" dir="2700000">
                  <a:scrgbClr r="0" g="0" b="0"/>
                </a:outerShdw>
              </a:effectLst>
              <a:latin typeface="Wide Latin" pitchFamily="18"/>
            </a:endParaRPr>
          </a:p>
          <a:p>
            <a:pPr marL="540000" marR="36000" lvl="0" algn="ctr">
              <a:spcBef>
                <a:spcPts val="283"/>
              </a:spcBef>
              <a:spcAft>
                <a:spcPts val="1134"/>
              </a:spcAft>
            </a:pPr>
            <a:r>
              <a:rPr lang="it-IT" sz="2400" b="1">
                <a:solidFill>
                  <a:srgbClr val="ED1C24"/>
                </a:solidFill>
                <a:effectLst>
                  <a:outerShdw dist="17961" dir="2700000">
                    <a:scrgbClr r="0" g="0" b="0"/>
                  </a:outerShdw>
                </a:effectLst>
                <a:latin typeface="Wide Latin" pitchFamily="18"/>
              </a:rPr>
              <a:t>Che cos’è la sedazione  profonda e quando si può praticare?</a:t>
            </a:r>
          </a:p>
          <a:p>
            <a:pPr marL="540000" marR="36000" lvl="0" algn="ctr">
              <a:spcBef>
                <a:spcPts val="283"/>
              </a:spcBef>
              <a:spcAft>
                <a:spcPts val="1134"/>
              </a:spcAft>
            </a:pPr>
            <a:r>
              <a:rPr lang="it-IT" sz="2400" b="1">
                <a:solidFill>
                  <a:srgbClr val="ED1C24"/>
                </a:solidFill>
                <a:effectLst>
                  <a:outerShdw dist="17961" dir="2700000">
                    <a:scrgbClr r="0" g="0" b="0"/>
                  </a:outerShdw>
                </a:effectLst>
                <a:latin typeface="Wide Latin" pitchFamily="18"/>
              </a:rPr>
              <a:t>Quando è etica?</a:t>
            </a:r>
          </a:p>
          <a:p>
            <a:pPr marL="540000" marR="36000" lvl="0" algn="ctr">
              <a:spcBef>
                <a:spcPts val="283"/>
              </a:spcBef>
              <a:spcAft>
                <a:spcPts val="1134"/>
              </a:spcAft>
            </a:pPr>
            <a:r>
              <a:rPr lang="it-IT" sz="2400" b="1">
                <a:solidFill>
                  <a:srgbClr val="ED1C24"/>
                </a:solidFill>
                <a:effectLst>
                  <a:outerShdw dist="17961" dir="2700000">
                    <a:scrgbClr r="0" g="0" b="0"/>
                  </a:outerShdw>
                </a:effectLst>
                <a:latin typeface="Wide Latin" pitchFamily="18"/>
              </a:rPr>
              <a:t>Con quale fine viene effettuata?</a:t>
            </a:r>
          </a:p>
          <a:p>
            <a:pPr marL="540000" marR="36000" lvl="0" algn="ctr">
              <a:spcBef>
                <a:spcPts val="283"/>
              </a:spcBef>
              <a:spcAft>
                <a:spcPts val="1134"/>
              </a:spcAft>
            </a:pPr>
            <a:r>
              <a:rPr lang="it-IT" sz="2400" b="1">
                <a:solidFill>
                  <a:srgbClr val="ED1C24"/>
                </a:solidFill>
                <a:effectLst>
                  <a:outerShdw dist="17961" dir="2700000">
                    <a:scrgbClr r="0" g="0" b="0"/>
                  </a:outerShdw>
                </a:effectLst>
                <a:latin typeface="Wide Latin" pitchFamily="18"/>
              </a:rPr>
              <a:t>Quando lo scopo è provocare la morte?</a:t>
            </a:r>
          </a:p>
          <a:p>
            <a:pPr marL="540000" marR="36000" lvl="0" algn="ctr">
              <a:spcBef>
                <a:spcPts val="283"/>
              </a:spcBef>
              <a:spcAft>
                <a:spcPts val="1134"/>
              </a:spcAft>
            </a:pPr>
            <a:r>
              <a:rPr lang="it-IT" sz="2000" b="1">
                <a:solidFill>
                  <a:srgbClr val="ED1C24"/>
                </a:solidFill>
                <a:effectLst>
                  <a:outerShdw dist="17961" dir="2700000">
                    <a:scrgbClr r="0" g="0" b="0"/>
                  </a:outerShdw>
                </a:effectLst>
                <a:latin typeface="Wide Latin" pitchFamily="18"/>
              </a:rPr>
              <a:t> </a:t>
            </a:r>
            <a:r>
              <a:rPr lang="it-IT" sz="2000" b="1">
                <a:solidFill>
                  <a:srgbClr val="000000"/>
                </a:solidFill>
                <a:effectLst>
                  <a:outerShdw dist="17961" dir="2700000">
                    <a:scrgbClr r="0" g="0" b="0"/>
                  </a:outerShdw>
                </a:effectLst>
                <a:latin typeface="Wide Latin" pitchFamily="18"/>
              </a:rPr>
              <a:t>Gennaio 2018</a:t>
            </a:r>
          </a:p>
          <a:p>
            <a:pPr marL="540000" marR="36000" lvl="0" algn="ctr">
              <a:spcBef>
                <a:spcPts val="283"/>
              </a:spcBef>
              <a:spcAft>
                <a:spcPts val="1134"/>
              </a:spcAft>
            </a:pPr>
            <a:endParaRPr lang="it-IT" sz="2000" b="1">
              <a:solidFill>
                <a:srgbClr val="000000"/>
              </a:solidFill>
              <a:effectLst>
                <a:outerShdw dist="17961" dir="2700000">
                  <a:scrgbClr r="0" g="0" b="0"/>
                </a:outerShdw>
              </a:effectLst>
              <a:latin typeface="Wide Latin" pitchFamily="18"/>
            </a:endParaRPr>
          </a:p>
          <a:p>
            <a:pPr marL="540000" marR="36000" lvl="0" algn="ctr">
              <a:spcBef>
                <a:spcPts val="283"/>
              </a:spcBef>
              <a:spcAft>
                <a:spcPts val="1134"/>
              </a:spcAft>
            </a:pPr>
            <a:endParaRPr lang="it-IT" sz="2400" b="1">
              <a:solidFill>
                <a:srgbClr val="ED1C24"/>
              </a:solidFill>
              <a:effectLst>
                <a:outerShdw dist="17961" dir="2700000">
                  <a:scrgbClr r="0" g="0" b="0"/>
                </a:outerShdw>
              </a:effectLst>
              <a:latin typeface="Gungsuh" pitchFamily="18"/>
            </a:endParaRPr>
          </a:p>
          <a:p>
            <a:pPr marL="540000" marR="36000" lvl="0" algn="ctr">
              <a:spcBef>
                <a:spcPts val="2268"/>
              </a:spcBef>
              <a:spcAft>
                <a:spcPts val="1134"/>
              </a:spcAft>
            </a:pPr>
            <a:endParaRPr lang="it-IT" sz="3600" b="1">
              <a:solidFill>
                <a:srgbClr val="ED1C24"/>
              </a:solidFill>
              <a:effectLst>
                <a:outerShdw dist="17961" dir="2700000">
                  <a:scrgbClr r="0" g="0" b="0"/>
                </a:outerShdw>
              </a:effectLst>
              <a:latin typeface="Britannic Bold" pitchFamily="34"/>
            </a:endParaRPr>
          </a:p>
          <a:p>
            <a:pPr marL="540000" marR="36000" lvl="0" algn="ctr">
              <a:spcBef>
                <a:spcPts val="0"/>
              </a:spcBef>
            </a:pPr>
            <a:endParaRPr lang="it-IT" sz="3600" b="1">
              <a:solidFill>
                <a:srgbClr val="FFF200"/>
              </a:solidFill>
              <a:effectLst>
                <a:outerShdw dist="17961" dir="2700000">
                  <a:scrgbClr r="0" g="0" b="0"/>
                </a:outerShdw>
              </a:effectLst>
              <a:latin typeface="Calisto MT" pitchFamily="18"/>
            </a:endParaRPr>
          </a:p>
        </p:txBody>
      </p:sp>
      <p:sp>
        <p:nvSpPr>
          <p:cNvPr id="4" name="CasellaDiTesto 3"/>
          <p:cNvSpPr txBox="1"/>
          <p:nvPr/>
        </p:nvSpPr>
        <p:spPr>
          <a:xfrm rot="599400">
            <a:off x="4911829" y="660766"/>
            <a:ext cx="3879360" cy="2670120"/>
          </a:xfrm>
          <a:prstGeom prst="rect">
            <a:avLst/>
          </a:prstGeom>
          <a:noFill/>
          <a:ln w="38160">
            <a:solidFill>
              <a:srgbClr val="FFF200"/>
            </a:solidFill>
            <a:prstDash val="solid"/>
          </a:ln>
        </p:spPr>
        <p:txBody>
          <a:bodyPr wrap="none" lIns="108720" tIns="63720" rIns="108720" bIns="63720" anchorCtr="0" compatLnSpc="0">
            <a:spAutoFit/>
          </a:bodyPr>
          <a:lstStyle/>
          <a:p>
            <a:pPr marL="0" marR="0" lvl="0" indent="0" hangingPunct="0">
              <a:lnSpc>
                <a:spcPct val="100000"/>
              </a:lnSpc>
              <a:spcBef>
                <a:spcPts val="0"/>
              </a:spcBef>
              <a:spcAft>
                <a:spcPts val="0"/>
              </a:spcAft>
              <a:buNone/>
              <a:tabLst/>
            </a:pPr>
            <a:endParaRPr lang="it-IT" sz="2000" b="1" i="0" u="none" strike="noStrike" kern="1200" cap="none">
              <a:ln>
                <a:noFill/>
              </a:ln>
              <a:solidFill>
                <a:srgbClr val="FFFFFF"/>
              </a:solidFill>
              <a:effectLst>
                <a:outerShdw dist="17961" dir="2700000">
                  <a:scrgbClr r="0" g="0" b="0"/>
                </a:outerShdw>
              </a:effectLst>
              <a:latin typeface="Liberation Sans" pitchFamily="18"/>
              <a:ea typeface="Microsoft YaHei" pitchFamily="2"/>
              <a:cs typeface="Mangal" pitchFamily="2"/>
            </a:endParaRPr>
          </a:p>
          <a:p>
            <a:pPr marL="0" marR="0" lvl="0" indent="0" hangingPunct="0">
              <a:lnSpc>
                <a:spcPct val="100000"/>
              </a:lnSpc>
              <a:spcBef>
                <a:spcPts val="0"/>
              </a:spcBef>
              <a:spcAft>
                <a:spcPts val="0"/>
              </a:spcAft>
              <a:buNone/>
              <a:tabLst/>
            </a:pPr>
            <a:endParaRPr lang="it-IT" sz="500" b="1" i="0" u="none" strike="noStrike" kern="1200" cap="none">
              <a:ln>
                <a:noFill/>
              </a:ln>
              <a:solidFill>
                <a:srgbClr val="FFFFFF"/>
              </a:solidFill>
              <a:effectLst>
                <a:outerShdw dist="17961" dir="2700000">
                  <a:scrgbClr r="0" g="0" b="0"/>
                </a:outerShdw>
              </a:effectLst>
              <a:latin typeface="Liberation Sans" pitchFamily="18"/>
              <a:ea typeface="Microsoft YaHei" pitchFamily="2"/>
              <a:cs typeface="Mangal" pitchFamily="2"/>
            </a:endParaRP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Che cos’è la teoria del Gender?</a:t>
            </a: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Che cos’è l’eutanasia?</a:t>
            </a: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La procreazione assistita?</a:t>
            </a: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L’inseminazione artificiale?</a:t>
            </a: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Il testamento biologico?</a:t>
            </a:r>
          </a:p>
          <a:p>
            <a:pPr marL="0" marR="0" lvl="0" indent="0" hangingPunct="0">
              <a:lnSpc>
                <a:spcPct val="100000"/>
              </a:lnSpc>
              <a:spcBef>
                <a:spcPts val="0"/>
              </a:spcBef>
              <a:spcAft>
                <a:spcPts val="0"/>
              </a:spcAft>
              <a:buNone/>
              <a:tabLst/>
            </a:pPr>
            <a:r>
              <a:rPr lang="it-IT" sz="2200" b="1" i="0" u="none" strike="noStrike" kern="1200" cap="none">
                <a:ln>
                  <a:noFill/>
                </a:ln>
                <a:solidFill>
                  <a:srgbClr val="FFFFFF"/>
                </a:solidFill>
                <a:latin typeface="Liberation Sans" pitchFamily="18"/>
                <a:ea typeface="Microsoft YaHei" pitchFamily="2"/>
                <a:cs typeface="Mangal" pitchFamily="2"/>
              </a:rPr>
              <a:t>Il fine vita?</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1920" y="4248000"/>
            <a:ext cx="1933920" cy="3476160"/>
          </a:xfrm>
          <a:prstGeom prst="rect">
            <a:avLst/>
          </a:prstGeom>
          <a:noFill/>
          <a:ln>
            <a:noFill/>
          </a:ln>
        </p:spPr>
      </p:pic>
      <p:pic>
        <p:nvPicPr>
          <p:cNvPr id="6"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8352000" y="4205160"/>
            <a:ext cx="1926719" cy="3498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
                                        <p:tgtEl>
                                          <p:spTgt spid="3"/>
                                        </p:tgtEl>
                                      </p:cBhvr>
                                    </p:animEffect>
                                    <p:anim calcmode="lin" valueType="num">
                                      <p:cBhvr>
                                        <p:cTn id="17" dur="800" decel="1000" fill="hold"/>
                                        <p:tgtEl>
                                          <p:spTgt spid="3"/>
                                        </p:tgtEl>
                                        <p:attrNameLst>
                                          <p:attrName>r</p:attrName>
                                        </p:attrNameLst>
                                      </p:cBhvr>
                                      <p:tavLst>
                                        <p:tav tm="0">
                                          <p:val>
                                            <p:strVal val="-90"/>
                                          </p:val>
                                        </p:tav>
                                        <p:tav tm="100000">
                                          <p:val>
                                            <p:strVal val="0"/>
                                          </p:val>
                                        </p:tav>
                                      </p:tavLst>
                                    </p:anim>
                                    <p:anim calcmode="lin" valueType="num">
                                      <p:cBhvr>
                                        <p:cTn id="18" dur="800" decel="1000" fill="hold"/>
                                        <p:tgtEl>
                                          <p:spTgt spid="3"/>
                                        </p:tgtEl>
                                        <p:attrNameLst>
                                          <p:attrName>ppt_x</p:attrName>
                                        </p:attrNameLst>
                                      </p:cBhvr>
                                      <p:tavLst>
                                        <p:tav tm="0">
                                          <p:val>
                                            <p:strVal val="#ppt_x+0.4"/>
                                          </p:val>
                                        </p:tav>
                                        <p:tav tm="100000">
                                          <p:val>
                                            <p:strVal val="#ppt_x-0.05"/>
                                          </p:val>
                                        </p:tav>
                                      </p:tavLst>
                                    </p:anim>
                                    <p:anim calcmode="lin" valueType="num">
                                      <p:cBhvr>
                                        <p:cTn id="19" dur="800" decel="1000" fill="hold"/>
                                        <p:tgtEl>
                                          <p:spTgt spid="3"/>
                                        </p:tgtEl>
                                        <p:attrNameLst>
                                          <p:attrName>ppt_y</p:attrName>
                                        </p:attrNameLst>
                                      </p:cBhvr>
                                      <p:tavLst>
                                        <p:tav tm="0">
                                          <p:val>
                                            <p:strVal val="#ppt_y-0.4"/>
                                          </p:val>
                                        </p:tav>
                                        <p:tav tm="100000">
                                          <p:val>
                                            <p:strVal val="#ppt_y+0.1"/>
                                          </p:val>
                                        </p:tav>
                                      </p:tavLst>
                                    </p:anim>
                                    <p:anim calcmode="lin" valueType="num">
                                      <p:cBhvr>
                                        <p:cTn id="20" dur="200" accel="1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288000" y="15480"/>
            <a:ext cx="9576000" cy="4155479"/>
          </a:xfrm>
          <a:ln>
            <a:solidFill>
              <a:srgbClr val="FFFFFF"/>
            </a:solidFill>
            <a:prstDash val="solid"/>
          </a:ln>
        </p:spPr>
        <p:txBody>
          <a:bodyPr anchor="ctr">
            <a:normAutofit lnSpcReduction="10000"/>
          </a:bodyPr>
          <a:lstStyle/>
          <a:p>
            <a:pPr lvl="0" algn="ctr"/>
            <a:endParaRPr lang="it-IT">
              <a:latin typeface="Rockwell Extra Bold" pitchFamily="18"/>
            </a:endParaRPr>
          </a:p>
          <a:p>
            <a:pPr lvl="0" algn="ctr"/>
            <a:endParaRPr lang="it-IT">
              <a:solidFill>
                <a:srgbClr val="CE181E"/>
              </a:solidFill>
              <a:effectLst>
                <a:outerShdw dist="17961" dir="2700000">
                  <a:scrgbClr r="0" g="0" b="0"/>
                </a:outerShdw>
              </a:effectLst>
              <a:latin typeface="Rockwell Extra Bold" pitchFamily="18"/>
            </a:endParaRPr>
          </a:p>
          <a:p>
            <a:pPr lvl="0" algn="ctr"/>
            <a:endParaRPr lang="it-IT">
              <a:solidFill>
                <a:srgbClr val="CE181E"/>
              </a:solidFill>
              <a:effectLst>
                <a:outerShdw dist="17961" dir="2700000">
                  <a:scrgbClr r="0" g="0" b="0"/>
                </a:outerShdw>
              </a:effectLst>
              <a:latin typeface="Rockwell Extra Bold" pitchFamily="18"/>
            </a:endParaRPr>
          </a:p>
          <a:p>
            <a:pPr lvl="0" algn="ctr"/>
            <a:endParaRPr lang="it-IT">
              <a:solidFill>
                <a:srgbClr val="CE181E"/>
              </a:solidFill>
              <a:effectLst>
                <a:outerShdw dist="17961" dir="2700000">
                  <a:scrgbClr r="0" g="0" b="0"/>
                </a:outerShdw>
              </a:effectLst>
              <a:latin typeface="Rockwell Extra Bold" pitchFamily="18"/>
            </a:endParaRPr>
          </a:p>
          <a:p>
            <a:pPr lvl="0" algn="ctr"/>
            <a:r>
              <a:rPr lang="it-IT">
                <a:solidFill>
                  <a:srgbClr val="CE181E"/>
                </a:solidFill>
                <a:effectLst>
                  <a:outerShdw dist="17961" dir="2700000">
                    <a:scrgbClr r="0" g="0" b="0"/>
                  </a:outerShdw>
                </a:effectLst>
                <a:latin typeface="Rockwell Extra Bold" pitchFamily="18"/>
              </a:rPr>
              <a:t>QUESTIONI DI BIOETICA</a:t>
            </a:r>
          </a:p>
          <a:p>
            <a:pPr lvl="0" algn="ctr"/>
            <a:r>
              <a:rPr lang="it-IT">
                <a:solidFill>
                  <a:srgbClr val="CE181E"/>
                </a:solidFill>
                <a:effectLst>
                  <a:outerShdw dist="17961" dir="2700000">
                    <a:scrgbClr r="0" g="0" b="0"/>
                  </a:outerShdw>
                </a:effectLst>
                <a:latin typeface="Rockwell Extra Bold" pitchFamily="18"/>
              </a:rPr>
              <a:t>DI PARTICOLARE</a:t>
            </a:r>
          </a:p>
          <a:p>
            <a:pPr lvl="0" algn="ctr"/>
            <a:r>
              <a:rPr lang="it-IT">
                <a:solidFill>
                  <a:srgbClr val="CE181E"/>
                </a:solidFill>
                <a:effectLst>
                  <a:outerShdw dist="17961" dir="2700000">
                    <a:scrgbClr r="0" g="0" b="0"/>
                  </a:outerShdw>
                </a:effectLst>
                <a:latin typeface="Rockwell Extra Bold" pitchFamily="18"/>
              </a:rPr>
              <a:t>ATTUALITA’</a:t>
            </a:r>
          </a:p>
          <a:p>
            <a:pPr lvl="0" algn="ctr"/>
            <a:endParaRPr lang="it-IT">
              <a:effectLst>
                <a:outerShdw dist="17961" dir="2700000">
                  <a:scrgbClr r="0" g="0" b="0"/>
                </a:outerShdw>
              </a:effectLst>
              <a:latin typeface="Rockwell Extra Bold" pitchFamily="18"/>
            </a:endParaRPr>
          </a:p>
          <a:p>
            <a:pPr lvl="0" algn="ctr"/>
            <a:endParaRPr lang="it-IT" sz="2200" b="1">
              <a:solidFill>
                <a:srgbClr val="FFF200"/>
              </a:solidFill>
              <a:effectLst>
                <a:outerShdw dist="17961" dir="2700000">
                  <a:scrgbClr r="0" g="0" b="0"/>
                </a:outerShdw>
              </a:effectLst>
              <a:highlight>
                <a:srgbClr val="00A65D"/>
              </a:highlight>
              <a:latin typeface="Rockwell Extra Bold" pitchFamily="18"/>
            </a:endParaRPr>
          </a:p>
        </p:txBody>
      </p:sp>
      <p:sp>
        <p:nvSpPr>
          <p:cNvPr id="3" name="CasellaDiTesto 2"/>
          <p:cNvSpPr txBox="1"/>
          <p:nvPr/>
        </p:nvSpPr>
        <p:spPr>
          <a:xfrm>
            <a:off x="1872000" y="3816000"/>
            <a:ext cx="6552000" cy="3641760"/>
          </a:xfrm>
          <a:prstGeom prst="rect">
            <a:avLst/>
          </a:prstGeom>
          <a:noFill/>
          <a:ln w="0">
            <a:solidFill>
              <a:srgbClr val="FFFFFF"/>
            </a:solidFill>
            <a:prstDash val="solid"/>
          </a:ln>
        </p:spPr>
        <p:txBody>
          <a:bodyPr wrap="none" lIns="90000" tIns="45000" rIns="90000" bIns="45000" anchorCtr="0" compatLnSpc="0">
            <a:spAutoFit/>
          </a:bodyPr>
          <a:lstStyle/>
          <a:p>
            <a:pPr marL="0" marR="0" lvl="0" indent="0" algn="ctr" hangingPunct="0">
              <a:lnSpc>
                <a:spcPct val="100000"/>
              </a:lnSpc>
              <a:spcBef>
                <a:spcPts val="0"/>
              </a:spcBef>
              <a:spcAft>
                <a:spcPts val="0"/>
              </a:spcAft>
              <a:buNone/>
              <a:tabLst/>
            </a:pPr>
            <a:endParaRPr lang="it-IT" sz="22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endParaRP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L’aborto</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La teoria del Gender</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L’eutanasia</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La procreazione assistita</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L’inseminazione artificiale</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Il testamento biologico</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Il fine vita</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Le cellule staminali</a:t>
            </a:r>
          </a:p>
          <a:p>
            <a:pPr marL="0" marR="0" lvl="0" indent="0" algn="ctr" hangingPunct="0">
              <a:lnSpc>
                <a:spcPct val="100000"/>
              </a:lnSpc>
              <a:spcBef>
                <a:spcPts val="0"/>
              </a:spcBef>
              <a:spcAft>
                <a:spcPts val="0"/>
              </a:spcAft>
              <a:buNone/>
              <a:tabLst/>
            </a:pPr>
            <a:r>
              <a:rPr lang="it-IT" sz="24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Microsoft YaHei" pitchFamily="2"/>
                <a:cs typeface="Mangal" pitchFamily="2"/>
              </a:rPr>
              <a:t>La clonazione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4104000"/>
            <a:ext cx="2592000" cy="3456000"/>
          </a:xfrm>
          <a:prstGeom prst="rect">
            <a:avLst/>
          </a:prstGeom>
          <a:noFill/>
          <a:ln>
            <a:noFill/>
          </a:ln>
        </p:spPr>
      </p:pic>
      <p:sp>
        <p:nvSpPr>
          <p:cNvPr id="5" name="CasellaDiTesto 4"/>
          <p:cNvSpPr txBox="1"/>
          <p:nvPr/>
        </p:nvSpPr>
        <p:spPr>
          <a:xfrm>
            <a:off x="576000" y="360000"/>
            <a:ext cx="9000000" cy="1595880"/>
          </a:xfrm>
          <a:prstGeom prst="rect">
            <a:avLst/>
          </a:prstGeom>
          <a:noFill/>
          <a:ln w="0">
            <a:solidFill>
              <a:srgbClr val="ED1C24"/>
            </a:solidFill>
            <a:prstDash val="solid"/>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8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“La potenza delle biotecnologie,</a:t>
            </a:r>
            <a:r>
              <a:rPr lang="it-IT" sz="1800" b="1" i="1" u="none" strike="noStrike" kern="1200" cap="none">
                <a:ln>
                  <a:noFill/>
                </a:ln>
                <a:latin typeface="Liberation Sans" pitchFamily="18"/>
                <a:ea typeface="Microsoft YaHei" pitchFamily="2"/>
                <a:cs typeface="Mangal" pitchFamily="2"/>
              </a:rPr>
              <a:t> </a:t>
            </a:r>
            <a:r>
              <a:rPr lang="it-IT" sz="1800" b="0" i="1" u="none" strike="noStrike" kern="1200" cap="none">
                <a:ln>
                  <a:noFill/>
                </a:ln>
                <a:latin typeface="Liberation Sans" pitchFamily="18"/>
                <a:ea typeface="Microsoft YaHei" pitchFamily="2"/>
                <a:cs typeface="Mangal" pitchFamily="2"/>
              </a:rPr>
              <a:t>che già ora consente manipolazioni della vita</a:t>
            </a:r>
          </a:p>
          <a:p>
            <a:pPr marL="0" marR="0" lvl="0" indent="0" hangingPunct="0">
              <a:lnSpc>
                <a:spcPct val="100000"/>
              </a:lnSpc>
              <a:spcBef>
                <a:spcPts val="0"/>
              </a:spcBef>
              <a:spcAft>
                <a:spcPts val="0"/>
              </a:spcAft>
              <a:buNone/>
              <a:tabLst/>
            </a:pPr>
            <a:r>
              <a:rPr lang="it-IT" sz="1800" b="0" i="1" u="none" strike="noStrike" kern="1200" cap="none">
                <a:ln>
                  <a:noFill/>
                </a:ln>
                <a:latin typeface="Liberation Sans" pitchFamily="18"/>
                <a:ea typeface="Microsoft YaHei" pitchFamily="2"/>
                <a:cs typeface="Mangal" pitchFamily="2"/>
              </a:rPr>
              <a:t>fino a ieri impensabili, </a:t>
            </a:r>
            <a:r>
              <a:rPr lang="it-IT" sz="18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pone questioni formidabili.</a:t>
            </a:r>
          </a:p>
          <a:p>
            <a:pPr marL="0" marR="0" lvl="0" indent="0" hangingPunct="0">
              <a:lnSpc>
                <a:spcPct val="100000"/>
              </a:lnSpc>
              <a:spcBef>
                <a:spcPts val="0"/>
              </a:spcBef>
              <a:spcAft>
                <a:spcPts val="0"/>
              </a:spcAft>
              <a:buNone/>
              <a:tabLst/>
            </a:pPr>
            <a:r>
              <a:rPr lang="it-IT" sz="1800" b="1" i="1" u="none" strike="noStrike" kern="1200" cap="none">
                <a:ln>
                  <a:noFill/>
                </a:ln>
                <a:latin typeface="Liberation Sans" pitchFamily="18"/>
                <a:ea typeface="Microsoft YaHei" pitchFamily="2"/>
                <a:cs typeface="Mangal" pitchFamily="2"/>
              </a:rPr>
              <a:t>E’ urgente perciò intensificare lo studio e il confronto sugli effetti di tale evoluzione della società, per articolare una sintesi antropologica che sia all’altezza di questa sfida epocale”.</a:t>
            </a:r>
            <a:r>
              <a:rPr lang="it-IT" sz="1600" b="0" i="1" u="none" strike="noStrike" kern="1200" cap="none">
                <a:ln>
                  <a:noFill/>
                </a:ln>
                <a:latin typeface="Liberation Sans" pitchFamily="18"/>
                <a:ea typeface="Microsoft YaHei" pitchFamily="2"/>
                <a:cs typeface="Mangal" pitchFamily="2"/>
              </a:rPr>
              <a:t> </a:t>
            </a:r>
            <a:r>
              <a:rPr lang="it-IT" sz="1600" b="0" i="0" u="none" strike="noStrike" kern="1200" cap="none">
                <a:ln>
                  <a:noFill/>
                </a:ln>
                <a:latin typeface="Liberation Sans" pitchFamily="18"/>
                <a:ea typeface="Microsoft YaHei" pitchFamily="2"/>
                <a:cs typeface="Mangal" pitchFamily="2"/>
              </a:rPr>
              <a:t>(Papa Francesco alla Pont. Accad. della vita, 5/10/17)  </a:t>
            </a:r>
            <a:r>
              <a:rPr lang="it-IT" sz="1600" b="0" i="1" u="none" strike="noStrike" kern="1200" cap="none">
                <a:ln>
                  <a:noFill/>
                </a:ln>
                <a:latin typeface="Liberation Sans" pitchFamily="18"/>
                <a:ea typeface="Microsoft YaHei" pitchFamily="2"/>
                <a:cs typeface="Mangal"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amond(in)">
                                      <p:cBhvr>
                                        <p:cTn id="7" dur="2000"/>
                                        <p:tgtEl>
                                          <p:spTgt spid="2">
                                            <p:txEl>
                                              <p:pRg st="4" end="4"/>
                                            </p:txEl>
                                          </p:spTgt>
                                        </p:tgtEl>
                                      </p:cBhvr>
                                    </p:animEffect>
                                  </p:childTnLst>
                                </p:cTn>
                              </p:par>
                              <p:par>
                                <p:cTn id="8" presetClass="entr"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childTnLst>
                                </p:cTn>
                              </p:par>
                              <p:par>
                                <p:cTn id="10" presetClass="entr"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Class="entr"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par>
                                <p:cTn id="20" presetClass="entr"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par>
                                <p:cTn id="22" presetClass="entr"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Class="entr"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104760"/>
            <a:ext cx="9863640" cy="574920"/>
          </a:xfrm>
        </p:spPr>
        <p:txBody>
          <a:bodyPr>
            <a:spAutoFit/>
          </a:bodyPr>
          <a:lstStyle/>
          <a:p>
            <a:pPr lvl="0"/>
            <a:r>
              <a:rPr lang="it-IT" sz="3600" b="1">
                <a:solidFill>
                  <a:srgbClr val="FFF200"/>
                </a:solidFill>
                <a:effectLst>
                  <a:outerShdw dist="17961" dir="2700000">
                    <a:scrgbClr r="0" g="0" b="0"/>
                  </a:outerShdw>
                </a:effectLst>
                <a:latin typeface="Franklin Gothic Demi Cond" pitchFamily="34"/>
              </a:rPr>
              <a:t>ABORTO: FONDAMENTALE ATTENTATO ALLA VITA</a:t>
            </a:r>
          </a:p>
        </p:txBody>
      </p:sp>
      <p:sp>
        <p:nvSpPr>
          <p:cNvPr id="3" name="Segnaposto testo 2"/>
          <p:cNvSpPr txBox="1">
            <a:spLocks noGrp="1"/>
          </p:cNvSpPr>
          <p:nvPr>
            <p:ph type="body" idx="4294967295"/>
          </p:nvPr>
        </p:nvSpPr>
        <p:spPr>
          <a:xfrm>
            <a:off x="158760" y="792000"/>
            <a:ext cx="8712000" cy="6552000"/>
          </a:xfrm>
          <a:ln>
            <a:solidFill>
              <a:srgbClr val="FFFFFF"/>
            </a:solidFill>
            <a:prstDash val="solid"/>
          </a:ln>
        </p:spPr>
        <p:txBody>
          <a:bodyPr/>
          <a:lstStyle/>
          <a:p>
            <a:pPr lvl="0"/>
            <a:endParaRPr lang="it-IT" sz="500"/>
          </a:p>
          <a:p>
            <a:pPr lvl="0"/>
            <a:r>
              <a:rPr lang="it-IT" sz="2000" b="1">
                <a:solidFill>
                  <a:srgbClr val="CE181E"/>
                </a:solidFill>
                <a:effectLst>
                  <a:outerShdw dist="17961" dir="2700000">
                    <a:scrgbClr r="0" g="0" b="0"/>
                  </a:outerShdw>
                </a:effectLst>
              </a:rPr>
              <a:t>Nel maggio 1978 è stata approvata la legge 194, sull’interruzione volontaria della gravidanza,</a:t>
            </a:r>
            <a:r>
              <a:rPr lang="it-IT" sz="2000" b="1"/>
              <a:t> </a:t>
            </a:r>
            <a:r>
              <a:rPr lang="it-IT" sz="2000"/>
              <a:t>che ha disciplinato e decriminalizzato le modalità di accesso all’aborto.</a:t>
            </a:r>
          </a:p>
          <a:p>
            <a:pPr lvl="0">
              <a:buSzPct val="45000"/>
              <a:buFont typeface="StarSymbol"/>
              <a:buChar char="●"/>
            </a:pPr>
            <a:r>
              <a:rPr lang="it-IT" sz="2000"/>
              <a:t>In questi quarant’anni, la </a:t>
            </a:r>
            <a:r>
              <a:rPr lang="it-IT" sz="2000" b="1"/>
              <a:t>secolarizzazione,</a:t>
            </a:r>
            <a:r>
              <a:rPr lang="it-IT" sz="2000"/>
              <a:t> la </a:t>
            </a:r>
            <a:r>
              <a:rPr lang="it-IT" sz="2000" b="1"/>
              <a:t>cultura dell’individualismo </a:t>
            </a:r>
            <a:r>
              <a:rPr lang="it-IT" sz="2000"/>
              <a:t>e </a:t>
            </a:r>
            <a:r>
              <a:rPr lang="it-IT" sz="2000" b="1"/>
              <a:t>dello scarto,</a:t>
            </a:r>
            <a:r>
              <a:rPr lang="it-IT" sz="2000"/>
              <a:t> sono andate di pari passo con una progressiva </a:t>
            </a:r>
            <a:r>
              <a:rPr lang="it-IT" sz="2000" b="1"/>
              <a:t>svalutazione del “bene vita”.</a:t>
            </a:r>
          </a:p>
          <a:p>
            <a:pPr lvl="0">
              <a:buSzPct val="45000"/>
              <a:buFont typeface="StarSymbol"/>
              <a:buChar char="●"/>
            </a:pPr>
            <a:r>
              <a:rPr lang="it-IT" sz="2000" b="1"/>
              <a:t>Il prologo della</a:t>
            </a:r>
            <a:r>
              <a:rPr lang="it-IT" sz="2000"/>
              <a:t> </a:t>
            </a:r>
            <a:r>
              <a:rPr lang="it-IT" sz="2000" b="1"/>
              <a:t>legge 194 (Art. 1):</a:t>
            </a:r>
          </a:p>
          <a:p>
            <a:pPr lvl="0">
              <a:spcBef>
                <a:spcPts val="0"/>
              </a:spcBef>
              <a:buSzPct val="45000"/>
              <a:buFont typeface="StarSymbol"/>
              <a:buChar char="●"/>
            </a:pPr>
            <a:r>
              <a:rPr lang="it-IT" sz="2000" b="1">
                <a:solidFill>
                  <a:srgbClr val="CE181E"/>
                </a:solidFill>
                <a:effectLst>
                  <a:outerShdw dist="17961" dir="2700000">
                    <a:scrgbClr r="0" g="0" b="0"/>
                  </a:outerShdw>
                </a:effectLst>
              </a:rPr>
              <a:t>“Lo Stato garantisce il diritto alla procreazione cosciente e responsabile, riconosce il valore sciale della maternità e tutela la vita umana dal suo inizio”.</a:t>
            </a:r>
          </a:p>
          <a:p>
            <a:pPr lvl="0">
              <a:buSzPct val="45000"/>
              <a:buFont typeface="StarSymbol"/>
              <a:buChar char="●"/>
            </a:pPr>
            <a:r>
              <a:rPr lang="it-IT" sz="2000" b="1">
                <a:solidFill>
                  <a:srgbClr val="CE181E"/>
                </a:solidFill>
                <a:effectLst>
                  <a:outerShdw dist="17961" dir="2700000">
                    <a:scrgbClr r="0" g="0" b="0"/>
                  </a:outerShdw>
                </a:effectLst>
              </a:rPr>
              <a:t>L’interruzione volontaria della gravidanza non è mezzo per il controllo delle nascite.</a:t>
            </a:r>
          </a:p>
          <a:p>
            <a:pPr lvl="0">
              <a:buSzPct val="45000"/>
              <a:buFont typeface="StarSymbol"/>
              <a:buChar char="●"/>
            </a:pPr>
            <a:r>
              <a:rPr lang="it-IT" sz="2000" b="1"/>
              <a:t>Nonostante queste iniziali affermazioni, negli articoli seguenti è permesso alla donna il ricorso alla IVG nei primi novanta giorni di gravidanza,</a:t>
            </a:r>
          </a:p>
          <a:p>
            <a:pPr lvl="0">
              <a:spcBef>
                <a:spcPts val="0"/>
              </a:spcBef>
              <a:buSzPct val="45000"/>
              <a:buFont typeface="StarSymbol"/>
              <a:buChar char="●"/>
            </a:pPr>
            <a:r>
              <a:rPr lang="it-IT" sz="2000"/>
              <a:t>- nel caso di </a:t>
            </a:r>
            <a:r>
              <a:rPr lang="it-IT" sz="2000" b="1">
                <a:solidFill>
                  <a:srgbClr val="CE181E"/>
                </a:solidFill>
                <a:effectLst>
                  <a:outerShdw dist="17961" dir="2700000">
                    <a:scrgbClr r="0" g="0" b="0"/>
                  </a:outerShdw>
                </a:effectLst>
              </a:rPr>
              <a:t>serio pericolo per la sua salute fisica o psichica,</a:t>
            </a:r>
          </a:p>
          <a:p>
            <a:pPr lvl="0">
              <a:spcBef>
                <a:spcPts val="0"/>
              </a:spcBef>
              <a:buSzPct val="45000"/>
              <a:buFont typeface="StarSymbol"/>
              <a:buChar char="●"/>
            </a:pPr>
            <a:r>
              <a:rPr lang="it-IT" sz="2000"/>
              <a:t>- in relazione alle sue </a:t>
            </a:r>
            <a:r>
              <a:rPr lang="it-IT" sz="2000" b="1">
                <a:solidFill>
                  <a:srgbClr val="CE181E"/>
                </a:solidFill>
                <a:effectLst>
                  <a:outerShdw dist="17961" dir="2700000">
                    <a:scrgbClr r="0" g="0" b="0"/>
                  </a:outerShdw>
                </a:effectLst>
              </a:rPr>
              <a:t>condizioni economiche, o sociali o familiari,</a:t>
            </a:r>
          </a:p>
          <a:p>
            <a:pPr lvl="0">
              <a:spcBef>
                <a:spcPts val="0"/>
              </a:spcBef>
              <a:buSzPct val="45000"/>
              <a:buFont typeface="StarSymbol"/>
              <a:buChar char="●"/>
            </a:pPr>
            <a:r>
              <a:rPr lang="it-IT" sz="2000"/>
              <a:t>- in rapporto alle</a:t>
            </a:r>
            <a:r>
              <a:rPr lang="it-IT" sz="2000">
                <a:solidFill>
                  <a:srgbClr val="CE181E"/>
                </a:solidFill>
                <a:effectLst>
                  <a:outerShdw dist="17961" dir="2700000">
                    <a:scrgbClr r="0" g="0" b="0"/>
                  </a:outerShdw>
                </a:effectLst>
              </a:rPr>
              <a:t> </a:t>
            </a:r>
            <a:r>
              <a:rPr lang="it-IT" sz="2000" b="1">
                <a:solidFill>
                  <a:srgbClr val="CE181E"/>
                </a:solidFill>
                <a:effectLst>
                  <a:outerShdw dist="17961" dir="2700000">
                    <a:scrgbClr r="0" g="0" b="0"/>
                  </a:outerShdw>
                </a:effectLst>
              </a:rPr>
              <a:t>circostanze in cui è avvenuto il concepimento,</a:t>
            </a:r>
          </a:p>
          <a:p>
            <a:pPr lvl="0">
              <a:spcBef>
                <a:spcPts val="0"/>
              </a:spcBef>
              <a:buSzPct val="45000"/>
              <a:buFont typeface="StarSymbol"/>
              <a:buChar char="●"/>
            </a:pPr>
            <a:r>
              <a:rPr lang="it-IT" sz="2000"/>
              <a:t>- </a:t>
            </a:r>
            <a:r>
              <a:rPr lang="it-IT" sz="2000">
                <a:solidFill>
                  <a:srgbClr val="CE181E"/>
                </a:solidFill>
                <a:effectLst>
                  <a:outerShdw dist="17961" dir="2700000">
                    <a:scrgbClr r="0" g="0" b="0"/>
                  </a:outerShdw>
                </a:effectLst>
              </a:rPr>
              <a:t>i</a:t>
            </a:r>
            <a:r>
              <a:rPr lang="it-IT" sz="2000" b="1">
                <a:solidFill>
                  <a:srgbClr val="CE181E"/>
                </a:solidFill>
                <a:effectLst>
                  <a:outerShdw dist="17961" dir="2700000">
                    <a:scrgbClr r="0" g="0" b="0"/>
                  </a:outerShdw>
                </a:effectLst>
              </a:rPr>
              <a:t>n previsione di anomalie o malformazioni del concepito</a:t>
            </a:r>
            <a:r>
              <a:rPr lang="it-IT" sz="2000" b="1"/>
              <a:t> (Atr. 4),</a:t>
            </a:r>
          </a:p>
          <a:p>
            <a:pPr lvl="0">
              <a:spcBef>
                <a:spcPts val="0"/>
              </a:spcBef>
              <a:buSzPct val="45000"/>
              <a:buFont typeface="StarSymbol"/>
              <a:buChar char="●"/>
            </a:pPr>
            <a:r>
              <a:rPr lang="it-IT" sz="2000"/>
              <a:t>- </a:t>
            </a:r>
            <a:r>
              <a:rPr lang="it-IT" sz="2000" b="1">
                <a:solidFill>
                  <a:srgbClr val="CE181E"/>
                </a:solidFill>
                <a:effectLst>
                  <a:outerShdw dist="17961" dir="2700000">
                    <a:scrgbClr r="0" g="0" b="0"/>
                  </a:outerShdw>
                </a:effectLst>
              </a:rPr>
              <a:t>nel caso che la gravidanza o il parto comportino grave pericolo per la       vita della donna, o anomalie o malformazioni del nascituro</a:t>
            </a:r>
            <a:r>
              <a:rPr lang="it-IT" sz="2000"/>
              <a:t> </a:t>
            </a:r>
            <a:r>
              <a:rPr lang="it-IT" sz="2000" b="1"/>
              <a:t>(Art. 5). </a:t>
            </a:r>
            <a:r>
              <a:rPr lang="it-IT" sz="2000"/>
              <a:t>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870760" y="792000"/>
            <a:ext cx="1281240" cy="2119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CasellaDiTesto 1"/>
          <p:cNvSpPr txBox="1"/>
          <p:nvPr/>
        </p:nvSpPr>
        <p:spPr>
          <a:xfrm>
            <a:off x="216000" y="360000"/>
            <a:ext cx="7703999" cy="7021440"/>
          </a:xfrm>
          <a:prstGeom prst="rect">
            <a:avLst/>
          </a:prstGeom>
          <a:noFill/>
          <a:ln w="0">
            <a:solidFill>
              <a:srgbClr val="FFFFFF"/>
            </a:solidFill>
            <a:prstDash val="solid"/>
          </a:ln>
        </p:spPr>
        <p:txBody>
          <a:bodyPr wrap="none" lIns="90000" tIns="45000" rIns="90000" bIns="45000" anchorCtr="0" compatLnSpc="0"/>
          <a:lstStyle/>
          <a:p>
            <a:pPr marL="0" marR="0" lvl="0" indent="0" algn="ctr" hangingPunct="0">
              <a:lnSpc>
                <a:spcPct val="115000"/>
              </a:lnSpc>
              <a:spcBef>
                <a:spcPts val="0"/>
              </a:spcBef>
              <a:spcAft>
                <a:spcPts val="567"/>
              </a:spcAft>
              <a:buNone/>
              <a:tabLst/>
            </a:pPr>
            <a:r>
              <a:rPr lang="it-IT" sz="3000" b="1" i="0" u="none" strike="noStrike" kern="1200" cap="none">
                <a:ln>
                  <a:noFill/>
                </a:ln>
                <a:solidFill>
                  <a:srgbClr val="FFF200"/>
                </a:solidFill>
                <a:effectLst>
                  <a:outerShdw dist="17961" dir="2700000">
                    <a:scrgbClr r="0" g="0" b="0"/>
                  </a:outerShdw>
                </a:effectLst>
                <a:highlight>
                  <a:scrgbClr r="0" g="0" b="0">
                    <a:alpha val="0"/>
                  </a:scrgbClr>
                </a:highlight>
                <a:latin typeface="Rockwell Extra Bold" pitchFamily="18"/>
                <a:ea typeface="Arial" pitchFamily="34"/>
                <a:cs typeface="Arial" pitchFamily="34"/>
              </a:rPr>
              <a:t>L’interruzione di gravidanza</a:t>
            </a:r>
          </a:p>
          <a:p>
            <a:pPr marL="0" marR="0" lvl="0" indent="0" hangingPunct="0">
              <a:lnSpc>
                <a:spcPct val="115000"/>
              </a:lnSpc>
              <a:spcBef>
                <a:spcPts val="0"/>
              </a:spcBef>
              <a:spcAft>
                <a:spcPts val="1001"/>
              </a:spcAft>
              <a:buNone/>
              <a:tabLst/>
            </a:pPr>
            <a:r>
              <a:rPr lang="it-IT" sz="2200" b="1" i="0" u="none" strike="noStrike" kern="1200" cap="none">
                <a:ln>
                  <a:noFill/>
                </a:ln>
                <a:solidFill>
                  <a:srgbClr val="CE181E"/>
                </a:solidFill>
                <a:effectLst>
                  <a:outerShdw dist="17961" dir="2700000">
                    <a:scrgbClr r="0" g="0" b="0"/>
                  </a:outerShdw>
                </a:effectLst>
                <a:highlight>
                  <a:scrgbClr r="0" g="0" b="0">
                    <a:alpha val="0"/>
                  </a:scrgbClr>
                </a:highlight>
                <a:latin typeface="Arial" pitchFamily="34"/>
                <a:ea typeface="Arial" pitchFamily="34"/>
                <a:cs typeface="Arial" pitchFamily="34"/>
              </a:rPr>
              <a:t>L’OMS ha rilevato che ogni anno nel mondo, ci sono  56 milioni di aborti.</a:t>
            </a:r>
          </a:p>
          <a:p>
            <a:pPr marL="0" marR="0" lvl="0" indent="0" hangingPunct="0">
              <a:lnSpc>
                <a:spcPct val="100000"/>
              </a:lnSpc>
              <a:spcBef>
                <a:spcPts val="0"/>
              </a:spcBef>
              <a:spcAft>
                <a:spcPts val="0"/>
              </a:spcAft>
              <a:buNone/>
              <a:tabLst/>
            </a:pPr>
            <a:r>
              <a:rPr lang="it-IT" sz="2000" b="1" i="0" u="none" strike="noStrike" kern="1200" cap="none">
                <a:ln>
                  <a:noFill/>
                </a:ln>
                <a:solidFill>
                  <a:srgbClr val="CE181E"/>
                </a:solidFill>
                <a:effectLst>
                  <a:outerShdw dist="17961" dir="2700000">
                    <a:scrgbClr r="0" g="0" b="0"/>
                  </a:outerShdw>
                </a:effectLst>
                <a:highlight>
                  <a:scrgbClr r="0" g="0" b="0">
                    <a:alpha val="0"/>
                  </a:scrgbClr>
                </a:highlight>
                <a:latin typeface="Arial" pitchFamily="34"/>
                <a:ea typeface="Arial" pitchFamily="34"/>
                <a:cs typeface="Arial" pitchFamily="34"/>
              </a:rPr>
              <a:t>In Italia, nel 2015</a:t>
            </a:r>
            <a:r>
              <a:rPr lang="it-IT" sz="2000" b="1" i="0" u="none" strike="noStrike" kern="1200" cap="none">
                <a:ln>
                  <a:noFill/>
                </a:ln>
                <a:solidFill>
                  <a:srgbClr val="222222"/>
                </a:solidFill>
                <a:effectLst>
                  <a:outerShdw dist="17961" dir="2700000">
                    <a:scrgbClr r="0" g="0" b="0"/>
                  </a:outerShdw>
                </a:effectLst>
                <a:highlight>
                  <a:scrgbClr r="0" g="0" b="0">
                    <a:alpha val="0"/>
                  </a:scrgbClr>
                </a:highlight>
                <a:latin typeface="Arial" pitchFamily="34"/>
                <a:ea typeface="Arial" pitchFamily="34"/>
                <a:cs typeface="Arial" pitchFamily="34"/>
              </a:rPr>
              <a:t> </a:t>
            </a:r>
            <a:r>
              <a:rPr lang="it-IT" sz="2000" b="1" i="0" u="none" strike="noStrike" kern="1200" cap="none">
                <a:ln>
                  <a:noFill/>
                </a:ln>
                <a:solidFill>
                  <a:srgbClr val="222222"/>
                </a:solidFill>
                <a:highlight>
                  <a:scrgbClr r="0" g="0" b="0">
                    <a:alpha val="0"/>
                  </a:scrgbClr>
                </a:highlight>
                <a:latin typeface="Arial" pitchFamily="34"/>
                <a:ea typeface="Arial" pitchFamily="34"/>
                <a:cs typeface="Arial" pitchFamily="34"/>
              </a:rPr>
              <a:t>il numero totale di interruzioni volontarie di gravidanza è stato di </a:t>
            </a:r>
            <a:r>
              <a:rPr lang="it-IT" sz="2000" b="1" i="0" u="none" strike="noStrike" kern="1200" cap="none">
                <a:ln>
                  <a:noFill/>
                </a:ln>
                <a:solidFill>
                  <a:srgbClr val="CE181E"/>
                </a:solidFill>
                <a:effectLst>
                  <a:outerShdw dist="17961" dir="2700000">
                    <a:scrgbClr r="0" g="0" b="0"/>
                  </a:outerShdw>
                </a:effectLst>
                <a:highlight>
                  <a:scrgbClr r="0" g="0" b="0">
                    <a:alpha val="0"/>
                  </a:scrgbClr>
                </a:highlight>
                <a:latin typeface="Arial" pitchFamily="34"/>
                <a:ea typeface="Arial" pitchFamily="34"/>
                <a:cs typeface="Arial" pitchFamily="34"/>
              </a:rPr>
              <a:t>87.639</a:t>
            </a:r>
            <a:r>
              <a:rPr lang="it-IT" sz="2000" b="1" i="0" u="none" strike="noStrike" kern="1200" cap="none">
                <a:ln>
                  <a:noFill/>
                </a:ln>
                <a:solidFill>
                  <a:srgbClr val="222222"/>
                </a:solidFill>
                <a:highlight>
                  <a:scrgbClr r="0" g="0" b="0">
                    <a:alpha val="0"/>
                  </a:scrgbClr>
                </a:highlight>
                <a:latin typeface="Arial" pitchFamily="34"/>
                <a:ea typeface="Arial" pitchFamily="34"/>
                <a:cs typeface="Arial" pitchFamily="34"/>
              </a:rPr>
              <a:t> (185 IVG ogni 1000 nati vivi).</a:t>
            </a:r>
          </a:p>
          <a:p>
            <a:pPr marL="0" marR="0" lvl="0" indent="0" hangingPunct="0">
              <a:lnSpc>
                <a:spcPct val="100000"/>
              </a:lnSpc>
              <a:spcBef>
                <a:spcPts val="0"/>
              </a:spcBef>
              <a:spcAft>
                <a:spcPts val="0"/>
              </a:spcAft>
              <a:buNone/>
              <a:tabLst/>
            </a:pPr>
            <a:r>
              <a:rPr lang="it-IT" sz="2000" b="1" i="0" u="none" strike="noStrike" kern="1200" cap="none">
                <a:ln>
                  <a:noFill/>
                </a:ln>
                <a:solidFill>
                  <a:srgbClr val="222222"/>
                </a:solidFill>
                <a:highlight>
                  <a:scrgbClr r="0" g="0" b="0">
                    <a:alpha val="0"/>
                  </a:scrgbClr>
                </a:highlight>
                <a:latin typeface="Arial" pitchFamily="34"/>
                <a:ea typeface="Arial" pitchFamily="34"/>
                <a:cs typeface="Arial" pitchFamily="34"/>
              </a:rPr>
              <a:t>Si tratta di veri attentati al</a:t>
            </a:r>
            <a:r>
              <a:rPr lang="it-IT" sz="2000" b="1" i="0" u="none" strike="noStrike" kern="1200" cap="none">
                <a:ln>
                  <a:noFill/>
                </a:ln>
                <a:solidFill>
                  <a:srgbClr val="CE181E"/>
                </a:solidFill>
                <a:effectLst>
                  <a:outerShdw dist="17961" dir="2700000">
                    <a:scrgbClr r="0" g="0" b="0"/>
                  </a:outerShdw>
                </a:effectLst>
                <a:highlight>
                  <a:scrgbClr r="0" g="0" b="0">
                    <a:alpha val="0"/>
                  </a:scrgbClr>
                </a:highlight>
                <a:latin typeface="Liberation Sans" pitchFamily="18"/>
                <a:ea typeface="Microsoft YaHei" pitchFamily="2"/>
                <a:cs typeface="Mangal" pitchFamily="2"/>
              </a:rPr>
              <a:t> valore fondamentale della vita fisica.</a:t>
            </a:r>
          </a:p>
          <a:p>
            <a:pPr marL="0" marR="0" lvl="0" indent="0" hangingPunct="0">
              <a:lnSpc>
                <a:spcPct val="100000"/>
              </a:lnSpc>
              <a:spcBef>
                <a:spcPts val="0"/>
              </a:spcBef>
              <a:spcAft>
                <a:spcPts val="0"/>
              </a:spcAft>
              <a:buNone/>
              <a:tabLst/>
            </a:pP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Anche se la persona non si identifica con la vita del corpo, tuttavia</a:t>
            </a:r>
            <a:r>
              <a:rPr lang="it-IT" sz="2000" b="0"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 </a:t>
            </a: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senza la vita fisica non può percorrere il suo cammino di libertà, di maturazione, di espressione, di servizio al prossimo, perché non può esistere.</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Di conseguenza,</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solidFill>
                  <a:srgbClr val="CE181E"/>
                </a:solidFill>
                <a:effectLst>
                  <a:outerShdw dist="17961" dir="2700000">
                    <a:scrgbClr r="0" g="0" b="0"/>
                  </a:outerShdw>
                </a:effectLst>
                <a:highlight>
                  <a:scrgbClr r="0" g="0" b="0">
                    <a:alpha val="0"/>
                  </a:scrgbClr>
                </a:highlight>
                <a:latin typeface="Liberation Sans" pitchFamily="18"/>
                <a:ea typeface="Microsoft YaHei" pitchFamily="2"/>
                <a:cs typeface="Mangal" pitchFamily="2"/>
              </a:rPr>
              <a:t>togliere la vita fisica ad un embrione, diventa un’offesa al valore fondamentale della persona,</a:t>
            </a:r>
            <a:r>
              <a:rPr lang="it-IT" sz="2000" b="0"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 </a:t>
            </a: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perché le si impedisce arbitrariamente di esistere,</a:t>
            </a:r>
            <a:r>
              <a:rPr lang="it-IT" sz="2000" b="0"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 </a:t>
            </a: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al di là della discussione sulla presenza o meno in essa, della vita spirituale.</a:t>
            </a:r>
          </a:p>
          <a:p>
            <a:pPr marL="0" marR="0" lvl="0" indent="0" hangingPunct="0">
              <a:lnSpc>
                <a:spcPct val="100000"/>
              </a:lnSpc>
              <a:spcBef>
                <a:spcPts val="567"/>
              </a:spcBef>
              <a:spcAft>
                <a:spcPts val="283"/>
              </a:spcAft>
              <a:buSzPct val="45000"/>
              <a:buFont typeface="StarSymbol"/>
              <a:buChar char="●"/>
              <a:tabLst/>
            </a:pPr>
            <a:r>
              <a:rPr lang="it-IT" sz="2000" b="1" i="1" u="none" strike="noStrike" kern="1200" cap="none">
                <a:ln>
                  <a:noFill/>
                </a:ln>
                <a:solidFill>
                  <a:srgbClr val="FFF200"/>
                </a:solidFill>
                <a:effectLst>
                  <a:outerShdw dist="17961" dir="2700000">
                    <a:scrgbClr r="0" g="0" b="0"/>
                  </a:outerShdw>
                </a:effectLst>
                <a:highlight>
                  <a:scrgbClr r="0" g="0" b="0">
                    <a:alpha val="0"/>
                  </a:scrgbClr>
                </a:highlight>
                <a:latin typeface="Liberation Sans" pitchFamily="18"/>
                <a:ea typeface="Microsoft YaHei" pitchFamily="2"/>
                <a:cs typeface="Mangal" pitchFamily="2"/>
              </a:rPr>
              <a:t>“Dio, padrone della vita, ha affidato agli uomini l’altissima missione di proteggere la vita... Perciò la vita, una volta concepita, deve essere protetta con la massima cura; e l’aborto come l’infanticidio sono abominevoli delitti</a:t>
            </a:r>
            <a:r>
              <a:rPr lang="it-IT" sz="2000" b="1" i="1" u="none" strike="noStrike" kern="1200" cap="none">
                <a:ln>
                  <a:noFill/>
                </a:ln>
                <a:solidFill>
                  <a:srgbClr val="FFF200"/>
                </a:solidFill>
                <a:highlight>
                  <a:scrgbClr r="0" g="0" b="0">
                    <a:alpha val="0"/>
                  </a:scrgbClr>
                </a:highlight>
                <a:latin typeface="Liberation Sans" pitchFamily="18"/>
                <a:ea typeface="Microsoft YaHei" pitchFamily="2"/>
                <a:cs typeface="Mangal" pitchFamily="2"/>
              </a:rPr>
              <a:t>”</a:t>
            </a:r>
            <a:r>
              <a:rPr lang="it-IT" sz="2000" b="1" i="1"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 </a:t>
            </a:r>
            <a:r>
              <a:rPr lang="it-IT" sz="2000" b="1" i="0" u="none" strike="noStrike" kern="1200" cap="none">
                <a:ln>
                  <a:noFill/>
                </a:ln>
                <a:solidFill>
                  <a:srgbClr val="000000"/>
                </a:solidFill>
                <a:highlight>
                  <a:scrgbClr r="0" g="0" b="0">
                    <a:alpha val="0"/>
                  </a:scrgbClr>
                </a:highlight>
                <a:latin typeface="Liberation Sans" pitchFamily="18"/>
                <a:ea typeface="Microsoft YaHei" pitchFamily="2"/>
                <a:cs typeface="Mangal" pitchFamily="2"/>
              </a:rPr>
              <a:t>(GS, n. 51).</a:t>
            </a:r>
          </a:p>
          <a:p>
            <a:pPr marL="0" marR="0" lvl="0" indent="0" hangingPunct="0">
              <a:lnSpc>
                <a:spcPct val="115000"/>
              </a:lnSpc>
              <a:spcBef>
                <a:spcPts val="0"/>
              </a:spcBef>
              <a:spcAft>
                <a:spcPts val="1001"/>
              </a:spcAft>
              <a:buNone/>
              <a:tabLst/>
            </a:pPr>
            <a:endParaRPr lang="it-IT" sz="2200" b="1" i="1" u="none" strike="noStrike" kern="1200" cap="none">
              <a:ln>
                <a:noFill/>
              </a:ln>
              <a:solidFill>
                <a:srgbClr val="222222"/>
              </a:solidFill>
              <a:highlight>
                <a:scrgbClr r="0" g="0" b="0">
                  <a:alpha val="0"/>
                </a:scrgbClr>
              </a:highlight>
              <a:latin typeface="Arial" pitchFamily="34"/>
              <a:ea typeface="Arial" pitchFamily="34"/>
              <a:cs typeface="Arial" pitchFamily="34"/>
            </a:endParaRP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flipH="1">
            <a:off x="7848000" y="360000"/>
            <a:ext cx="2232000" cy="640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in)">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ox(i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childTnLst>
                          </p:cTn>
                        </p:par>
                        <p:par>
                          <p:cTn id="24" fill="hold">
                            <p:stCondLst>
                              <p:cond delay="1"/>
                            </p:stCondLst>
                            <p:childTnLst>
                              <p:par>
                                <p:cTn id="25" presetClass="entr"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656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216000" y="900000"/>
            <a:ext cx="7703999" cy="6372000"/>
          </a:xfrm>
          <a:ln w="19080">
            <a:solidFill>
              <a:srgbClr val="FFFFFF"/>
            </a:solidFill>
            <a:prstDash val="solid"/>
          </a:ln>
        </p:spPr>
        <p:txBody>
          <a:bodyPr lIns="9360" tIns="9360" rIns="9360" bIns="9360"/>
          <a:lstStyle/>
          <a:p>
            <a:pPr lvl="0"/>
            <a:endParaRPr lang="it-IT" sz="600"/>
          </a:p>
          <a:p>
            <a:pPr lvl="0">
              <a:buSzPct val="45000"/>
              <a:buFont typeface="StarSymbol"/>
              <a:buChar char="●"/>
            </a:pPr>
            <a:r>
              <a:rPr lang="it-IT" sz="2000" b="1">
                <a:solidFill>
                  <a:srgbClr val="CE181E"/>
                </a:solidFill>
                <a:effectLst>
                  <a:outerShdw dist="17961" dir="2700000">
                    <a:scrgbClr r="0" g="0" b="0"/>
                  </a:outerShdw>
                </a:effectLst>
              </a:rPr>
              <a:t>La teoria del gender</a:t>
            </a:r>
            <a:r>
              <a:rPr lang="it-IT" sz="2000"/>
              <a:t> rappresenta il punto di arrivo di un lungo e complesso processo di </a:t>
            </a:r>
            <a:r>
              <a:rPr lang="it-IT" sz="2000" b="1">
                <a:solidFill>
                  <a:srgbClr val="CE181E"/>
                </a:solidFill>
                <a:effectLst>
                  <a:outerShdw dist="17961" dir="2700000">
                    <a:scrgbClr r="0" g="0" b="0"/>
                  </a:outerShdw>
                </a:effectLst>
              </a:rPr>
              <a:t>rivoluzione culturale</a:t>
            </a:r>
            <a:r>
              <a:rPr lang="it-IT" sz="2000" b="1"/>
              <a:t>,</a:t>
            </a:r>
            <a:r>
              <a:rPr lang="it-IT" sz="2000"/>
              <a:t> che ha rielaborato pezzi ideologici risalenti al pensiero marxista, psicanalista e alla rivoluzione femminista degli anni 50-70.</a:t>
            </a:r>
          </a:p>
          <a:p>
            <a:pPr lvl="0">
              <a:buSzPct val="45000"/>
              <a:buFont typeface="StarSymbol"/>
              <a:buChar char="●"/>
            </a:pPr>
            <a:r>
              <a:rPr lang="it-IT" sz="2000" b="1"/>
              <a:t>Dagli anni Cinquanta la parola</a:t>
            </a:r>
            <a:r>
              <a:rPr lang="it-IT" sz="2000"/>
              <a:t> </a:t>
            </a:r>
            <a:r>
              <a:rPr lang="it-IT" sz="2000" b="1" i="1">
                <a:solidFill>
                  <a:srgbClr val="CE181E"/>
                </a:solidFill>
                <a:effectLst>
                  <a:outerShdw dist="17961" dir="2700000">
                    <a:scrgbClr r="0" g="0" b="0"/>
                  </a:outerShdw>
                </a:effectLst>
              </a:rPr>
              <a:t>gender </a:t>
            </a:r>
            <a:r>
              <a:rPr lang="it-IT" sz="2000" b="1"/>
              <a:t>entra nel linguaggio</a:t>
            </a:r>
          </a:p>
          <a:p>
            <a:pPr lvl="0">
              <a:spcBef>
                <a:spcPts val="0"/>
              </a:spcBef>
              <a:buSzPct val="45000"/>
              <a:buFont typeface="StarSymbol"/>
              <a:buChar char="●"/>
            </a:pPr>
            <a:r>
              <a:rPr lang="it-IT" sz="2000" b="1"/>
              <a:t>della scienza,</a:t>
            </a:r>
            <a:r>
              <a:rPr lang="it-IT" sz="2000"/>
              <a:t> quando lo psicologo </a:t>
            </a:r>
            <a:r>
              <a:rPr lang="it-IT" sz="2000" b="1"/>
              <a:t>John Money </a:t>
            </a:r>
            <a:r>
              <a:rPr lang="it-IT" sz="2000"/>
              <a:t>incomincia a studiare l’omosessualità e l’identità di genere.</a:t>
            </a:r>
          </a:p>
          <a:p>
            <a:pPr lvl="0">
              <a:spcBef>
                <a:spcPts val="0"/>
              </a:spcBef>
              <a:buSzPct val="45000"/>
              <a:buFont typeface="StarSymbol"/>
              <a:buChar char="●"/>
            </a:pPr>
            <a:r>
              <a:rPr lang="it-IT" sz="2000" b="1">
                <a:solidFill>
                  <a:srgbClr val="CE181E"/>
                </a:solidFill>
                <a:effectLst>
                  <a:outerShdw dist="17961" dir="2700000">
                    <a:scrgbClr r="0" g="0" b="0"/>
                  </a:outerShdw>
                </a:effectLst>
              </a:rPr>
              <a:t>Negli anni Novanta diviene di pubblica conoscenza,</a:t>
            </a:r>
            <a:r>
              <a:rPr lang="it-IT" sz="2000"/>
              <a:t> quando un paziente di Money nato maschio (Bruce), ma cresciuto come una bambina (Brenda) reagendo a quell’identità che non aveva mai accettato, portò la comunità scientifica a criticare le teorie di Money.</a:t>
            </a:r>
          </a:p>
          <a:p>
            <a:pPr lvl="0">
              <a:buSzPct val="45000"/>
              <a:buFont typeface="StarSymbol"/>
              <a:buChar char="●"/>
            </a:pPr>
            <a:r>
              <a:rPr lang="it-IT" sz="2000"/>
              <a:t> Una tappa decisiva di tale processo, è rappresentata dalla </a:t>
            </a:r>
            <a:r>
              <a:rPr lang="it-IT" sz="2000" b="1"/>
              <a:t>Quarta conferenza  internazionale sulle donne, </a:t>
            </a:r>
            <a:r>
              <a:rPr lang="it-IT" sz="2000"/>
              <a:t>dell’ONU del 1995 a Pechino.</a:t>
            </a:r>
          </a:p>
          <a:p>
            <a:pPr lvl="0">
              <a:buSzPct val="45000"/>
              <a:buFont typeface="StarSymbol"/>
              <a:buChar char="●"/>
            </a:pPr>
            <a:r>
              <a:rPr lang="it-IT" sz="2000" b="1">
                <a:solidFill>
                  <a:srgbClr val="CE181E"/>
                </a:solidFill>
                <a:effectLst>
                  <a:outerShdw dist="17961" dir="2700000">
                    <a:scrgbClr r="0" g="0" b="0"/>
                  </a:outerShdw>
                </a:effectLst>
              </a:rPr>
              <a:t>Attualmente è in corso un forte dibattito se la teoria del </a:t>
            </a:r>
            <a:r>
              <a:rPr lang="it-IT" sz="2000" b="1" i="1">
                <a:solidFill>
                  <a:srgbClr val="CE181E"/>
                </a:solidFill>
                <a:effectLst>
                  <a:outerShdw dist="17961" dir="2700000">
                    <a:scrgbClr r="0" g="0" b="0"/>
                  </a:outerShdw>
                </a:effectLst>
              </a:rPr>
              <a:t>gender </a:t>
            </a:r>
            <a:r>
              <a:rPr lang="it-IT" sz="2000" b="1">
                <a:solidFill>
                  <a:srgbClr val="CE181E"/>
                </a:solidFill>
                <a:effectLst>
                  <a:outerShdw dist="17961" dir="2700000">
                    <a:scrgbClr r="0" g="0" b="0"/>
                  </a:outerShdw>
                </a:effectLst>
              </a:rPr>
              <a:t>è opportuno che venga insegnata nelle scuole.</a:t>
            </a:r>
          </a:p>
        </p:txBody>
      </p:sp>
      <p:sp>
        <p:nvSpPr>
          <p:cNvPr id="4" name="CasellaDiTesto 3"/>
          <p:cNvSpPr txBox="1"/>
          <p:nvPr/>
        </p:nvSpPr>
        <p:spPr>
          <a:xfrm>
            <a:off x="792000" y="108720"/>
            <a:ext cx="8208000" cy="574920"/>
          </a:xfrm>
          <a:prstGeom prst="rect">
            <a:avLst/>
          </a:prstGeom>
          <a:noFill/>
          <a:ln>
            <a:noFill/>
          </a:ln>
        </p:spPr>
        <p:txBody>
          <a:bodyPr lIns="0" tIns="0" rIns="0" bIns="0" anchor="ctr"/>
          <a:lstStyle/>
          <a:p>
            <a:pPr lvl="0" algn="ctr" hangingPunct="0">
              <a:buNone/>
              <a:tabLst/>
            </a:pPr>
            <a:r>
              <a:rPr lang="it-IT" sz="40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La TEORIA del </a:t>
            </a:r>
            <a:r>
              <a:rPr lang="it-IT" sz="4000" b="1" i="1"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GENDER: </a:t>
            </a:r>
            <a:r>
              <a:rPr lang="it-IT" sz="40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LE SUE ORIGINI</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20000" y="900000"/>
            <a:ext cx="2160000" cy="3234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Class="entr"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6444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216000" y="792000"/>
            <a:ext cx="8784000" cy="6480000"/>
          </a:xfrm>
          <a:ln w="19080">
            <a:solidFill>
              <a:srgbClr val="FFFFFF"/>
            </a:solidFill>
            <a:prstDash val="solid"/>
          </a:ln>
        </p:spPr>
        <p:txBody>
          <a:bodyPr lIns="9360" tIns="9360" rIns="9360" bIns="9360"/>
          <a:lstStyle/>
          <a:p>
            <a:pPr lvl="0">
              <a:spcBef>
                <a:spcPts val="2268"/>
              </a:spcBef>
              <a:spcAft>
                <a:spcPts val="850"/>
              </a:spcAft>
            </a:pPr>
            <a:endParaRPr lang="it-IT" sz="200"/>
          </a:p>
          <a:p>
            <a:pPr lvl="0">
              <a:spcBef>
                <a:spcPts val="2268"/>
              </a:spcBef>
              <a:spcAft>
                <a:spcPts val="850"/>
              </a:spcAft>
              <a:buSzPct val="45000"/>
              <a:buFont typeface="StarSymbol"/>
              <a:buChar char="●"/>
            </a:pPr>
            <a:r>
              <a:rPr lang="it-IT" sz="2000"/>
              <a:t>I sostenitori della </a:t>
            </a:r>
            <a:r>
              <a:rPr lang="it-IT" sz="2000" b="1">
                <a:solidFill>
                  <a:srgbClr val="CE181E"/>
                </a:solidFill>
                <a:effectLst>
                  <a:outerShdw dist="17961" dir="2700000">
                    <a:scrgbClr r="0" g="0" b="0"/>
                  </a:outerShdw>
                </a:effectLst>
              </a:rPr>
              <a:t>teoria del </a:t>
            </a:r>
            <a:r>
              <a:rPr lang="it-IT" sz="2000" b="1" i="1">
                <a:solidFill>
                  <a:srgbClr val="CE181E"/>
                </a:solidFill>
                <a:effectLst>
                  <a:outerShdw dist="17961" dir="2700000">
                    <a:scrgbClr r="0" g="0" b="0"/>
                  </a:outerShdw>
                </a:effectLst>
              </a:rPr>
              <a:t>gender,</a:t>
            </a:r>
            <a:r>
              <a:rPr lang="it-IT" sz="2000"/>
              <a:t> distinguono tra</a:t>
            </a:r>
            <a:r>
              <a:rPr lang="it-IT" sz="2000">
                <a:solidFill>
                  <a:srgbClr val="CE181E"/>
                </a:solidFill>
                <a:effectLst>
                  <a:outerShdw dist="17961" dir="2700000">
                    <a:scrgbClr r="0" g="0" b="0"/>
                  </a:outerShdw>
                </a:effectLst>
              </a:rPr>
              <a:t> </a:t>
            </a:r>
            <a:r>
              <a:rPr lang="it-IT" sz="2000" b="1">
                <a:solidFill>
                  <a:srgbClr val="CE181E"/>
                </a:solidFill>
                <a:effectLst>
                  <a:outerShdw dist="17961" dir="2700000">
                    <a:scrgbClr r="0" g="0" b="0"/>
                  </a:outerShdw>
                </a:effectLst>
              </a:rPr>
              <a:t>sesso</a:t>
            </a:r>
            <a:r>
              <a:rPr lang="it-IT" sz="2000" b="1"/>
              <a:t> </a:t>
            </a:r>
            <a:r>
              <a:rPr lang="it-IT" sz="2000"/>
              <a:t>e </a:t>
            </a:r>
            <a:r>
              <a:rPr lang="it-IT" sz="2000" b="1">
                <a:solidFill>
                  <a:srgbClr val="CE181E"/>
                </a:solidFill>
                <a:effectLst>
                  <a:outerShdw dist="17961" dir="2700000">
                    <a:scrgbClr r="0" g="0" b="0"/>
                  </a:outerShdw>
                </a:effectLst>
              </a:rPr>
              <a:t>genere.</a:t>
            </a:r>
          </a:p>
          <a:p>
            <a:pPr lvl="0">
              <a:spcBef>
                <a:spcPts val="0"/>
              </a:spcBef>
              <a:buSzPct val="45000"/>
              <a:buFont typeface="StarSymbol"/>
              <a:buChar char="●"/>
            </a:pPr>
            <a:r>
              <a:rPr lang="it-IT" sz="2000" b="1">
                <a:solidFill>
                  <a:srgbClr val="CE181E"/>
                </a:solidFill>
                <a:effectLst>
                  <a:outerShdw dist="17961" dir="2700000">
                    <a:scrgbClr r="0" g="0" b="0"/>
                  </a:outerShdw>
                </a:effectLst>
              </a:rPr>
              <a:t>Il sesso,</a:t>
            </a:r>
            <a:r>
              <a:rPr lang="it-IT" sz="2000"/>
              <a:t> è un </a:t>
            </a:r>
            <a:r>
              <a:rPr lang="it-IT" sz="2000" b="1"/>
              <a:t>dato biologico,</a:t>
            </a:r>
            <a:r>
              <a:rPr lang="it-IT" sz="2000"/>
              <a:t> è il sesso con il quale nasciamo.</a:t>
            </a:r>
          </a:p>
          <a:p>
            <a:pPr lvl="0">
              <a:spcBef>
                <a:spcPts val="0"/>
              </a:spcBef>
              <a:spcAft>
                <a:spcPts val="567"/>
              </a:spcAft>
              <a:buSzPct val="45000"/>
              <a:buFont typeface="StarSymbol"/>
              <a:buChar char="●"/>
            </a:pPr>
            <a:r>
              <a:rPr lang="it-IT" sz="2000" b="1">
                <a:solidFill>
                  <a:srgbClr val="CE181E"/>
                </a:solidFill>
                <a:effectLst>
                  <a:outerShdw dist="17961" dir="2700000">
                    <a:scrgbClr r="0" g="0" b="0"/>
                  </a:outerShdw>
                </a:effectLst>
              </a:rPr>
              <a:t>Il genere,</a:t>
            </a:r>
            <a:r>
              <a:rPr lang="it-IT" sz="2000">
                <a:solidFill>
                  <a:srgbClr val="CE181E"/>
                </a:solidFill>
                <a:effectLst>
                  <a:outerShdw dist="17961" dir="2700000">
                    <a:scrgbClr r="0" g="0" b="0"/>
                  </a:outerShdw>
                </a:effectLst>
              </a:rPr>
              <a:t> </a:t>
            </a:r>
            <a:r>
              <a:rPr lang="it-IT" sz="2000"/>
              <a:t>è un </a:t>
            </a:r>
            <a:r>
              <a:rPr lang="it-IT" sz="2000" b="1"/>
              <a:t>dato psicologico e socio-culturale,</a:t>
            </a:r>
            <a:r>
              <a:rPr lang="it-IT" sz="2000"/>
              <a:t> quello che diventiamo.</a:t>
            </a:r>
          </a:p>
          <a:p>
            <a:pPr lvl="0">
              <a:spcBef>
                <a:spcPts val="567"/>
              </a:spcBef>
              <a:buSzPct val="45000"/>
              <a:buFont typeface="StarSymbol"/>
              <a:buChar char="●"/>
            </a:pPr>
            <a:r>
              <a:rPr lang="it-IT" sz="2000"/>
              <a:t>In tale prospettiva, </a:t>
            </a:r>
            <a:r>
              <a:rPr lang="it-IT" sz="2000" b="1"/>
              <a:t>l’essere maschio e femmina non è un dato oggettivo stabilito dalla natura.</a:t>
            </a:r>
          </a:p>
          <a:p>
            <a:pPr lvl="0">
              <a:spcBef>
                <a:spcPts val="0"/>
              </a:spcBef>
              <a:buSzPct val="45000"/>
              <a:buFont typeface="StarSymbol"/>
              <a:buChar char="●"/>
            </a:pPr>
            <a:r>
              <a:rPr lang="it-IT" sz="2000" b="1"/>
              <a:t>Per cui, la teoria del </a:t>
            </a:r>
            <a:r>
              <a:rPr lang="it-IT" sz="2000" b="1" i="1"/>
              <a:t>gender </a:t>
            </a:r>
            <a:r>
              <a:rPr lang="it-IT" sz="2000" b="1"/>
              <a:t> comprende </a:t>
            </a:r>
            <a:r>
              <a:rPr lang="it-IT" sz="2000" b="1">
                <a:solidFill>
                  <a:srgbClr val="CE181E"/>
                </a:solidFill>
                <a:effectLst>
                  <a:outerShdw dist="17961" dir="2700000">
                    <a:scrgbClr r="0" g="0" b="0"/>
                  </a:outerShdw>
                </a:effectLst>
              </a:rPr>
              <a:t>tre diversi concetti.</a:t>
            </a:r>
          </a:p>
          <a:p>
            <a:pPr lvl="0">
              <a:spcBef>
                <a:spcPts val="567"/>
              </a:spcBef>
              <a:buSzPct val="45000"/>
              <a:buFont typeface="StarSymbol"/>
              <a:buChar char="●"/>
            </a:pPr>
            <a:r>
              <a:rPr lang="it-IT" sz="2000" b="1">
                <a:solidFill>
                  <a:srgbClr val="CE181E"/>
                </a:solidFill>
                <a:effectLst>
                  <a:outerShdw dist="17961" dir="2700000">
                    <a:scrgbClr r="0" g="0" b="0"/>
                  </a:outerShdw>
                </a:effectLst>
              </a:rPr>
              <a:t>Identità di genere.</a:t>
            </a:r>
            <a:r>
              <a:rPr lang="it-IT" sz="2000" b="1"/>
              <a:t> Indica il senso profondo della percezione di noi.</a:t>
            </a:r>
            <a:r>
              <a:rPr lang="it-IT" sz="2000"/>
              <a:t> </a:t>
            </a:r>
            <a:r>
              <a:rPr lang="it-IT" sz="2000" b="1"/>
              <a:t>E’ la</a:t>
            </a:r>
            <a:r>
              <a:rPr lang="it-IT" sz="2000"/>
              <a:t> </a:t>
            </a:r>
            <a:r>
              <a:rPr lang="it-IT" sz="2000" b="1"/>
              <a:t>soggettiva percezione della propria sessualità, secondo i propri istinti e pulsioni.</a:t>
            </a:r>
          </a:p>
          <a:p>
            <a:pPr lvl="0">
              <a:spcBef>
                <a:spcPts val="1134"/>
              </a:spcBef>
              <a:buSzPct val="45000"/>
              <a:buFont typeface="StarSymbol"/>
              <a:buChar char="●"/>
            </a:pPr>
            <a:r>
              <a:rPr lang="it-IT" sz="2000" b="1">
                <a:solidFill>
                  <a:srgbClr val="CE181E"/>
                </a:solidFill>
                <a:effectLst>
                  <a:outerShdw dist="17961" dir="2700000">
                    <a:scrgbClr r="0" g="0" b="0"/>
                  </a:outerShdw>
                </a:effectLst>
              </a:rPr>
              <a:t>Ruolo di genere.</a:t>
            </a:r>
            <a:r>
              <a:rPr lang="it-IT" sz="2000" b="1"/>
              <a:t> Indica i comportamenti, le attitudini che la società in cui l’individuo vive, ritiene adatti al sesso a cui appartiene.</a:t>
            </a:r>
          </a:p>
          <a:p>
            <a:pPr lvl="0">
              <a:spcBef>
                <a:spcPts val="1134"/>
              </a:spcBef>
              <a:buSzPct val="45000"/>
              <a:buFont typeface="StarSymbol"/>
              <a:buChar char="●"/>
            </a:pPr>
            <a:r>
              <a:rPr lang="it-IT" sz="2000" b="1">
                <a:solidFill>
                  <a:srgbClr val="CE181E"/>
                </a:solidFill>
                <a:effectLst>
                  <a:outerShdw dist="17961" dir="2700000">
                    <a:scrgbClr r="0" g="0" b="0"/>
                  </a:outerShdw>
                </a:effectLst>
              </a:rPr>
              <a:t>L’orientamento sessuale.</a:t>
            </a:r>
            <a:r>
              <a:rPr lang="it-IT" sz="2000" b="1"/>
              <a:t> E’ la risposta di una persona a uno stimolo sessuale. Risponde alla domanda:</a:t>
            </a:r>
            <a:r>
              <a:rPr lang="it-IT" sz="2000" b="1" i="1"/>
              <a:t>”Da quale sesso mi sento attratto?</a:t>
            </a:r>
            <a:r>
              <a:rPr lang="it-IT" sz="2000" b="1"/>
              <a:t>”</a:t>
            </a:r>
          </a:p>
          <a:p>
            <a:pPr lvl="0">
              <a:spcBef>
                <a:spcPts val="1134"/>
              </a:spcBef>
              <a:buSzPct val="45000"/>
              <a:buFont typeface="StarSymbol"/>
              <a:buChar char="●"/>
            </a:pPr>
            <a:r>
              <a:rPr lang="it-IT" sz="2000" b="1">
                <a:solidFill>
                  <a:srgbClr val="CE181E"/>
                </a:solidFill>
                <a:effectLst>
                  <a:outerShdw dist="17961" dir="2700000">
                    <a:scrgbClr r="0" g="0" b="0"/>
                  </a:outerShdw>
                </a:effectLst>
              </a:rPr>
              <a:t>Le tradizionali categorie di maschio e femmina diventano così vecchi clichés superati,</a:t>
            </a:r>
            <a:r>
              <a:rPr lang="it-IT" sz="2000" b="1"/>
              <a:t> inadatti a rappresentare la complessità sociale moderna.</a:t>
            </a:r>
          </a:p>
          <a:p>
            <a:pPr lvl="0">
              <a:spcBef>
                <a:spcPts val="1134"/>
              </a:spcBef>
              <a:buSzPct val="45000"/>
              <a:buFont typeface="StarSymbol"/>
              <a:buChar char="●"/>
            </a:pPr>
            <a:r>
              <a:rPr lang="it-IT" sz="2000"/>
              <a:t>La parola chiave degli ideologi del </a:t>
            </a:r>
            <a:r>
              <a:rPr lang="it-IT" sz="2000" i="1"/>
              <a:t>gender</a:t>
            </a:r>
            <a:r>
              <a:rPr lang="it-IT" sz="2000"/>
              <a:t> è</a:t>
            </a:r>
            <a:r>
              <a:rPr lang="it-IT" sz="2000" b="1"/>
              <a:t> </a:t>
            </a:r>
            <a:r>
              <a:rPr lang="it-IT" sz="2000" b="1">
                <a:solidFill>
                  <a:srgbClr val="CE181E"/>
                </a:solidFill>
                <a:effectLst>
                  <a:outerShdw dist="17961" dir="2700000">
                    <a:scrgbClr r="0" g="0" b="0"/>
                  </a:outerShdw>
                </a:effectLst>
              </a:rPr>
              <a:t>”decostruire” </a:t>
            </a:r>
            <a:r>
              <a:rPr lang="it-IT" sz="2000"/>
              <a:t>cioè </a:t>
            </a:r>
            <a:r>
              <a:rPr lang="it-IT" sz="2000" b="1">
                <a:solidFill>
                  <a:srgbClr val="CE181E"/>
                </a:solidFill>
                <a:effectLst>
                  <a:outerShdw dist="17961" dir="2700000">
                    <a:scrgbClr r="0" g="0" b="0"/>
                  </a:outerShdw>
                </a:effectLst>
              </a:rPr>
              <a:t>cancellare un sistema di pensiero divenuto obsoleto.</a:t>
            </a:r>
          </a:p>
        </p:txBody>
      </p:sp>
      <p:sp>
        <p:nvSpPr>
          <p:cNvPr id="4" name="CasellaDiTesto 3"/>
          <p:cNvSpPr txBox="1"/>
          <p:nvPr/>
        </p:nvSpPr>
        <p:spPr>
          <a:xfrm>
            <a:off x="216000" y="0"/>
            <a:ext cx="9359640" cy="792000"/>
          </a:xfrm>
          <a:prstGeom prst="rect">
            <a:avLst/>
          </a:prstGeom>
          <a:noFill/>
          <a:ln>
            <a:noFill/>
          </a:ln>
        </p:spPr>
        <p:txBody>
          <a:bodyPr lIns="0" tIns="0" rIns="0" bIns="0" anchor="ctr"/>
          <a:lstStyle/>
          <a:p>
            <a:pPr lvl="0" algn="ctr" hangingPunct="0">
              <a:buNone/>
              <a:tabLst/>
            </a:pPr>
            <a:r>
              <a:rPr lang="it-IT" sz="36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LA TEORIA DEL </a:t>
            </a:r>
            <a:r>
              <a:rPr lang="it-IT" sz="3600" b="1" i="1"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GENDER:  </a:t>
            </a:r>
            <a:r>
              <a:rPr lang="it-IT" sz="36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LE SUE PECULIARITA’</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928000" y="2007360"/>
            <a:ext cx="1152000" cy="31046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2)">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800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216000" y="720000"/>
            <a:ext cx="9576000" cy="6552000"/>
          </a:xfrm>
          <a:ln w="19080">
            <a:solidFill>
              <a:srgbClr val="FFFFFF"/>
            </a:solidFill>
            <a:prstDash val="solid"/>
          </a:ln>
        </p:spPr>
        <p:txBody>
          <a:bodyPr lIns="9360" tIns="9360" rIns="9360" bIns="9360"/>
          <a:lstStyle/>
          <a:p>
            <a:pPr lvl="0"/>
            <a:endParaRPr lang="it-IT" sz="500"/>
          </a:p>
          <a:p>
            <a:pPr lvl="0">
              <a:buSzPct val="45000"/>
              <a:buFont typeface="StarSymbol"/>
              <a:buChar char="●"/>
            </a:pPr>
            <a:r>
              <a:rPr lang="it-IT" sz="2000" b="1">
                <a:solidFill>
                  <a:srgbClr val="CE181E"/>
                </a:solidFill>
                <a:effectLst>
                  <a:outerShdw dist="17961" dir="2700000">
                    <a:scrgbClr r="0" g="0" b="0"/>
                  </a:outerShdw>
                </a:effectLst>
              </a:rPr>
              <a:t>I teorici del </a:t>
            </a:r>
            <a:r>
              <a:rPr lang="it-IT" sz="2000" b="1" i="1">
                <a:solidFill>
                  <a:srgbClr val="CE181E"/>
                </a:solidFill>
                <a:effectLst>
                  <a:outerShdw dist="17961" dir="2700000">
                    <a:scrgbClr r="0" g="0" b="0"/>
                  </a:outerShdw>
                </a:effectLst>
              </a:rPr>
              <a:t>gender, </a:t>
            </a:r>
            <a:r>
              <a:rPr lang="it-IT" sz="2000" b="1">
                <a:solidFill>
                  <a:srgbClr val="CE181E"/>
                </a:solidFill>
                <a:effectLst>
                  <a:outerShdw dist="17961" dir="2700000">
                    <a:scrgbClr r="0" g="0" b="0"/>
                  </a:outerShdw>
                </a:effectLst>
              </a:rPr>
              <a:t>negano l’esistenza di una “legge naturale”</a:t>
            </a:r>
            <a:r>
              <a:rPr lang="it-IT" sz="2000"/>
              <a:t> fissa e immutabile, per la quale ciascuno di noi nasce maschio o femmina ed ha la propria identità sessuale, costituita da:</a:t>
            </a:r>
          </a:p>
          <a:p>
            <a:pPr lvl="0">
              <a:spcBef>
                <a:spcPts val="850"/>
              </a:spcBef>
              <a:buSzPct val="45000"/>
              <a:buFont typeface="StarSymbol"/>
              <a:buChar char="●"/>
            </a:pPr>
            <a:r>
              <a:rPr lang="it-IT" sz="2000" b="1">
                <a:solidFill>
                  <a:srgbClr val="CE181E"/>
                </a:solidFill>
                <a:effectLst>
                  <a:outerShdw dist="17961" dir="2700000">
                    <a:scrgbClr r="0" g="0" b="0"/>
                  </a:outerShdw>
                </a:effectLst>
              </a:rPr>
              <a:t>un sesso genetico,</a:t>
            </a:r>
            <a:r>
              <a:rPr lang="it-IT" sz="2000"/>
              <a:t> </a:t>
            </a:r>
            <a:r>
              <a:rPr lang="it-IT" sz="2000" b="1"/>
              <a:t>corrisponde ai 46 cromosomi propri della specie umana,</a:t>
            </a:r>
          </a:p>
          <a:p>
            <a:pPr lvl="0">
              <a:spcBef>
                <a:spcPts val="0"/>
              </a:spcBef>
              <a:buSzPct val="45000"/>
              <a:buFont typeface="StarSymbol"/>
              <a:buChar char="●"/>
            </a:pPr>
            <a:r>
              <a:rPr lang="it-IT" sz="2000" b="1"/>
              <a:t>dove i 44 cromosomi più 2 XX della donna e i 44 più 2, XY  dell’uomo, determinano il DNA e il sesso genetico del nascituro già al momento del concepimento.</a:t>
            </a:r>
          </a:p>
          <a:p>
            <a:pPr lvl="0">
              <a:spcBef>
                <a:spcPts val="850"/>
              </a:spcBef>
              <a:buSzPct val="45000"/>
              <a:buFont typeface="StarSymbol"/>
              <a:buChar char="●"/>
            </a:pPr>
            <a:r>
              <a:rPr lang="it-IT" sz="2000" b="1">
                <a:solidFill>
                  <a:srgbClr val="CE181E"/>
                </a:solidFill>
                <a:effectLst>
                  <a:outerShdw dist="17961" dir="2700000">
                    <a:scrgbClr r="0" g="0" b="0"/>
                  </a:outerShdw>
                </a:effectLst>
              </a:rPr>
              <a:t>un sesso gonadico,</a:t>
            </a:r>
            <a:r>
              <a:rPr lang="it-IT" sz="2000"/>
              <a:t> </a:t>
            </a:r>
            <a:r>
              <a:rPr lang="it-IT" sz="2000" b="1"/>
              <a:t>responsabile dello sviluppo degli ormoni riproduttivi e dei caratteri sessuali secondari che danno forma al sesso somatico, derivante dal  sesso genetico;</a:t>
            </a:r>
          </a:p>
          <a:p>
            <a:pPr lvl="0">
              <a:spcBef>
                <a:spcPts val="850"/>
              </a:spcBef>
              <a:buSzPct val="45000"/>
              <a:buFont typeface="StarSymbol"/>
              <a:buChar char="●"/>
            </a:pPr>
            <a:r>
              <a:rPr lang="it-IT" sz="2000" b="1">
                <a:solidFill>
                  <a:srgbClr val="CE181E"/>
                </a:solidFill>
                <a:effectLst>
                  <a:outerShdw dist="17961" dir="2700000">
                    <a:scrgbClr r="0" g="0" b="0"/>
                  </a:outerShdw>
                </a:effectLst>
              </a:rPr>
              <a:t>un sesso biologico,</a:t>
            </a:r>
            <a:r>
              <a:rPr lang="it-IT" sz="2000"/>
              <a:t> </a:t>
            </a:r>
            <a:r>
              <a:rPr lang="it-IT" sz="2000" b="1"/>
              <a:t>definito attraverso il sesso genetico e il sesso gonadico.</a:t>
            </a:r>
          </a:p>
          <a:p>
            <a:pPr lvl="0">
              <a:spcBef>
                <a:spcPts val="850"/>
              </a:spcBef>
              <a:buSzPct val="45000"/>
              <a:buFont typeface="StarSymbol"/>
              <a:buChar char="●"/>
            </a:pPr>
            <a:r>
              <a:rPr lang="it-IT" sz="2000" b="1"/>
              <a:t>Dall’insieme di questi tre aspetti della sessualità, discende l’identità sessuale, che a sua volta influenzerà l’orientamento sessuale dell’individuo verso il sesso opposto.</a:t>
            </a:r>
          </a:p>
          <a:p>
            <a:pPr lvl="0">
              <a:spcBef>
                <a:spcPts val="850"/>
              </a:spcBef>
              <a:buSzPct val="45000"/>
              <a:buFont typeface="StarSymbol"/>
              <a:buChar char="●"/>
            </a:pPr>
            <a:r>
              <a:rPr lang="it-IT" sz="2000" b="1"/>
              <a:t>Se i tre aspetti non sono connessi in maniera armonica tra loro, si avranno patologie e disturbi della sessualità.</a:t>
            </a:r>
          </a:p>
          <a:p>
            <a:pPr lvl="0">
              <a:spcBef>
                <a:spcPts val="850"/>
              </a:spcBef>
              <a:buSzPct val="45000"/>
              <a:buFont typeface="StarSymbol"/>
              <a:buChar char="●"/>
            </a:pPr>
            <a:r>
              <a:rPr lang="it-IT" sz="2000" b="1">
                <a:solidFill>
                  <a:srgbClr val="CE181E"/>
                </a:solidFill>
                <a:effectLst>
                  <a:outerShdw dist="17961" dir="2700000">
                    <a:scrgbClr r="0" g="0" b="0"/>
                  </a:outerShdw>
                </a:effectLst>
              </a:rPr>
              <a:t>La teoria </a:t>
            </a:r>
            <a:r>
              <a:rPr lang="it-IT" sz="2000" b="1" i="1">
                <a:solidFill>
                  <a:srgbClr val="CE181E"/>
                </a:solidFill>
                <a:effectLst>
                  <a:outerShdw dist="17961" dir="2700000">
                    <a:scrgbClr r="0" g="0" b="0"/>
                  </a:outerShdw>
                </a:effectLst>
              </a:rPr>
              <a:t>gender </a:t>
            </a:r>
            <a:r>
              <a:rPr lang="it-IT" sz="2000" b="1">
                <a:solidFill>
                  <a:srgbClr val="CE181E"/>
                </a:solidFill>
                <a:effectLst>
                  <a:outerShdw dist="17961" dir="2700000">
                    <a:scrgbClr r="0" g="0" b="0"/>
                  </a:outerShdw>
                </a:effectLst>
              </a:rPr>
              <a:t>ignora tutto ciò, rivendicando il diritto dell’individuo a stabilire la sua sessualità, svincolata da qualsiasi legge naturale del creato,</a:t>
            </a:r>
            <a:r>
              <a:rPr lang="it-IT" sz="2000" b="1"/>
              <a:t> che la ragione è in grado di riconoscere impressa nella nostra natura creaturale.</a:t>
            </a:r>
          </a:p>
        </p:txBody>
      </p:sp>
      <p:sp>
        <p:nvSpPr>
          <p:cNvPr id="4" name="CasellaDiTesto 3"/>
          <p:cNvSpPr txBox="1"/>
          <p:nvPr/>
        </p:nvSpPr>
        <p:spPr>
          <a:xfrm>
            <a:off x="360000" y="-122040"/>
            <a:ext cx="9000000" cy="1036439"/>
          </a:xfrm>
          <a:prstGeom prst="rect">
            <a:avLst/>
          </a:prstGeom>
          <a:noFill/>
          <a:ln>
            <a:noFill/>
          </a:ln>
        </p:spPr>
        <p:txBody>
          <a:bodyPr lIns="0" tIns="0" rIns="0" bIns="0" anchor="ctr"/>
          <a:lstStyle/>
          <a:p>
            <a:pPr lvl="0" algn="ctr" hangingPunct="0">
              <a:buNone/>
              <a:tabLst/>
            </a:pPr>
            <a:r>
              <a:rPr lang="it-IT" sz="3600" b="1" i="1"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GENDER: </a:t>
            </a:r>
            <a:r>
              <a:rPr lang="it-IT" sz="36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UN’IDEOLOGIA CONTRO NATURA?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80080"/>
            <a:ext cx="9071640" cy="634320"/>
          </a:xfrm>
        </p:spPr>
        <p:txBody>
          <a:bodyPr>
            <a:spAutoFit/>
          </a:bodyPr>
          <a:lstStyle/>
          <a:p>
            <a:pPr lvl="0"/>
            <a:r>
              <a:rPr lang="it-IT" b="1">
                <a:solidFill>
                  <a:srgbClr val="ED1C32"/>
                </a:solidFill>
                <a:effectLst>
                  <a:outerShdw dist="17961" dir="2700000">
                    <a:scrgbClr r="0" g="0" b="0"/>
                  </a:outerShdw>
                </a:effectLst>
                <a:latin typeface="Franklin Gothic Demi Cond" pitchFamily="34"/>
              </a:rPr>
              <a:t> </a:t>
            </a:r>
          </a:p>
        </p:txBody>
      </p:sp>
      <p:sp>
        <p:nvSpPr>
          <p:cNvPr id="3" name="Segnaposto testo 2"/>
          <p:cNvSpPr txBox="1">
            <a:spLocks noGrp="1"/>
          </p:cNvSpPr>
          <p:nvPr>
            <p:ph type="body" idx="4294967295"/>
          </p:nvPr>
        </p:nvSpPr>
        <p:spPr>
          <a:xfrm>
            <a:off x="144000" y="648000"/>
            <a:ext cx="8784000" cy="6552000"/>
          </a:xfrm>
          <a:ln w="19080">
            <a:solidFill>
              <a:srgbClr val="FFFFFF"/>
            </a:solidFill>
            <a:prstDash val="solid"/>
          </a:ln>
        </p:spPr>
        <p:txBody>
          <a:bodyPr lIns="9360" tIns="9360" rIns="9360" bIns="9360">
            <a:normAutofit lnSpcReduction="10000"/>
          </a:bodyPr>
          <a:lstStyle/>
          <a:p>
            <a:pPr lvl="0"/>
            <a:endParaRPr lang="it-IT" sz="500"/>
          </a:p>
          <a:p>
            <a:pPr lvl="0">
              <a:buSzPct val="45000"/>
              <a:buFont typeface="StarSymbol"/>
              <a:buChar char="●"/>
            </a:pPr>
            <a:r>
              <a:rPr lang="it-IT" sz="2000" b="1">
                <a:solidFill>
                  <a:srgbClr val="CE181E"/>
                </a:solidFill>
                <a:effectLst>
                  <a:outerShdw dist="17961" dir="2700000">
                    <a:scrgbClr r="0" g="0" b="0"/>
                  </a:outerShdw>
                </a:effectLst>
              </a:rPr>
              <a:t>L’ideologia di genere, tende a svalutare la differenza e la complementarietà dei sessi e finisce per giustificare le unioni omosessuali.</a:t>
            </a:r>
          </a:p>
          <a:p>
            <a:pPr lvl="0">
              <a:buSzPct val="45000"/>
              <a:buFont typeface="StarSymbol"/>
              <a:buChar char="●"/>
            </a:pPr>
            <a:r>
              <a:rPr lang="it-IT" sz="2000" b="1">
                <a:solidFill>
                  <a:srgbClr val="CE181E"/>
                </a:solidFill>
                <a:effectLst>
                  <a:outerShdw dist="17961" dir="2700000">
                    <a:scrgbClr r="0" g="0" b="0"/>
                  </a:outerShdw>
                </a:effectLst>
              </a:rPr>
              <a:t>Il Pontificio Consiglio per la Famiglia,</a:t>
            </a:r>
            <a:r>
              <a:rPr lang="it-IT" sz="2000">
                <a:solidFill>
                  <a:srgbClr val="CE181E"/>
                </a:solidFill>
                <a:effectLst>
                  <a:outerShdw dist="17961" dir="2700000">
                    <a:scrgbClr r="0" g="0" b="0"/>
                  </a:outerShdw>
                </a:effectLst>
              </a:rPr>
              <a:t> </a:t>
            </a:r>
            <a:r>
              <a:rPr lang="it-IT" sz="2000"/>
              <a:t>nel documento </a:t>
            </a:r>
            <a:r>
              <a:rPr lang="it-IT" sz="2000" i="1"/>
              <a:t>“Famiglia,</a:t>
            </a:r>
          </a:p>
          <a:p>
            <a:pPr lvl="0">
              <a:spcBef>
                <a:spcPts val="0"/>
              </a:spcBef>
              <a:buSzPct val="45000"/>
              <a:buFont typeface="StarSymbol"/>
              <a:buChar char="●"/>
            </a:pPr>
            <a:r>
              <a:rPr lang="it-IT" sz="2000" i="1"/>
              <a:t>matrimonio e unioni di fatto”, </a:t>
            </a:r>
            <a:r>
              <a:rPr lang="it-IT" sz="2000" b="1"/>
              <a:t>in merito alla teoria del </a:t>
            </a:r>
            <a:r>
              <a:rPr lang="it-IT" sz="2000" b="1" i="1"/>
              <a:t>gender,</a:t>
            </a:r>
            <a:r>
              <a:rPr lang="it-IT" sz="2000" i="1"/>
              <a:t> </a:t>
            </a:r>
            <a:r>
              <a:rPr lang="it-IT" sz="2000"/>
              <a:t>afferma che:</a:t>
            </a:r>
          </a:p>
          <a:p>
            <a:pPr lvl="0">
              <a:spcBef>
                <a:spcPts val="283"/>
              </a:spcBef>
              <a:buSzPct val="45000"/>
              <a:buFont typeface="StarSymbol"/>
              <a:buChar char="●"/>
            </a:pPr>
            <a:r>
              <a:rPr lang="it-IT" sz="2000" b="1"/>
              <a:t>“L’essere uomo o donna non sarebbe determinato fondamentalmente dal sesso, bensì dalla cultura. Tale ideologia attacca le fondamenta della famiglia e delle relazioni interpersonali…</a:t>
            </a:r>
          </a:p>
          <a:p>
            <a:pPr lvl="0">
              <a:spcBef>
                <a:spcPts val="0"/>
              </a:spcBef>
              <a:buSzPct val="45000"/>
              <a:buFont typeface="StarSymbol"/>
              <a:buChar char="●"/>
            </a:pPr>
            <a:r>
              <a:rPr lang="it-IT" sz="2000"/>
              <a:t>In altri termini, i generi maschili e femminili sarebbero esclusivamente il prodotto di fattori sociali, senza alcuna relazione con la dimensione</a:t>
            </a:r>
          </a:p>
          <a:p>
            <a:pPr lvl="0">
              <a:spcBef>
                <a:spcPts val="0"/>
              </a:spcBef>
              <a:buSzPct val="45000"/>
              <a:buFont typeface="StarSymbol"/>
              <a:buChar char="●"/>
            </a:pPr>
            <a:r>
              <a:rPr lang="it-IT" sz="2000"/>
              <a:t>sessuale della persona, determinata dal patrimonio genetico.</a:t>
            </a:r>
          </a:p>
          <a:p>
            <a:pPr lvl="0">
              <a:spcBef>
                <a:spcPts val="283"/>
              </a:spcBef>
              <a:buSzPct val="45000"/>
              <a:buFont typeface="StarSymbol"/>
              <a:buChar char="●"/>
            </a:pPr>
            <a:r>
              <a:rPr lang="it-IT" sz="2000" b="1">
                <a:solidFill>
                  <a:srgbClr val="CE181E"/>
                </a:solidFill>
                <a:effectLst>
                  <a:outerShdw dist="17961" dir="2700000">
                    <a:scrgbClr r="0" g="0" b="0"/>
                  </a:outerShdw>
                </a:effectLst>
              </a:rPr>
              <a:t>In questo modo, ogni azione sessuale sarebbe giustificabile, inclusa l’omosessualità</a:t>
            </a:r>
            <a:r>
              <a:rPr lang="it-IT" sz="2000" b="1"/>
              <a:t> e spetterebbe alla società cambiare, per fare posto,</a:t>
            </a:r>
          </a:p>
          <a:p>
            <a:pPr lvl="0">
              <a:spcBef>
                <a:spcPts val="0"/>
              </a:spcBef>
              <a:buSzPct val="45000"/>
              <a:buFont typeface="StarSymbol"/>
              <a:buChar char="●"/>
            </a:pPr>
            <a:r>
              <a:rPr lang="it-IT" sz="2000" b="1"/>
              <a:t>oltre a quello maschile e femminile, ad altri generi della configurazione della vita sociale”.</a:t>
            </a:r>
          </a:p>
          <a:p>
            <a:pPr lvl="0">
              <a:spcBef>
                <a:spcPts val="567"/>
              </a:spcBef>
              <a:buSzPct val="45000"/>
              <a:buFont typeface="StarSymbol"/>
              <a:buChar char="●"/>
            </a:pPr>
            <a:r>
              <a:rPr lang="it-IT" sz="2000" b="1">
                <a:solidFill>
                  <a:srgbClr val="CE181E"/>
                </a:solidFill>
                <a:effectLst>
                  <a:outerShdw dist="17961" dir="2700000">
                    <a:scrgbClr r="0" g="0" b="0"/>
                  </a:outerShdw>
                </a:effectLst>
              </a:rPr>
              <a:t>Papa Francesco </a:t>
            </a:r>
            <a:r>
              <a:rPr lang="it-IT" sz="2000"/>
              <a:t>nella Relazione finale del Sinodo dei Vescovi sulla famiglia, ha affermato che </a:t>
            </a:r>
            <a:r>
              <a:rPr lang="it-IT" sz="2000" b="1">
                <a:solidFill>
                  <a:srgbClr val="CE181E"/>
                </a:solidFill>
                <a:effectLst>
                  <a:outerShdw dist="17961" dir="2700000">
                    <a:scrgbClr r="0" g="0" b="0"/>
                  </a:outerShdw>
                </a:effectLst>
              </a:rPr>
              <a:t>l’ideologia del </a:t>
            </a:r>
            <a:r>
              <a:rPr lang="it-IT" sz="2000" b="1" i="1">
                <a:solidFill>
                  <a:srgbClr val="CE181E"/>
                </a:solidFill>
                <a:effectLst>
                  <a:outerShdw dist="17961" dir="2700000">
                    <a:scrgbClr r="0" g="0" b="0"/>
                  </a:outerShdw>
                </a:effectLst>
              </a:rPr>
              <a:t>gender </a:t>
            </a:r>
            <a:r>
              <a:rPr lang="it-IT" sz="2000" b="1">
                <a:solidFill>
                  <a:srgbClr val="CE181E"/>
                </a:solidFill>
                <a:effectLst>
                  <a:outerShdw dist="17961" dir="2700000">
                    <a:scrgbClr r="0" g="0" b="0"/>
                  </a:outerShdw>
                </a:effectLst>
              </a:rPr>
              <a:t>“svuota la base antropologica della famiglia</a:t>
            </a:r>
            <a:r>
              <a:rPr lang="it-IT" sz="2000" b="1"/>
              <a:t> e induce a progetti educativi, orientativi e legislativi che promuovono un’identità personale  e un’intimità affettiva radicalmente svincolate dalla diversità biologica fra</a:t>
            </a:r>
          </a:p>
          <a:p>
            <a:pPr lvl="0">
              <a:spcBef>
                <a:spcPts val="0"/>
              </a:spcBef>
              <a:buSzPct val="45000"/>
              <a:buFont typeface="StarSymbol"/>
              <a:buChar char="●"/>
            </a:pPr>
            <a:r>
              <a:rPr lang="it-IT" sz="2000" b="1"/>
              <a:t>maschio e femmina”.</a:t>
            </a:r>
          </a:p>
        </p:txBody>
      </p:sp>
      <p:sp>
        <p:nvSpPr>
          <p:cNvPr id="4" name="CasellaDiTesto 3"/>
          <p:cNvSpPr txBox="1"/>
          <p:nvPr/>
        </p:nvSpPr>
        <p:spPr>
          <a:xfrm>
            <a:off x="360000" y="-122040"/>
            <a:ext cx="8352000" cy="770039"/>
          </a:xfrm>
          <a:prstGeom prst="rect">
            <a:avLst/>
          </a:prstGeom>
          <a:noFill/>
          <a:ln>
            <a:noFill/>
          </a:ln>
        </p:spPr>
        <p:txBody>
          <a:bodyPr lIns="0" tIns="0" rIns="0" bIns="0" anchor="ctr"/>
          <a:lstStyle/>
          <a:p>
            <a:pPr lvl="0" algn="ctr" hangingPunct="0">
              <a:buNone/>
              <a:tabLst/>
            </a:pPr>
            <a:r>
              <a:rPr lang="it-IT" sz="3600" b="1" i="0" u="none" strike="noStrike" kern="1200" cap="none">
                <a:ln>
                  <a:noFill/>
                </a:ln>
                <a:solidFill>
                  <a:srgbClr val="FFF200"/>
                </a:solidFill>
                <a:effectLst>
                  <a:outerShdw dist="17961" dir="2700000">
                    <a:scrgbClr r="0" g="0" b="0"/>
                  </a:outerShdw>
                </a:effectLst>
                <a:highlight>
                  <a:scrgbClr r="0" g="0" b="0">
                    <a:alpha val="0"/>
                  </a:scrgbClr>
                </a:highlight>
                <a:latin typeface="Franklin Gothic Demi Cond" pitchFamily="34"/>
                <a:ea typeface="Microsoft YaHei" pitchFamily="2"/>
                <a:cs typeface="Mangal" pitchFamily="2"/>
              </a:rPr>
              <a:t>GLI EFFETTI DELL’IDEOLOGIA GENDER</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136000" y="0"/>
            <a:ext cx="2015999" cy="2232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1"/>
                            </p:stCondLst>
                            <p:childTnLst>
                              <p:par>
                                <p:cTn id="18" presetClass="entr"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ircle(in)">
                                      <p:cBhvr>
                                        <p:cTn id="3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4000" b="1">
                <a:solidFill>
                  <a:srgbClr val="CE181E"/>
                </a:solidFill>
                <a:effectLst>
                  <a:outerShdw dist="17961" dir="2700000">
                    <a:scrgbClr r="0" g="0" b="0"/>
                  </a:outerShdw>
                </a:effectLst>
                <a:latin typeface="Franklin Gothic Demi Cond" pitchFamily="34"/>
              </a:rPr>
              <a:t>LE UNIONI CIVILI</a:t>
            </a:r>
          </a:p>
        </p:txBody>
      </p:sp>
      <p:sp>
        <p:nvSpPr>
          <p:cNvPr id="3" name="Segnaposto testo 2"/>
          <p:cNvSpPr txBox="1">
            <a:spLocks noGrp="1"/>
          </p:cNvSpPr>
          <p:nvPr>
            <p:ph type="body" idx="4294967295"/>
          </p:nvPr>
        </p:nvSpPr>
        <p:spPr>
          <a:xfrm>
            <a:off x="288000" y="704880"/>
            <a:ext cx="7343999" cy="6552000"/>
          </a:xfrm>
          <a:ln>
            <a:solidFill>
              <a:srgbClr val="FFFFFF"/>
            </a:solidFill>
            <a:prstDash val="solid"/>
          </a:ln>
        </p:spPr>
        <p:txBody>
          <a:bodyPr/>
          <a:lstStyle/>
          <a:p>
            <a:pPr lvl="0"/>
            <a:endParaRPr lang="it-IT" sz="500"/>
          </a:p>
          <a:p>
            <a:pPr lvl="0"/>
            <a:r>
              <a:rPr lang="it-IT" sz="2000" b="1"/>
              <a:t>Un effetto della teoria del </a:t>
            </a:r>
            <a:r>
              <a:rPr lang="it-IT" sz="2000" b="1" i="1"/>
              <a:t>gender,</a:t>
            </a:r>
            <a:r>
              <a:rPr lang="it-IT" sz="2000" b="1"/>
              <a:t> è la legge n. 76 del 20 maggio 2016, </a:t>
            </a:r>
            <a:r>
              <a:rPr lang="it-IT" sz="2000"/>
              <a:t>che ha riformato il diritto di famiglia in Italia, introducendo le unioni civili.</a:t>
            </a:r>
          </a:p>
          <a:p>
            <a:pPr lvl="0">
              <a:buSzPct val="45000"/>
              <a:buFont typeface="StarSymbol"/>
              <a:buChar char="●"/>
            </a:pPr>
            <a:r>
              <a:rPr lang="it-IT" sz="2000" b="1" cap="small"/>
              <a:t>Si, ai diritti che non c’erano. Oggi l’Italia è più civile ed europea.</a:t>
            </a:r>
          </a:p>
          <a:p>
            <a:pPr lvl="0">
              <a:spcBef>
                <a:spcPts val="0"/>
              </a:spcBef>
              <a:spcAft>
                <a:spcPts val="850"/>
              </a:spcAft>
              <a:buSzPct val="45000"/>
              <a:buFont typeface="StarSymbol"/>
              <a:buChar char="●"/>
            </a:pPr>
            <a:r>
              <a:rPr lang="it-IT" sz="2000"/>
              <a:t>Questo, il titolo di un giornale che salutava l’approvazione della Legge Cirinnà, in un Paese che cambia.</a:t>
            </a:r>
          </a:p>
          <a:p>
            <a:pPr lvl="0">
              <a:spcBef>
                <a:spcPts val="0"/>
              </a:spcBef>
              <a:spcAft>
                <a:spcPts val="283"/>
              </a:spcAft>
              <a:buSzPct val="45000"/>
              <a:buFont typeface="StarSymbol"/>
              <a:buChar char="●"/>
            </a:pPr>
            <a:r>
              <a:rPr lang="it-IT" sz="2000" b="1" i="1"/>
              <a:t>“Abbiamo legato la permanenza in vita del Governo a una battaglia per i diritti… non è stato facile, ma era giusto farlo.</a:t>
            </a:r>
          </a:p>
          <a:p>
            <a:pPr lvl="0">
              <a:spcBef>
                <a:spcPts val="0"/>
              </a:spcBef>
              <a:buSzPct val="45000"/>
              <a:buFont typeface="StarSymbol"/>
              <a:buChar char="●"/>
            </a:pPr>
            <a:r>
              <a:rPr lang="it-IT" sz="2000" i="1"/>
              <a:t>Leggo critiche, insulti, accuse. Rispetto tutti… ma quel che conta è che stasera tanti cittadini italiani si sentiranno</a:t>
            </a:r>
          </a:p>
          <a:p>
            <a:pPr lvl="0">
              <a:spcBef>
                <a:spcPts val="0"/>
              </a:spcBef>
              <a:buSzPct val="45000"/>
              <a:buFont typeface="StarSymbol"/>
              <a:buChar char="●"/>
            </a:pPr>
            <a:r>
              <a:rPr lang="it-IT" sz="2000" i="1"/>
              <a:t>meno soli…</a:t>
            </a:r>
          </a:p>
          <a:p>
            <a:pPr lvl="0">
              <a:spcBef>
                <a:spcPts val="0"/>
              </a:spcBef>
              <a:buSzPct val="45000"/>
              <a:buFont typeface="StarSymbol"/>
              <a:buChar char="●"/>
            </a:pPr>
            <a:r>
              <a:rPr lang="it-IT" sz="2000" b="1" i="1"/>
              <a:t>Ha vinto il coraggio contro la discriminazione”.</a:t>
            </a:r>
          </a:p>
          <a:p>
            <a:pPr lvl="0">
              <a:spcBef>
                <a:spcPts val="567"/>
              </a:spcBef>
              <a:buSzPct val="45000"/>
              <a:buFont typeface="StarSymbol"/>
              <a:buChar char="●"/>
            </a:pPr>
            <a:r>
              <a:rPr lang="it-IT" sz="2000"/>
              <a:t>Così </a:t>
            </a:r>
            <a:r>
              <a:rPr lang="it-IT" sz="2000" b="1"/>
              <a:t>Matteo Renzi, </a:t>
            </a:r>
            <a:r>
              <a:rPr lang="it-IT" sz="2000"/>
              <a:t>commentando l’approvazione della</a:t>
            </a:r>
          </a:p>
          <a:p>
            <a:pPr lvl="0">
              <a:spcBef>
                <a:spcPts val="0"/>
              </a:spcBef>
              <a:buSzPct val="45000"/>
              <a:buFont typeface="StarSymbol"/>
              <a:buChar char="●"/>
            </a:pPr>
            <a:r>
              <a:rPr lang="it-IT" sz="2000"/>
              <a:t>legge sulla </a:t>
            </a:r>
            <a:r>
              <a:rPr lang="it-IT" sz="2000" b="1"/>
              <a:t>Regolamentazione delle unioni civili tra persone dello stesso sesso e disciplina delle convivenze.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272000" y="2808000"/>
            <a:ext cx="2808000" cy="280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0"/>
                                          </p:val>
                                        </p:tav>
                                        <p:tav tm="100000">
                                          <p:val>
                                            <p:strVal val="#ppt_w"/>
                                          </p:val>
                                        </p:tav>
                                      </p:tavLst>
                                    </p:anim>
                                    <p:anim calcmode="lin" valueType="num">
                                      <p:cBhvr>
                                        <p:cTn id="22" dur="1000" fill="hold"/>
                                        <p:tgtEl>
                                          <p:spTgt spid="4"/>
                                        </p:tgtEl>
                                        <p:attrNameLst>
                                          <p:attrName>ppt_h</p:attrName>
                                        </p:attrNameLst>
                                      </p:cBhvr>
                                      <p:tavLst>
                                        <p:tav tm="0">
                                          <p:val>
                                            <p:str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strVal val="0"/>
                                          </p:val>
                                        </p:tav>
                                        <p:tav tm="100000">
                                          <p:val>
                                            <p:strVal val="1"/>
                                          </p:val>
                                        </p:tav>
                                      </p:tavLst>
                                    </p:anim>
                                    <p:anim calcmode="lin" valueType="num">
                                      <p:cBhvr>
                                        <p:cTn id="24" dur="1000" fill="hold"/>
                                        <p:tgtEl>
                                          <p:spTgt spid="4"/>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Class="entr"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par>
                                <p:cTn id="40" presetClass="entr"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600">
                <a:solidFill>
                  <a:srgbClr val="CE181E"/>
                </a:solidFill>
                <a:effectLst>
                  <a:outerShdw dist="17961" dir="2700000">
                    <a:scrgbClr r="0" g="0" b="0"/>
                  </a:outerShdw>
                </a:effectLst>
                <a:latin typeface="Franklin Gothic Demi Cond" pitchFamily="34"/>
              </a:rPr>
              <a:t>LE UNIONI CIVILI:COSA SONO, COME SONO NORMATE</a:t>
            </a:r>
          </a:p>
        </p:txBody>
      </p:sp>
      <p:sp>
        <p:nvSpPr>
          <p:cNvPr id="3" name="Segnaposto testo 2"/>
          <p:cNvSpPr txBox="1">
            <a:spLocks noGrp="1"/>
          </p:cNvSpPr>
          <p:nvPr>
            <p:ph type="body" idx="4294967295"/>
          </p:nvPr>
        </p:nvSpPr>
        <p:spPr>
          <a:xfrm>
            <a:off x="216000" y="792000"/>
            <a:ext cx="9360000" cy="6552000"/>
          </a:xfrm>
          <a:ln>
            <a:solidFill>
              <a:srgbClr val="FFFFFF"/>
            </a:solidFill>
            <a:prstDash val="solid"/>
          </a:ln>
        </p:spPr>
        <p:txBody>
          <a:bodyPr/>
          <a:lstStyle/>
          <a:p>
            <a:pPr lvl="0"/>
            <a:endParaRPr lang="it-IT" sz="500"/>
          </a:p>
          <a:p>
            <a:pPr lvl="0"/>
            <a:endParaRPr lang="it-IT" sz="2000"/>
          </a:p>
        </p:txBody>
      </p:sp>
      <p:sp>
        <p:nvSpPr>
          <p:cNvPr id="4" name="CasellaDiTesto 3"/>
          <p:cNvSpPr txBox="1"/>
          <p:nvPr/>
        </p:nvSpPr>
        <p:spPr>
          <a:xfrm>
            <a:off x="216000" y="704880"/>
            <a:ext cx="9216000" cy="6658920"/>
          </a:xfrm>
          <a:prstGeom prst="rect">
            <a:avLst/>
          </a:prstGeom>
          <a:noFill/>
          <a:ln>
            <a:noFill/>
          </a:ln>
        </p:spPr>
        <p:txBody>
          <a:bodyPr wrap="none" lIns="90000" tIns="45000" rIns="90000" bIns="45000" anchorCtr="0" compatLnSpc="0"/>
          <a:lstStyle/>
          <a:p>
            <a:pPr marL="0" marR="0" lvl="0" indent="0" hangingPunct="0">
              <a:lnSpc>
                <a:spcPct val="100000"/>
              </a:lnSpc>
              <a:spcBef>
                <a:spcPts val="1134"/>
              </a:spcBef>
              <a:spcAft>
                <a:spcPts val="0"/>
              </a:spcAft>
              <a:buNone/>
              <a:tabLst/>
            </a:pPr>
            <a:endParaRPr lang="it-IT" sz="300" b="0" i="0" u="none" strike="noStrike" kern="1200" cap="none">
              <a:ln>
                <a:noFill/>
              </a:ln>
              <a:latin typeface="Liberation Sans" pitchFamily="18"/>
              <a:ea typeface="Microsoft YaHei" pitchFamily="2"/>
              <a:cs typeface="Mangal" pitchFamily="2"/>
            </a:endParaRPr>
          </a:p>
          <a:p>
            <a:pPr marL="0" marR="0" lvl="0" indent="0" hangingPunct="0">
              <a:lnSpc>
                <a:spcPct val="100000"/>
              </a:lnSpc>
              <a:spcBef>
                <a:spcPts val="1134"/>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Dopo anni di attesa, sono state introdotte nel nostro Paese le</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Unioni civili per le coppie dello stesso sesso e per le coppie</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conviventi indipendentemente dal sesso dei componenti,</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per regolare gli effetti patrimoniali della loro convivenza.</a:t>
            </a:r>
          </a:p>
          <a:p>
            <a:pPr marL="0" marR="0" lvl="0" indent="0" hangingPunct="0">
              <a:lnSpc>
                <a:spcPct val="100000"/>
              </a:lnSpc>
              <a:spcBef>
                <a:spcPts val="567"/>
              </a:spcBef>
              <a:spcAft>
                <a:spcPts val="0"/>
              </a:spcAft>
              <a:buSzPct val="45000"/>
              <a:buFont typeface="StarSymbol"/>
              <a:buChar char="●"/>
              <a:tabLst/>
            </a:pPr>
            <a:r>
              <a:rPr lang="it-IT" sz="2000" b="1" i="0"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Le unioni civili </a:t>
            </a:r>
            <a:r>
              <a:rPr lang="it-IT" sz="2000" b="1" i="0" u="none" strike="noStrike" kern="1200" cap="none">
                <a:ln>
                  <a:noFill/>
                </a:ln>
                <a:latin typeface="Liberation Sans" pitchFamily="18"/>
                <a:ea typeface="Microsoft YaHei" pitchFamily="2"/>
                <a:cs typeface="Mangal" pitchFamily="2"/>
              </a:rPr>
              <a:t>si costituiscono tra due persone maggiorenni</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dello stesso sesso, attraverso una dichiarazione effettuata</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difronte all’ufficiale dello stato civile e alla presenza di due</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testimoni.</a:t>
            </a:r>
          </a:p>
          <a:p>
            <a:pPr marL="0" marR="0" lvl="0" indent="0" hangingPunct="0">
              <a:lnSpc>
                <a:spcPct val="100000"/>
              </a:lnSpc>
              <a:spcBef>
                <a:spcPts val="0"/>
              </a:spcBef>
              <a:spcAft>
                <a:spcPts val="567"/>
              </a:spcAft>
              <a:buSzPct val="45000"/>
              <a:buFont typeface="StarSymbol"/>
              <a:buChar char="●"/>
              <a:tabLst/>
            </a:pPr>
            <a:r>
              <a:rPr lang="it-IT" sz="2000" b="1" i="0"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Le parti acquistano gli stessi diritti e assumono gli stessi doveri.</a:t>
            </a:r>
          </a:p>
          <a:p>
            <a:pPr marL="0" marR="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Dall’unione civile, deriva l’obbligo reciproco</a:t>
            </a:r>
          </a:p>
          <a:p>
            <a:pPr marL="0" marR="0" lvl="1" indent="0" hangingPunct="0">
              <a:lnSpc>
                <a:spcPct val="100000"/>
              </a:lnSpc>
              <a:spcBef>
                <a:spcPts val="283"/>
              </a:spcBef>
              <a:spcAft>
                <a:spcPts val="0"/>
              </a:spcAft>
              <a:buSzPct val="75000"/>
              <a:buFont typeface="StarSymbol"/>
              <a:buChar char="–"/>
              <a:tabLst/>
            </a:pPr>
            <a:r>
              <a:rPr lang="it-IT" sz="2000" b="1" i="0" u="none" strike="noStrike" kern="1200" cap="none">
                <a:ln>
                  <a:noFill/>
                </a:ln>
                <a:latin typeface="Liberation Sans" pitchFamily="18"/>
                <a:ea typeface="Microsoft YaHei" pitchFamily="2"/>
                <a:cs typeface="Mangal" pitchFamily="2"/>
              </a:rPr>
              <a:t>all’assistenza morale e materiale</a:t>
            </a:r>
          </a:p>
          <a:p>
            <a:pPr marL="0" marR="0" lvl="1" indent="0" hangingPunct="0">
              <a:lnSpc>
                <a:spcPct val="100000"/>
              </a:lnSpc>
              <a:spcBef>
                <a:spcPts val="283"/>
              </a:spcBef>
              <a:spcAft>
                <a:spcPts val="0"/>
              </a:spcAft>
              <a:buSzPct val="75000"/>
              <a:buFont typeface="StarSymbol"/>
              <a:buChar char="–"/>
              <a:tabLst/>
            </a:pPr>
            <a:r>
              <a:rPr lang="it-IT" sz="2000" b="1" i="0" u="none" strike="noStrike" kern="1200" cap="none">
                <a:ln>
                  <a:noFill/>
                </a:ln>
                <a:latin typeface="Liberation Sans" pitchFamily="18"/>
                <a:ea typeface="Microsoft YaHei" pitchFamily="2"/>
                <a:cs typeface="Mangal" pitchFamily="2"/>
              </a:rPr>
              <a:t>alla coabitazione</a:t>
            </a:r>
          </a:p>
          <a:p>
            <a:pPr marL="0" marR="0" lvl="1" indent="0" hangingPunct="0">
              <a:lnSpc>
                <a:spcPct val="100000"/>
              </a:lnSpc>
              <a:spcBef>
                <a:spcPts val="283"/>
              </a:spcBef>
              <a:spcAft>
                <a:spcPts val="0"/>
              </a:spcAft>
              <a:buSzPct val="75000"/>
              <a:buFont typeface="StarSymbol"/>
              <a:buChar char="–"/>
              <a:tabLst/>
            </a:pPr>
            <a:r>
              <a:rPr lang="it-IT" sz="2000" b="1" i="0" u="none" strike="noStrike" kern="1200" cap="none">
                <a:ln>
                  <a:noFill/>
                </a:ln>
                <a:latin typeface="Liberation Sans" pitchFamily="18"/>
                <a:ea typeface="Microsoft YaHei" pitchFamily="2"/>
                <a:cs typeface="Mangal" pitchFamily="2"/>
              </a:rPr>
              <a:t>a contribuire ai bisogni comuni, secondo le proprie sostanze</a:t>
            </a:r>
          </a:p>
          <a:p>
            <a:pPr marL="0" marR="0" lvl="1" indent="0" hangingPunct="0">
              <a:lnSpc>
                <a:spcPct val="100000"/>
              </a:lnSpc>
              <a:spcBef>
                <a:spcPts val="283"/>
              </a:spcBef>
              <a:spcAft>
                <a:spcPts val="0"/>
              </a:spcAft>
              <a:buSzPct val="75000"/>
              <a:buFont typeface="StarSymbol"/>
              <a:buChar char="–"/>
              <a:tabLst/>
            </a:pPr>
            <a:r>
              <a:rPr lang="it-IT" sz="2000" b="1" i="0" u="none" strike="noStrike" kern="1200" cap="none">
                <a:ln>
                  <a:noFill/>
                </a:ln>
                <a:latin typeface="Liberation Sans" pitchFamily="18"/>
                <a:ea typeface="Microsoft YaHei" pitchFamily="2"/>
                <a:cs typeface="Mangal" pitchFamily="2"/>
              </a:rPr>
              <a:t>e la capacità di lavoro.</a:t>
            </a:r>
          </a:p>
          <a:p>
            <a:pPr marL="0" marR="0" lvl="0" indent="0" hangingPunct="0">
              <a:lnSpc>
                <a:spcPct val="100000"/>
              </a:lnSpc>
              <a:spcBef>
                <a:spcPts val="567"/>
              </a:spcBef>
              <a:spcAft>
                <a:spcPts val="0"/>
              </a:spcAft>
              <a:buSzPct val="45000"/>
              <a:buFont typeface="StarSymbol"/>
              <a:buChar char="●"/>
              <a:tabLst/>
            </a:pPr>
            <a:r>
              <a:rPr lang="it-IT" sz="2000" b="0" i="0" u="none" strike="noStrike" kern="1200" cap="none">
                <a:ln>
                  <a:noFill/>
                </a:ln>
                <a:latin typeface="Liberation Sans" pitchFamily="18"/>
                <a:ea typeface="Microsoft YaHei" pitchFamily="2"/>
                <a:cs typeface="Mangal" pitchFamily="2"/>
              </a:rPr>
              <a:t>L’indirizzo della vita familiare e la residenza, sono da concordare tra le parti.</a:t>
            </a:r>
          </a:p>
          <a:p>
            <a:pPr marL="0" marR="0" lvl="0" indent="0" hangingPunct="0">
              <a:lnSpc>
                <a:spcPct val="100000"/>
              </a:lnSpc>
              <a:spcBef>
                <a:spcPts val="567"/>
              </a:spcBef>
              <a:spcAft>
                <a:spcPts val="0"/>
              </a:spcAft>
              <a:buSzPct val="45000"/>
              <a:buFont typeface="StarSymbol"/>
              <a:buChar char="●"/>
              <a:tabLst/>
            </a:pPr>
            <a:r>
              <a:rPr lang="it-IT" sz="2000" b="0" i="0" u="none" strike="noStrike" kern="1200" cap="none">
                <a:ln>
                  <a:noFill/>
                </a:ln>
                <a:latin typeface="Liberation Sans" pitchFamily="18"/>
                <a:ea typeface="Microsoft YaHei" pitchFamily="2"/>
                <a:cs typeface="Mangal" pitchFamily="2"/>
              </a:rPr>
              <a:t>E’ prevista la registrazione degli atti di unione civile nell’archivio dello stato civile.</a:t>
            </a:r>
          </a:p>
          <a:p>
            <a:pPr marL="180000" marR="144000" lvl="0" indent="0" hangingPunct="0">
              <a:lnSpc>
                <a:spcPct val="100000"/>
              </a:lnSpc>
              <a:spcBef>
                <a:spcPts val="0"/>
              </a:spcBef>
              <a:spcAft>
                <a:spcPts val="0"/>
              </a:spcAft>
              <a:buSzPct val="45000"/>
              <a:buFont typeface="StarSymbol"/>
              <a:buChar char="●"/>
              <a:tabLst/>
            </a:pPr>
            <a:r>
              <a:rPr lang="it-IT" sz="2000" b="1" i="0" u="none" strike="noStrike" kern="1200" cap="none">
                <a:ln>
                  <a:noFill/>
                </a:ln>
                <a:latin typeface="Liberation Sans" pitchFamily="18"/>
                <a:ea typeface="Microsoft YaHei" pitchFamily="2"/>
                <a:cs typeface="Mangal" pitchFamily="2"/>
              </a:rPr>
              <a:t>Rispetto al matrimonio, la legge Cirinnà non fa cenno né all’obbligo di fedeltà, né a quello di collaborare al menage casalingo.</a:t>
            </a:r>
          </a:p>
          <a:p>
            <a:pPr marL="144000" marR="36000" lvl="0" indent="0" hangingPunct="0">
              <a:lnSpc>
                <a:spcPct val="100000"/>
              </a:lnSpc>
              <a:spcBef>
                <a:spcPts val="0"/>
              </a:spcBef>
              <a:spcAft>
                <a:spcPts val="0"/>
              </a:spcAft>
              <a:buSzPct val="45000"/>
              <a:buFont typeface="StarSymbol"/>
              <a:buChar char="●"/>
              <a:tabLst/>
            </a:pPr>
            <a:r>
              <a:rPr lang="it-IT" sz="2000" b="0" i="0" u="none" strike="noStrike" kern="1200" cap="none">
                <a:ln>
                  <a:noFill/>
                </a:ln>
                <a:latin typeface="Liberation Sans" pitchFamily="18"/>
                <a:ea typeface="Microsoft YaHei" pitchFamily="2"/>
                <a:cs typeface="Mangal" pitchFamily="2"/>
              </a:rPr>
              <a:t>La giurisprudenza riconosce, dietro valutazione caso per caso, l’adozione speciale del figlio del partener.</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640000" y="792000"/>
            <a:ext cx="1440000" cy="446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ou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fill="hold" nodeType="click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par>
                                <p:cTn id="50" presetClass="entr" fill="hold" nodeType="with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fill="hold" nodeType="click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box(in)">
                                      <p:cBhvr>
                                        <p:cTn id="56" dur="500"/>
                                        <p:tgtEl>
                                          <p:spTgt spid="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Class="entr" fill="hold" nodeType="clickEffect">
                                  <p:stCondLst>
                                    <p:cond delay="1000"/>
                                  </p:stCondLst>
                                  <p:childTnLst>
                                    <p:set>
                                      <p:cBhvr>
                                        <p:cTn id="6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79560"/>
            <a:ext cx="9936000" cy="625320"/>
          </a:xfrm>
        </p:spPr>
        <p:txBody>
          <a:bodyPr>
            <a:spAutoFit/>
          </a:bodyPr>
          <a:lstStyle/>
          <a:p>
            <a:pPr lvl="0"/>
            <a:r>
              <a:rPr lang="it-IT" sz="3200" b="1">
                <a:solidFill>
                  <a:srgbClr val="CE181E"/>
                </a:solidFill>
                <a:effectLst>
                  <a:outerShdw dist="17961" dir="2700000">
                    <a:scrgbClr r="0" g="0" b="0"/>
                  </a:outerShdw>
                </a:effectLst>
                <a:latin typeface="Franklin Gothic Demi Cond" pitchFamily="34"/>
              </a:rPr>
              <a:t>LA PROSSIMA FRONTIERA: IL DIRITTO DI ADOZIONE</a:t>
            </a:r>
          </a:p>
        </p:txBody>
      </p:sp>
      <p:sp>
        <p:nvSpPr>
          <p:cNvPr id="3" name="Segnaposto testo 2"/>
          <p:cNvSpPr txBox="1">
            <a:spLocks noGrp="1"/>
          </p:cNvSpPr>
          <p:nvPr>
            <p:ph type="body" idx="4294967295"/>
          </p:nvPr>
        </p:nvSpPr>
        <p:spPr>
          <a:xfrm>
            <a:off x="432000" y="704880"/>
            <a:ext cx="7200000" cy="6639119"/>
          </a:xfrm>
          <a:ln>
            <a:solidFill>
              <a:srgbClr val="FFFFFF"/>
            </a:solidFill>
            <a:prstDash val="solid"/>
          </a:ln>
        </p:spPr>
        <p:txBody>
          <a:bodyPr/>
          <a:lstStyle/>
          <a:p>
            <a:pPr lvl="0"/>
            <a:endParaRPr lang="it-IT" sz="500"/>
          </a:p>
          <a:p>
            <a:pPr lvl="0"/>
            <a:r>
              <a:rPr lang="it-IT" sz="2000"/>
              <a:t>Il giorno dell’approvazione della legge sulle unioni civili, in  un’intervista a </a:t>
            </a:r>
            <a:r>
              <a:rPr lang="it-IT" sz="2000" i="1"/>
              <a:t>La Repubblica, </a:t>
            </a:r>
            <a:r>
              <a:rPr lang="it-IT" sz="2000"/>
              <a:t>il </a:t>
            </a:r>
            <a:r>
              <a:rPr lang="it-IT" sz="2000" b="1"/>
              <a:t>ministro della Giustizia,</a:t>
            </a:r>
            <a:r>
              <a:rPr lang="it-IT" sz="2000"/>
              <a:t> </a:t>
            </a:r>
            <a:r>
              <a:rPr lang="it-IT" sz="2000" b="1"/>
              <a:t>Andrea Orlando,</a:t>
            </a:r>
            <a:r>
              <a:rPr lang="it-IT" sz="2000"/>
              <a:t> dichiarava:</a:t>
            </a:r>
          </a:p>
          <a:p>
            <a:pPr lvl="0">
              <a:buSzPct val="45000"/>
              <a:buFont typeface="StarSymbol"/>
              <a:buChar char="●"/>
            </a:pPr>
            <a:r>
              <a:rPr lang="it-IT" sz="2000" b="1" i="1">
                <a:solidFill>
                  <a:srgbClr val="CE181E"/>
                </a:solidFill>
                <a:effectLst>
                  <a:outerShdw dist="17961" dir="2700000">
                    <a:scrgbClr r="0" g="0" b="0"/>
                  </a:outerShdw>
                </a:effectLst>
              </a:rPr>
              <a:t>“E’ un giorno importante non solo per chi si unisce e celebra le unioni, ma per tutta la società…</a:t>
            </a:r>
          </a:p>
          <a:p>
            <a:pPr lvl="0">
              <a:spcBef>
                <a:spcPts val="0"/>
              </a:spcBef>
              <a:buSzPct val="45000"/>
              <a:buFont typeface="StarSymbol"/>
              <a:buChar char="●"/>
            </a:pPr>
            <a:r>
              <a:rPr lang="it-IT" sz="2000" b="1" i="1"/>
              <a:t>Credo che l’affermazione di questo istituto, farà giustizia di molti fantasmi che si sono agitati nel dibattito parlamentare e pubblico.</a:t>
            </a:r>
          </a:p>
          <a:p>
            <a:pPr lvl="0">
              <a:buSzPct val="45000"/>
              <a:buFont typeface="StarSymbol"/>
              <a:buChar char="●"/>
            </a:pPr>
            <a:r>
              <a:rPr lang="it-IT" sz="2000" b="1" i="1">
                <a:solidFill>
                  <a:srgbClr val="CE181E"/>
                </a:solidFill>
                <a:effectLst>
                  <a:outerShdw dist="17961" dir="2700000">
                    <a:scrgbClr r="0" g="0" b="0"/>
                  </a:outerShdw>
                </a:effectLst>
              </a:rPr>
              <a:t>Quanto alla possibilità di adottare, ritengo tuttora  che una disciplina di questo aspetto sia necessaria.</a:t>
            </a:r>
          </a:p>
          <a:p>
            <a:pPr lvl="0">
              <a:spcBef>
                <a:spcPts val="0"/>
              </a:spcBef>
              <a:buSzPct val="45000"/>
              <a:buFont typeface="StarSymbol"/>
              <a:buChar char="●"/>
            </a:pPr>
            <a:r>
              <a:rPr lang="it-IT" sz="2000" b="1" i="1"/>
              <a:t>Le condizioni politiche non hanno consentito di raggiungere l’obiettivo e le cose sono rimaste com’erano prima…</a:t>
            </a:r>
          </a:p>
          <a:p>
            <a:pPr lvl="0">
              <a:buSzPct val="45000"/>
              <a:buFont typeface="StarSymbol"/>
              <a:buChar char="●"/>
            </a:pPr>
            <a:r>
              <a:rPr lang="it-IT" sz="2000" b="1" i="1"/>
              <a:t>Vorrei sottolineare che l’intervento legislativo è avvenuto anche sulla base di un preciso invito della Corte europea che da tempo sottolineava come l’assenza delle unioni civili in Italia fosse causa di discriminazione per molti”.</a:t>
            </a:r>
          </a:p>
          <a:p>
            <a:pPr lvl="0">
              <a:buSzPct val="45000"/>
              <a:buFont typeface="StarSymbol"/>
              <a:buChar char="●"/>
            </a:pPr>
            <a:r>
              <a:rPr lang="it-IT" sz="2000" b="1">
                <a:solidFill>
                  <a:srgbClr val="CE181E"/>
                </a:solidFill>
                <a:effectLst>
                  <a:outerShdw dist="17961" dir="2700000">
                    <a:scrgbClr r="0" g="0" b="0"/>
                  </a:outerShdw>
                </a:effectLst>
              </a:rPr>
              <a:t>E le radici cristiane dell’Europa?!...</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r="33335"/>
          <a:stretch>
            <a:fillRect/>
          </a:stretch>
        </p:blipFill>
        <p:spPr>
          <a:xfrm>
            <a:off x="7632000" y="704880"/>
            <a:ext cx="2448000" cy="3111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100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par>
                          <p:cTn id="8" fill="hold">
                            <p:stCondLst>
                              <p:cond delay="2000"/>
                            </p:stCondLst>
                            <p:childTnLst>
                              <p:par>
                                <p:cTn id="9"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ox(i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2" fill="hold">
                                          <p:stCondLst>
                                            <p:cond delay="0"/>
                                          </p:stCondLst>
                                        </p:cTn>
                                        <p:tgtEl>
                                          <p:spTgt spid="3">
                                            <p:txEl>
                                              <p:pRg st="7" end="7"/>
                                            </p:txEl>
                                          </p:spTgt>
                                        </p:tgtEl>
                                        <p:attrNameLst>
                                          <p:attrName>style.visibility</p:attrName>
                                        </p:attrNameLst>
                                      </p:cBhvr>
                                      <p:to>
                                        <p:strVal val="visible"/>
                                      </p:to>
                                    </p:set>
                                    <p:animEffect transition="in" filter="box(in)">
                                      <p:cBhvr>
                                        <p:cTn id="2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944000" y="360000"/>
            <a:ext cx="6336000" cy="1512000"/>
          </a:xfrm>
          <a:ln>
            <a:solidFill>
              <a:srgbClr val="FFFFFF"/>
            </a:solidFill>
            <a:prstDash val="solid"/>
          </a:ln>
        </p:spPr>
        <p:txBody>
          <a:bodyPr>
            <a:spAutoFit/>
          </a:bodyPr>
          <a:lstStyle/>
          <a:p>
            <a:pPr lvl="0"/>
            <a:r>
              <a:rPr lang="it-IT" sz="2400" b="1">
                <a:solidFill>
                  <a:srgbClr val="FFFF00"/>
                </a:solidFill>
                <a:effectLst>
                  <a:outerShdw dist="17961" dir="2700000">
                    <a:scrgbClr r="0" g="0" b="0"/>
                  </a:outerShdw>
                </a:effectLst>
                <a:latin typeface="Copperplate Gothic Bold" pitchFamily="34"/>
              </a:rPr>
              <a:t>Le scimmie clonate in cina </a:t>
            </a:r>
            <a:br>
              <a:rPr lang="it-IT" sz="2400" b="1">
                <a:solidFill>
                  <a:srgbClr val="FFFF00"/>
                </a:solidFill>
                <a:effectLst>
                  <a:outerShdw dist="17961" dir="2700000">
                    <a:scrgbClr r="0" g="0" b="0"/>
                  </a:outerShdw>
                </a:effectLst>
                <a:latin typeface="Copperplate Gothic Bold" pitchFamily="34"/>
              </a:rPr>
            </a:br>
            <a:r>
              <a:rPr lang="it-IT" sz="2400" b="1" i="1">
                <a:solidFill>
                  <a:srgbClr val="FFFF00"/>
                </a:solidFill>
                <a:effectLst>
                  <a:outerShdw dist="17961" dir="2700000">
                    <a:scrgbClr r="0" g="0" b="0"/>
                  </a:outerShdw>
                </a:effectLst>
                <a:latin typeface="Copperplate Gothic Bold" pitchFamily="34"/>
              </a:rPr>
              <a:t>«Una minaccia per il futuro dell’umanità»</a:t>
            </a:r>
            <a:r>
              <a:rPr lang="it-IT" sz="2400" b="1">
                <a:solidFill>
                  <a:srgbClr val="FFFF00"/>
                </a:solidFill>
                <a:effectLst>
                  <a:outerShdw dist="17961" dir="2700000">
                    <a:scrgbClr r="0" g="0" b="0"/>
                  </a:outerShdw>
                </a:effectLst>
                <a:latin typeface="Copperplate Gothic Bold" pitchFamily="34"/>
              </a:rPr>
              <a:t> </a:t>
            </a:r>
            <a:r>
              <a:rPr lang="it-IT" sz="2400" i="1">
                <a:solidFill>
                  <a:srgbClr val="FFFF00"/>
                </a:solidFill>
                <a:latin typeface="Copperplate Gothic Bold" pitchFamily="34"/>
              </a:rPr>
              <a:t>(</a:t>
            </a:r>
            <a:r>
              <a:rPr lang="it-IT" sz="2000" i="1">
                <a:solidFill>
                  <a:srgbClr val="FFFF00"/>
                </a:solidFill>
                <a:effectLst>
                  <a:outerShdw dist="17961" dir="2700000">
                    <a:scrgbClr r="0" g="0" b="0"/>
                  </a:outerShdw>
                </a:effectLst>
                <a:latin typeface="Estrangelo Edessa" pitchFamily="66"/>
              </a:rPr>
              <a:t>CARD. SGRECCIA)</a:t>
            </a:r>
            <a:br>
              <a:rPr lang="it-IT" sz="2000" i="1">
                <a:solidFill>
                  <a:srgbClr val="FFFF00"/>
                </a:solidFill>
                <a:effectLst>
                  <a:outerShdw dist="17961" dir="2700000">
                    <a:scrgbClr r="0" g="0" b="0"/>
                  </a:outerShdw>
                </a:effectLst>
                <a:latin typeface="Estrangelo Edessa" pitchFamily="66"/>
              </a:rPr>
            </a:br>
            <a:r>
              <a:rPr lang="it-IT" sz="2000" b="1" i="1">
                <a:solidFill>
                  <a:srgbClr val="000000"/>
                </a:solidFill>
                <a:effectLst>
                  <a:outerShdw dist="17961" dir="2700000">
                    <a:scrgbClr r="0" g="0" b="0"/>
                  </a:outerShdw>
                </a:effectLst>
                <a:latin typeface="Euphemia" pitchFamily="34"/>
              </a:rPr>
              <a:t>25 Gennaio 2018</a:t>
            </a:r>
          </a:p>
        </p:txBody>
      </p:sp>
      <p:sp>
        <p:nvSpPr>
          <p:cNvPr id="3" name="Segnaposto testo 2"/>
          <p:cNvSpPr txBox="1">
            <a:spLocks noGrp="1"/>
          </p:cNvSpPr>
          <p:nvPr>
            <p:ph type="body" idx="4294967295"/>
          </p:nvPr>
        </p:nvSpPr>
        <p:spPr>
          <a:xfrm rot="609600">
            <a:off x="4226616" y="3547922"/>
            <a:ext cx="4817160" cy="3895920"/>
          </a:xfrm>
          <a:ln>
            <a:solidFill>
              <a:srgbClr val="FFFFFF"/>
            </a:solidFill>
            <a:prstDash val="solid"/>
          </a:ln>
        </p:spPr>
        <p:txBody>
          <a:bodyPr anchor="t">
            <a:normAutofit fontScale="62500" lnSpcReduction="20000"/>
          </a:bodyPr>
          <a:lstStyle/>
          <a:p>
            <a:pPr lvl="0">
              <a:spcBef>
                <a:spcPts val="850"/>
              </a:spcBef>
              <a:spcAft>
                <a:spcPts val="850"/>
              </a:spcAft>
            </a:pPr>
            <a:endParaRPr lang="it-IT" sz="1800" b="1">
              <a:solidFill>
                <a:srgbClr val="000000"/>
              </a:solidFill>
              <a:effectLst>
                <a:outerShdw dist="17961" dir="2700000">
                  <a:scrgbClr r="0" g="0" b="0"/>
                </a:outerShdw>
              </a:effectLst>
            </a:endParaRPr>
          </a:p>
          <a:p>
            <a:pPr lvl="0">
              <a:spcBef>
                <a:spcPts val="850"/>
              </a:spcBef>
              <a:spcAft>
                <a:spcPts val="850"/>
              </a:spcAft>
            </a:pPr>
            <a:endParaRPr lang="it-IT" sz="1800" b="1">
              <a:solidFill>
                <a:srgbClr val="000000"/>
              </a:solidFill>
              <a:effectLst>
                <a:outerShdw dist="17961" dir="2700000">
                  <a:scrgbClr r="0" g="0" b="0"/>
                </a:outerShdw>
              </a:effectLst>
            </a:endParaRPr>
          </a:p>
          <a:p>
            <a:pPr lvl="0">
              <a:spcBef>
                <a:spcPts val="850"/>
              </a:spcBef>
              <a:spcAft>
                <a:spcPts val="850"/>
              </a:spcAft>
            </a:pPr>
            <a:r>
              <a:rPr lang="it-IT" sz="1800" b="1">
                <a:solidFill>
                  <a:srgbClr val="000000"/>
                </a:solidFill>
                <a:effectLst>
                  <a:outerShdw dist="17961" dir="2700000">
                    <a:scrgbClr r="0" g="0" b="0"/>
                  </a:outerShdw>
                </a:effectLst>
              </a:rPr>
              <a:t>  </a:t>
            </a:r>
            <a:r>
              <a:rPr lang="it-IT" sz="2000" b="1">
                <a:solidFill>
                  <a:srgbClr val="000000"/>
                </a:solidFill>
                <a:effectLst>
                  <a:outerShdw dist="17961" dir="2700000">
                    <a:scrgbClr r="0" g="0" b="0"/>
                  </a:outerShdw>
                </a:effectLst>
              </a:rPr>
              <a:t>   Il genetista Coviello:</a:t>
            </a:r>
          </a:p>
          <a:p>
            <a:pPr marL="540000" marR="36000" lvl="0" algn="ctr">
              <a:spcBef>
                <a:spcPts val="850"/>
              </a:spcBef>
            </a:pPr>
            <a:r>
              <a:rPr lang="it-IT" b="1">
                <a:solidFill>
                  <a:srgbClr val="ED1C24"/>
                </a:solidFill>
                <a:effectLst>
                  <a:outerShdw dist="17961" dir="2700000">
                    <a:scrgbClr r="0" g="0" b="0"/>
                  </a:outerShdw>
                </a:effectLst>
                <a:latin typeface="Wide Latin" pitchFamily="18"/>
              </a:rPr>
              <a:t>Le scimmie clonate e la domanda a cui  pochi rispondono:</a:t>
            </a:r>
          </a:p>
          <a:p>
            <a:pPr marL="540000" marR="36000" lvl="0" algn="ctr">
              <a:spcBef>
                <a:spcPts val="1984"/>
              </a:spcBef>
              <a:spcAft>
                <a:spcPts val="2835"/>
              </a:spcAft>
            </a:pPr>
            <a:r>
              <a:rPr lang="it-IT" b="1">
                <a:solidFill>
                  <a:srgbClr val="ED1C24"/>
                </a:solidFill>
                <a:effectLst>
                  <a:outerShdw dist="17961" dir="2700000">
                    <a:scrgbClr r="0" g="0" b="0"/>
                  </a:outerShdw>
                </a:effectLst>
                <a:latin typeface="Wide Latin" pitchFamily="18"/>
              </a:rPr>
              <a:t>“E’ giusto?”</a:t>
            </a:r>
          </a:p>
          <a:p>
            <a:pPr marL="540000" marR="36000" lvl="0" algn="ctr">
              <a:spcBef>
                <a:spcPts val="1984"/>
              </a:spcBef>
              <a:spcAft>
                <a:spcPts val="2835"/>
              </a:spcAft>
            </a:pPr>
            <a:r>
              <a:rPr lang="it-IT" sz="2200" b="1">
                <a:solidFill>
                  <a:srgbClr val="000000"/>
                </a:solidFill>
                <a:effectLst>
                  <a:outerShdw dist="17961" dir="2700000">
                    <a:scrgbClr r="0" g="0" b="0"/>
                  </a:outerShdw>
                </a:effectLst>
                <a:latin typeface="Euphemia" pitchFamily="34"/>
              </a:rPr>
              <a:t>26 Gennaio 2018</a:t>
            </a:r>
          </a:p>
          <a:p>
            <a:pPr marL="540000" marR="36000" lvl="0" algn="ctr">
              <a:spcBef>
                <a:spcPts val="1984"/>
              </a:spcBef>
              <a:spcAft>
                <a:spcPts val="2835"/>
              </a:spcAft>
            </a:pPr>
            <a:endParaRPr lang="it-IT" sz="2000">
              <a:solidFill>
                <a:srgbClr val="000000"/>
              </a:solidFill>
              <a:effectLst>
                <a:outerShdw dist="17961" dir="2700000">
                  <a:scrgbClr r="0" g="0" b="0"/>
                </a:outerShdw>
              </a:effectLst>
              <a:latin typeface="Euphemia" pitchFamily="34"/>
            </a:endParaRPr>
          </a:p>
          <a:p>
            <a:pPr marL="540000" marR="36000" lvl="0" algn="ctr">
              <a:spcBef>
                <a:spcPts val="1984"/>
              </a:spcBef>
              <a:spcAft>
                <a:spcPts val="2835"/>
              </a:spcAft>
            </a:pPr>
            <a:endParaRPr lang="it-IT" b="1">
              <a:solidFill>
                <a:srgbClr val="ED1C24"/>
              </a:solidFill>
              <a:effectLst>
                <a:outerShdw dist="17961" dir="2700000">
                  <a:scrgbClr r="0" g="0" b="0"/>
                </a:outerShdw>
              </a:effectLst>
              <a:latin typeface="Euphemia" pitchFamily="34"/>
            </a:endParaRPr>
          </a:p>
          <a:p>
            <a:pPr marL="540000" marR="36000" lvl="0" algn="ctr">
              <a:spcBef>
                <a:spcPts val="3402"/>
              </a:spcBef>
              <a:spcAft>
                <a:spcPts val="2268"/>
              </a:spcAft>
            </a:pPr>
            <a:endParaRPr lang="it-IT" b="1">
              <a:solidFill>
                <a:srgbClr val="ED1C24"/>
              </a:solidFill>
              <a:effectLst>
                <a:outerShdw dist="17961" dir="2700000">
                  <a:scrgbClr r="0" g="0" b="0"/>
                </a:outerShdw>
              </a:effectLst>
              <a:latin typeface="Britannic Bold" pitchFamily="34"/>
            </a:endParaRPr>
          </a:p>
          <a:p>
            <a:pPr marL="540000" marR="36000" lvl="0" algn="ctr">
              <a:spcBef>
                <a:spcPts val="1134"/>
              </a:spcBef>
              <a:spcAft>
                <a:spcPts val="1134"/>
              </a:spcAft>
            </a:pPr>
            <a:endParaRPr lang="it-IT" sz="3600" b="1">
              <a:solidFill>
                <a:srgbClr val="FFF200"/>
              </a:solidFill>
              <a:effectLst>
                <a:outerShdw dist="17961" dir="2700000">
                  <a:scrgbClr r="0" g="0" b="0"/>
                </a:outerShdw>
              </a:effectLst>
              <a:latin typeface="Calisto MT" pitchFamily="18"/>
            </a:endParaRPr>
          </a:p>
        </p:txBody>
      </p:sp>
      <p:sp>
        <p:nvSpPr>
          <p:cNvPr id="4" name="CasellaDiTesto 3"/>
          <p:cNvSpPr txBox="1"/>
          <p:nvPr/>
        </p:nvSpPr>
        <p:spPr>
          <a:xfrm>
            <a:off x="288000" y="2054880"/>
            <a:ext cx="3932280" cy="4569120"/>
          </a:xfrm>
          <a:prstGeom prst="rect">
            <a:avLst/>
          </a:prstGeom>
          <a:noFill/>
          <a:ln w="0">
            <a:solidFill>
              <a:srgbClr val="FFF200"/>
            </a:solidFill>
            <a:prstDash val="solid"/>
          </a:ln>
        </p:spPr>
        <p:txBody>
          <a:bodyPr wrap="none" lIns="90000" tIns="45000" rIns="90000" bIns="45000" anchorCtr="0" compatLnSpc="0">
            <a:spAutoFit/>
          </a:bodyPr>
          <a:lstStyle/>
          <a:p>
            <a:pPr marL="0" marR="0" lvl="0" indent="0" hangingPunct="0">
              <a:lnSpc>
                <a:spcPct val="100000"/>
              </a:lnSpc>
              <a:spcBef>
                <a:spcPts val="850"/>
              </a:spcBef>
              <a:spcAft>
                <a:spcPts val="850"/>
              </a:spcAft>
              <a:buNone/>
              <a:tabLst/>
            </a:pPr>
            <a:endParaRPr lang="it-IT" sz="1800" b="1" i="0" u="none" strike="noStrike" kern="1200" cap="none">
              <a:ln>
                <a:noFill/>
              </a:ln>
              <a:effectLst>
                <a:outerShdw dist="17961" dir="2700000">
                  <a:scrgbClr r="0" g="0" b="0"/>
                </a:outerShdw>
              </a:effectLst>
              <a:latin typeface="Liberation Sans" pitchFamily="18"/>
              <a:ea typeface="Microsoft YaHei" pitchFamily="2"/>
              <a:cs typeface="Mangal" pitchFamily="2"/>
            </a:endParaRPr>
          </a:p>
          <a:p>
            <a:pPr marL="0" marR="0" lvl="0" indent="0" hangingPunct="0">
              <a:lnSpc>
                <a:spcPct val="100000"/>
              </a:lnSpc>
              <a:spcBef>
                <a:spcPts val="850"/>
              </a:spcBef>
              <a:spcAft>
                <a:spcPts val="850"/>
              </a:spcAft>
              <a:buNone/>
              <a:tabLst/>
            </a:pPr>
            <a:endParaRPr lang="it-IT" sz="1800" b="1" i="0" u="none" strike="noStrike" kern="1200" cap="none">
              <a:ln>
                <a:noFill/>
              </a:ln>
              <a:effectLst>
                <a:outerShdw dist="17961" dir="2700000">
                  <a:scrgbClr r="0" g="0" b="0"/>
                </a:outerShdw>
              </a:effectLst>
              <a:latin typeface="Liberation Sans" pitchFamily="18"/>
              <a:ea typeface="Microsoft YaHei" pitchFamily="2"/>
              <a:cs typeface="Mangal" pitchFamily="2"/>
            </a:endParaRPr>
          </a:p>
          <a:p>
            <a:pPr marL="0" marR="0" lvl="0" indent="0" hangingPunct="0">
              <a:lnSpc>
                <a:spcPct val="100000"/>
              </a:lnSpc>
              <a:spcBef>
                <a:spcPts val="283"/>
              </a:spcBef>
              <a:spcAft>
                <a:spcPts val="283"/>
              </a:spcAft>
              <a:buNone/>
              <a:tabLst/>
            </a:pPr>
            <a:r>
              <a:rPr lang="it-IT" sz="2000" b="1" i="0" u="none" strike="noStrike" kern="1200" cap="none">
                <a:ln>
                  <a:noFill/>
                </a:ln>
                <a:latin typeface="Liberation Sans" pitchFamily="18"/>
                <a:ea typeface="Microsoft YaHei" pitchFamily="2"/>
                <a:cs typeface="Mangal" pitchFamily="2"/>
              </a:rPr>
              <a:t>“</a:t>
            </a:r>
            <a:r>
              <a:rPr lang="it-IT" sz="2000" b="1" i="1" u="none" strike="noStrike" kern="1200" cap="none">
                <a:ln>
                  <a:noFill/>
                </a:ln>
                <a:latin typeface="Liberation Sans" pitchFamily="18"/>
                <a:ea typeface="Microsoft YaHei" pitchFamily="2"/>
                <a:cs typeface="Mangal" pitchFamily="2"/>
              </a:rPr>
              <a:t>Serpeggia l’ambizione</a:t>
            </a:r>
          </a:p>
          <a:p>
            <a:pPr marL="0" marR="0" lvl="0" indent="0" hangingPunct="0">
              <a:lnSpc>
                <a:spcPct val="100000"/>
              </a:lnSpc>
              <a:spcBef>
                <a:spcPts val="283"/>
              </a:spcBef>
              <a:spcAft>
                <a:spcPts val="283"/>
              </a:spcAft>
              <a:buNone/>
              <a:tabLst/>
            </a:pPr>
            <a:r>
              <a:rPr lang="it-IT" sz="2000" b="1" i="1" u="none" strike="noStrike" kern="1200" cap="none">
                <a:ln>
                  <a:noFill/>
                </a:ln>
                <a:latin typeface="Liberation Sans" pitchFamily="18"/>
                <a:ea typeface="Microsoft YaHei" pitchFamily="2"/>
                <a:cs typeface="Mangal" pitchFamily="2"/>
              </a:rPr>
              <a:t>di creare l’uomo.</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Troppo spesso notizie</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ammantate di scopi</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filantropici, rivelano poi</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prosaici obiettivi commerciali.</a:t>
            </a:r>
          </a:p>
          <a:p>
            <a:pPr marL="0" marR="0" lvl="0" indent="0" hangingPunct="0">
              <a:lnSpc>
                <a:spcPct val="100000"/>
              </a:lnSpc>
              <a:spcBef>
                <a:spcPts val="0"/>
              </a:spcBef>
              <a:spcAft>
                <a:spcPts val="0"/>
              </a:spcAft>
              <a:buNone/>
              <a:tabLst/>
            </a:pPr>
            <a:endParaRPr lang="it-IT" sz="500" b="1" i="1" u="none" strike="noStrike" kern="1200" cap="none">
              <a:ln>
                <a:noFill/>
              </a:ln>
              <a:latin typeface="Liberation Sans" pitchFamily="18"/>
              <a:ea typeface="Microsoft YaHei" pitchFamily="2"/>
              <a:cs typeface="Mangal" pitchFamily="2"/>
            </a:endParaRPr>
          </a:p>
          <a:p>
            <a:pPr marL="0" marR="0" lvl="0" indent="0" hangingPunct="0">
              <a:lnSpc>
                <a:spcPct val="100000"/>
              </a:lnSpc>
              <a:spcBef>
                <a:spcPts val="0"/>
              </a:spcBef>
              <a:spcAft>
                <a:spcPts val="0"/>
              </a:spcAft>
              <a:buNone/>
              <a:tabLst/>
            </a:pPr>
            <a:r>
              <a:rPr lang="it-IT" sz="2000" b="1" i="1" u="none" strike="noStrike" kern="1200" cap="none">
                <a:ln>
                  <a:noFill/>
                </a:ln>
                <a:latin typeface="Liberation Sans" pitchFamily="18"/>
                <a:ea typeface="Microsoft YaHei" pitchFamily="2"/>
                <a:cs typeface="Mangal" pitchFamily="2"/>
              </a:rPr>
              <a:t>Dopo la scimmia artificiale,</a:t>
            </a:r>
          </a:p>
          <a:p>
            <a:pPr marL="0" marR="0" lvl="0" indent="0" hangingPunct="0">
              <a:lnSpc>
                <a:spcPct val="100000"/>
              </a:lnSpc>
              <a:spcBef>
                <a:spcPts val="0"/>
              </a:spcBef>
              <a:spcAft>
                <a:spcPts val="0"/>
              </a:spcAft>
              <a:buNone/>
              <a:tabLst/>
            </a:pPr>
            <a:r>
              <a:rPr lang="it-IT" sz="2000" b="1" i="1" u="none" strike="noStrike" kern="1200" cap="none">
                <a:ln>
                  <a:noFill/>
                </a:ln>
                <a:latin typeface="Liberation Sans" pitchFamily="18"/>
                <a:ea typeface="Microsoft YaHei" pitchFamily="2"/>
                <a:cs typeface="Mangal" pitchFamily="2"/>
              </a:rPr>
              <a:t>cosa ci impedisce di avere</a:t>
            </a:r>
          </a:p>
          <a:p>
            <a:pPr marL="0" marR="0" lvl="0" indent="0" hangingPunct="0">
              <a:lnSpc>
                <a:spcPct val="100000"/>
              </a:lnSpc>
              <a:spcBef>
                <a:spcPts val="0"/>
              </a:spcBef>
              <a:spcAft>
                <a:spcPts val="0"/>
              </a:spcAft>
              <a:buNone/>
              <a:tabLst/>
            </a:pPr>
            <a:r>
              <a:rPr lang="it-IT" sz="2000" b="1" i="1" u="none" strike="noStrike" kern="1200" cap="none">
                <a:ln>
                  <a:noFill/>
                </a:ln>
                <a:latin typeface="Liberation Sans" pitchFamily="18"/>
                <a:ea typeface="Microsoft YaHei" pitchFamily="2"/>
                <a:cs typeface="Mangal" pitchFamily="2"/>
              </a:rPr>
              <a:t>Il primo uomo artificiale?</a:t>
            </a:r>
          </a:p>
          <a:p>
            <a:pPr marL="0" marR="0" lvl="0" indent="0" hangingPunct="0">
              <a:lnSpc>
                <a:spcPct val="100000"/>
              </a:lnSpc>
              <a:spcBef>
                <a:spcPts val="0"/>
              </a:spcBef>
              <a:spcAft>
                <a:spcPts val="0"/>
              </a:spcAft>
              <a:buNone/>
              <a:tabLst/>
            </a:pPr>
            <a:endParaRPr lang="it-IT" sz="500" b="1" i="1" u="none" strike="noStrike" kern="1200" cap="none">
              <a:ln>
                <a:noFill/>
              </a:ln>
              <a:latin typeface="Liberation Sans" pitchFamily="18"/>
              <a:ea typeface="Microsoft YaHei" pitchFamily="2"/>
              <a:cs typeface="Mangal" pitchFamily="2"/>
            </a:endParaRP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Sotto sotto, serpeggia</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l’ambizione di creare l’uomo.</a:t>
            </a:r>
          </a:p>
          <a:p>
            <a:pPr marL="0" marR="0" lvl="0" indent="0" hangingPunct="0">
              <a:lnSpc>
                <a:spcPct val="100000"/>
              </a:lnSpc>
              <a:spcBef>
                <a:spcPts val="0"/>
              </a:spcBef>
              <a:spcAft>
                <a:spcPts val="0"/>
              </a:spcAft>
              <a:buNone/>
              <a:tabLst/>
            </a:pPr>
            <a:r>
              <a:rPr lang="it-IT" sz="2000" b="1" i="1"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Di essere i nuovi dei”</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3831839" y="1872000"/>
            <a:ext cx="1424159" cy="568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Class="entr"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5240"/>
            <a:ext cx="9287640" cy="634320"/>
          </a:xfrm>
        </p:spPr>
        <p:txBody>
          <a:bodyPr>
            <a:spAutoFit/>
          </a:bodyPr>
          <a:lstStyle/>
          <a:p>
            <a:pPr lvl="0"/>
            <a:r>
              <a:rPr lang="it-IT" b="1">
                <a:solidFill>
                  <a:srgbClr val="CE181E"/>
                </a:solidFill>
                <a:effectLst>
                  <a:outerShdw dist="17961" dir="2700000">
                    <a:scrgbClr r="0" g="0" b="0"/>
                  </a:outerShdw>
                </a:effectLst>
                <a:latin typeface="Franklin Gothic Demi Cond" pitchFamily="34"/>
              </a:rPr>
              <a:t>L’EUTANASIA</a:t>
            </a:r>
          </a:p>
        </p:txBody>
      </p:sp>
      <p:sp>
        <p:nvSpPr>
          <p:cNvPr id="3" name="Segnaposto testo 2"/>
          <p:cNvSpPr txBox="1">
            <a:spLocks noGrp="1"/>
          </p:cNvSpPr>
          <p:nvPr>
            <p:ph type="body" idx="4294967295"/>
          </p:nvPr>
        </p:nvSpPr>
        <p:spPr>
          <a:xfrm>
            <a:off x="432000" y="792000"/>
            <a:ext cx="9144000" cy="6263999"/>
          </a:xfrm>
          <a:ln>
            <a:solidFill>
              <a:srgbClr val="FFFFFF"/>
            </a:solidFill>
            <a:prstDash val="solid"/>
          </a:ln>
        </p:spPr>
        <p:txBody>
          <a:bodyPr>
            <a:normAutofit fontScale="92500" lnSpcReduction="10000"/>
          </a:bodyPr>
          <a:lstStyle/>
          <a:p>
            <a:pPr lvl="0"/>
            <a:endParaRPr lang="it-IT" sz="500"/>
          </a:p>
          <a:p>
            <a:pPr lvl="0"/>
            <a:r>
              <a:rPr lang="it-IT" sz="2000" b="1"/>
              <a:t>Nel termine ‘eutanasia’ sono compresi gli interventi medici, attivi o</a:t>
            </a:r>
          </a:p>
          <a:p>
            <a:pPr lvl="0">
              <a:spcBef>
                <a:spcPts val="0"/>
              </a:spcBef>
            </a:pPr>
            <a:r>
              <a:rPr lang="it-IT" sz="2000" b="1"/>
              <a:t>passivi, volti ad interrompere la sofferenza di una persona malata</a:t>
            </a:r>
          </a:p>
          <a:p>
            <a:pPr lvl="0">
              <a:spcBef>
                <a:spcPts val="0"/>
              </a:spcBef>
            </a:pPr>
            <a:r>
              <a:rPr lang="it-IT" sz="2000" b="1"/>
              <a:t>terminale, previo consenso dell’interessato.</a:t>
            </a:r>
          </a:p>
          <a:p>
            <a:pPr lvl="0">
              <a:buSzPct val="45000"/>
              <a:buFont typeface="StarSymbol"/>
              <a:buChar char="●"/>
            </a:pPr>
            <a:r>
              <a:rPr lang="it-IT" sz="2000" b="1">
                <a:solidFill>
                  <a:srgbClr val="CE181E"/>
                </a:solidFill>
              </a:rPr>
              <a:t>L’eutanasia nella sua forma attiva, </a:t>
            </a:r>
            <a:r>
              <a:rPr lang="it-IT" sz="2000"/>
              <a:t>consiste in una somministrazione</a:t>
            </a:r>
          </a:p>
          <a:p>
            <a:pPr lvl="0">
              <a:spcBef>
                <a:spcPts val="0"/>
              </a:spcBef>
              <a:buSzPct val="45000"/>
              <a:buFont typeface="StarSymbol"/>
              <a:buChar char="●"/>
            </a:pPr>
            <a:r>
              <a:rPr lang="it-IT" sz="2000"/>
              <a:t>letale che pone fine alla vita di un paziente consenziente, che non ha alcuna</a:t>
            </a:r>
          </a:p>
          <a:p>
            <a:pPr lvl="0">
              <a:spcBef>
                <a:spcPts val="0"/>
              </a:spcBef>
              <a:buSzPct val="45000"/>
              <a:buFont typeface="StarSymbol"/>
              <a:buChar char="●"/>
            </a:pPr>
            <a:r>
              <a:rPr lang="it-IT" sz="2000"/>
              <a:t>possibilità di guarire, o che non può più condurre una vita a suo giudizio</a:t>
            </a:r>
          </a:p>
          <a:p>
            <a:pPr lvl="0">
              <a:spcBef>
                <a:spcPts val="0"/>
              </a:spcBef>
              <a:buSzPct val="45000"/>
              <a:buFont typeface="StarSymbol"/>
              <a:buChar char="●"/>
            </a:pPr>
            <a:r>
              <a:rPr lang="it-IT" sz="2000"/>
              <a:t>dignitosa.</a:t>
            </a:r>
          </a:p>
          <a:p>
            <a:pPr lvl="0">
              <a:buSzPct val="45000"/>
              <a:buFont typeface="StarSymbol"/>
              <a:buChar char="●"/>
            </a:pPr>
            <a:r>
              <a:rPr lang="it-IT" sz="2000" b="1">
                <a:solidFill>
                  <a:srgbClr val="CE181E"/>
                </a:solidFill>
              </a:rPr>
              <a:t>L’eutanasia nella sua forma passiva, </a:t>
            </a:r>
            <a:r>
              <a:rPr lang="it-IT" sz="2000"/>
              <a:t> consiste nel sospendere tutte quelle</a:t>
            </a:r>
          </a:p>
          <a:p>
            <a:pPr lvl="0">
              <a:spcBef>
                <a:spcPts val="0"/>
              </a:spcBef>
              <a:buSzPct val="45000"/>
              <a:buFont typeface="StarSymbol"/>
              <a:buChar char="●"/>
            </a:pPr>
            <a:r>
              <a:rPr lang="it-IT" sz="2000"/>
              <a:t>cure e trattamenti che mantengono in vita il paziente.  </a:t>
            </a:r>
          </a:p>
          <a:p>
            <a:pPr lvl="0">
              <a:buSzPct val="45000"/>
              <a:buFont typeface="StarSymbol"/>
              <a:buChar char="●"/>
            </a:pPr>
            <a:r>
              <a:rPr lang="it-IT" sz="2000" b="1">
                <a:solidFill>
                  <a:srgbClr val="CE181E"/>
                </a:solidFill>
              </a:rPr>
              <a:t>Attualmente in Italia,</a:t>
            </a:r>
          </a:p>
          <a:p>
            <a:pPr marL="0" lvl="1" indent="0" hangingPunct="0">
              <a:spcBef>
                <a:spcPts val="1417"/>
              </a:spcBef>
              <a:buSzPct val="75000"/>
              <a:buFont typeface="StarSymbol"/>
              <a:buChar char="–"/>
            </a:pPr>
            <a:r>
              <a:rPr lang="it-IT" sz="2000">
                <a:solidFill>
                  <a:srgbClr val="CE181E"/>
                </a:solidFill>
                <a:highlight>
                  <a:scrgbClr r="0" g="0" b="0">
                    <a:alpha val="0"/>
                  </a:scrgbClr>
                </a:highlight>
                <a:latin typeface="Liberation Sans" pitchFamily="18"/>
                <a:ea typeface="Microsoft YaHei" pitchFamily="2"/>
              </a:rPr>
              <a:t> </a:t>
            </a:r>
            <a:r>
              <a:rPr lang="it-IT" sz="2000" b="1">
                <a:solidFill>
                  <a:srgbClr val="CE181E"/>
                </a:solidFill>
                <a:highlight>
                  <a:scrgbClr r="0" g="0" b="0">
                    <a:alpha val="0"/>
                  </a:scrgbClr>
                </a:highlight>
                <a:latin typeface="Liberation Sans" pitchFamily="18"/>
                <a:ea typeface="Microsoft YaHei" pitchFamily="2"/>
              </a:rPr>
              <a:t>l’eutanasia attiva costituisce reato </a:t>
            </a:r>
            <a:r>
              <a:rPr lang="it-IT" sz="2000" b="1">
                <a:highlight>
                  <a:scrgbClr r="0" g="0" b="0">
                    <a:alpha val="0"/>
                  </a:scrgbClr>
                </a:highlight>
                <a:latin typeface="Liberation Sans" pitchFamily="18"/>
                <a:ea typeface="Microsoft YaHei" pitchFamily="2"/>
              </a:rPr>
              <a:t>e rientra nelle ipotesi previste e</a:t>
            </a:r>
          </a:p>
          <a:p>
            <a:pPr marL="0" lvl="1" indent="0" hangingPunct="0">
              <a:spcBef>
                <a:spcPts val="0"/>
              </a:spcBef>
              <a:buSzPct val="75000"/>
              <a:buFont typeface="StarSymbol"/>
              <a:buChar char="–"/>
            </a:pPr>
            <a:r>
              <a:rPr lang="it-IT" sz="2000" b="1">
                <a:highlight>
                  <a:scrgbClr r="0" g="0" b="0">
                    <a:alpha val="0"/>
                  </a:scrgbClr>
                </a:highlight>
                <a:latin typeface="Liberation Sans" pitchFamily="18"/>
                <a:ea typeface="Microsoft YaHei" pitchFamily="2"/>
              </a:rPr>
              <a:t>punite dal Codice Penale all’art. 579 </a:t>
            </a:r>
            <a:r>
              <a:rPr lang="it-IT" sz="2000">
                <a:highlight>
                  <a:scrgbClr r="0" g="0" b="0">
                    <a:alpha val="0"/>
                  </a:scrgbClr>
                </a:highlight>
                <a:latin typeface="Liberation Sans" pitchFamily="18"/>
                <a:ea typeface="Microsoft YaHei" pitchFamily="2"/>
              </a:rPr>
              <a:t>(Omicidio del consenziente)</a:t>
            </a:r>
          </a:p>
          <a:p>
            <a:pPr marL="0" lvl="1" indent="0" hangingPunct="0">
              <a:spcBef>
                <a:spcPts val="0"/>
              </a:spcBef>
              <a:buSzPct val="75000"/>
              <a:buFont typeface="StarSymbol"/>
              <a:buChar char="–"/>
            </a:pPr>
            <a:r>
              <a:rPr lang="it-IT" sz="2000" b="1">
                <a:highlight>
                  <a:scrgbClr r="0" g="0" b="0">
                    <a:alpha val="0"/>
                  </a:scrgbClr>
                </a:highlight>
                <a:latin typeface="Liberation Sans" pitchFamily="18"/>
                <a:ea typeface="Microsoft YaHei" pitchFamily="2"/>
              </a:rPr>
              <a:t>o all’art. 580</a:t>
            </a:r>
            <a:r>
              <a:rPr lang="it-IT" sz="2000">
                <a:highlight>
                  <a:scrgbClr r="0" g="0" b="0">
                    <a:alpha val="0"/>
                  </a:scrgbClr>
                </a:highlight>
                <a:latin typeface="Liberation Sans" pitchFamily="18"/>
                <a:ea typeface="Microsoft YaHei" pitchFamily="2"/>
              </a:rPr>
              <a:t> (Istigazione o aiuto al suicidio).</a:t>
            </a:r>
          </a:p>
          <a:p>
            <a:pPr marL="0" lvl="1" indent="0" hangingPunct="0">
              <a:spcBef>
                <a:spcPts val="1417"/>
              </a:spcBef>
              <a:buSzPct val="75000"/>
              <a:buFont typeface="StarSymbol"/>
              <a:buChar char="–"/>
            </a:pPr>
            <a:r>
              <a:rPr lang="it-IT" sz="2000" b="1">
                <a:solidFill>
                  <a:srgbClr val="CE181E"/>
                </a:solidFill>
                <a:highlight>
                  <a:scrgbClr r="0" g="0" b="0">
                    <a:alpha val="0"/>
                  </a:scrgbClr>
                </a:highlight>
                <a:latin typeface="Liberation Sans" pitchFamily="18"/>
                <a:ea typeface="Microsoft YaHei" pitchFamily="2"/>
              </a:rPr>
              <a:t>L’eutanasia passiva,</a:t>
            </a:r>
            <a:r>
              <a:rPr lang="it-IT" sz="2000">
                <a:highlight>
                  <a:scrgbClr r="0" g="0" b="0">
                    <a:alpha val="0"/>
                  </a:scrgbClr>
                </a:highlight>
                <a:latin typeface="Liberation Sans" pitchFamily="18"/>
                <a:ea typeface="Microsoft YaHei" pitchFamily="2"/>
              </a:rPr>
              <a:t> </a:t>
            </a:r>
            <a:r>
              <a:rPr lang="it-IT" sz="2000" b="1">
                <a:highlight>
                  <a:scrgbClr r="0" g="0" b="0">
                    <a:alpha val="0"/>
                  </a:scrgbClr>
                </a:highlight>
                <a:latin typeface="Liberation Sans" pitchFamily="18"/>
                <a:ea typeface="Microsoft YaHei" pitchFamily="2"/>
              </a:rPr>
              <a:t>intesa come sospensione delle cure, molti vorrebbero che costituisca un diritto in base all’art. 32 della Costituzione</a:t>
            </a:r>
            <a:r>
              <a:rPr lang="it-IT" sz="2000">
                <a:highlight>
                  <a:scrgbClr r="0" g="0" b="0">
                    <a:alpha val="0"/>
                  </a:scrgbClr>
                </a:highlight>
                <a:latin typeface="Liberation Sans" pitchFamily="18"/>
                <a:ea typeface="Microsoft YaHei" pitchFamily="2"/>
              </a:rPr>
              <a:t> che afferma: “Nessuno può essere obbligato ad un determinato trattamento sanitario, se non per disposizione di legge. La legge non può in nessun caso violare i limiti imposti dal rispetto della persona umana”.</a:t>
            </a:r>
          </a:p>
          <a:p>
            <a:pPr marL="0" lvl="1" indent="0" hangingPunct="0">
              <a:spcBef>
                <a:spcPts val="1417"/>
              </a:spcBef>
              <a:buSzPct val="75000"/>
              <a:buFont typeface="StarSymbol"/>
              <a:buChar char="–"/>
            </a:pPr>
            <a:r>
              <a:rPr lang="it-IT" sz="2000" b="1">
                <a:highlight>
                  <a:scrgbClr r="0" g="0" b="0">
                    <a:alpha val="0"/>
                  </a:scrgbClr>
                </a:highlight>
                <a:latin typeface="Liberation Sans" pitchFamily="18"/>
                <a:ea typeface="Microsoft YaHei" pitchFamily="2"/>
              </a:rPr>
              <a:t>E’ però da considerare che alimentazione e idratazione non sono ritenute trattamento sanitario, ma funzioni essenziali della vita. </a:t>
            </a:r>
            <a:r>
              <a:rPr lang="it-IT" sz="2000">
                <a:highlight>
                  <a:scrgbClr r="0" g="0" b="0">
                    <a:alpha val="0"/>
                  </a:scrgbClr>
                </a:highlight>
                <a:latin typeface="Liberation Sans" pitchFamily="18"/>
                <a:ea typeface="Microsoft YaHei" pitchFamily="2"/>
              </a:rPr>
              <a:t>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063999" y="0"/>
            <a:ext cx="2095199" cy="2232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2" fill="hold">
                                          <p:stCondLst>
                                            <p:cond delay="0"/>
                                          </p:stCondLst>
                                        </p:cTn>
                                        <p:tgtEl>
                                          <p:spTgt spid="2">
                                            <p:txEl>
                                              <p:pRg st="0" end="0"/>
                                            </p:txEl>
                                          </p:spTgt>
                                        </p:tgtEl>
                                        <p:attrNameLst>
                                          <p:attrName>style.visibility</p:attrName>
                                        </p:attrNameLst>
                                      </p:cBhvr>
                                      <p:to>
                                        <p:strVal val="visible"/>
                                      </p:to>
                                    </p:set>
                                    <p:animEffect transition="in" filter="diamond(in)">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Class="entr"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Class="entr" fill="hold" nodeType="withEffect">
                                  <p:stCondLst>
                                    <p:cond delay="0"/>
                                  </p:stCondLst>
                                  <p:childTnLst>
                                    <p:set>
                                      <p:cBhvr>
                                        <p:cTn id="15" dur="2" fill="hold">
                                          <p:stCondLst>
                                            <p:cond delay="0"/>
                                          </p:stCondLst>
                                        </p:cTn>
                                        <p:tgtEl>
                                          <p:spTgt spid="3">
                                            <p:txEl>
                                              <p:pRg st="3" end="3"/>
                                            </p:txEl>
                                          </p:spTgt>
                                        </p:tgtEl>
                                        <p:attrNameLst>
                                          <p:attrName>style.visibility</p:attrName>
                                        </p:attrNameLst>
                                      </p:cBhvr>
                                      <p:to>
                                        <p:strVal val="visible"/>
                                      </p:to>
                                    </p:set>
                                    <p:animEffect transition="in" filter="box(in)">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Class="entr"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4" fill="hold">
                                          <p:stCondLst>
                                            <p:cond delay="0"/>
                                          </p:stCondLst>
                                        </p:cTn>
                                        <p:tgtEl>
                                          <p:spTgt spid="3">
                                            <p:txEl>
                                              <p:pRg st="13" end="13"/>
                                            </p:txEl>
                                          </p:spTgt>
                                        </p:tgtEl>
                                        <p:attrNameLst>
                                          <p:attrName>style.visibility</p:attrName>
                                        </p:attrNameLst>
                                      </p:cBhvr>
                                      <p:to>
                                        <p:strVal val="visible"/>
                                      </p:to>
                                    </p:set>
                                    <p:animEffect transition="in" filter="box(in)">
                                      <p:cBhvr>
                                        <p:cTn id="43" dur="2000"/>
                                        <p:tgtEl>
                                          <p:spTgt spid="3">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fill="hold" nodeType="clickEffect">
                                  <p:stCondLst>
                                    <p:cond delay="0"/>
                                  </p:stCondLst>
                                  <p:childTnLst>
                                    <p:set>
                                      <p:cBhvr>
                                        <p:cTn id="47" dur="4" fill="hold">
                                          <p:stCondLst>
                                            <p:cond delay="0"/>
                                          </p:stCondLst>
                                        </p:cTn>
                                        <p:tgtEl>
                                          <p:spTgt spid="3">
                                            <p:txEl>
                                              <p:pRg st="14" end="14"/>
                                            </p:txEl>
                                          </p:spTgt>
                                        </p:tgtEl>
                                        <p:attrNameLst>
                                          <p:attrName>style.visibility</p:attrName>
                                        </p:attrNameLst>
                                      </p:cBhvr>
                                      <p:to>
                                        <p:strVal val="visible"/>
                                      </p:to>
                                    </p:set>
                                    <p:animEffect transition="in" filter="box(in)">
                                      <p:cBhvr>
                                        <p:cTn id="48"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4000" b="1">
                <a:solidFill>
                  <a:srgbClr val="CE181E"/>
                </a:solidFill>
                <a:effectLst>
                  <a:outerShdw dist="17961" dir="2700000">
                    <a:scrgbClr r="0" g="0" b="0"/>
                  </a:outerShdw>
                </a:effectLst>
                <a:latin typeface="Franklin Gothic Demi Cond" pitchFamily="34"/>
              </a:rPr>
              <a:t>IL SUICIDIO ASSISTITO</a:t>
            </a:r>
          </a:p>
        </p:txBody>
      </p:sp>
      <p:sp>
        <p:nvSpPr>
          <p:cNvPr id="3" name="Segnaposto testo 2"/>
          <p:cNvSpPr txBox="1">
            <a:spLocks noGrp="1"/>
          </p:cNvSpPr>
          <p:nvPr>
            <p:ph type="body" idx="4294967295"/>
          </p:nvPr>
        </p:nvSpPr>
        <p:spPr>
          <a:xfrm>
            <a:off x="576000" y="864000"/>
            <a:ext cx="6983999" cy="6120000"/>
          </a:xfrm>
          <a:ln>
            <a:solidFill>
              <a:srgbClr val="FFFFFF"/>
            </a:solidFill>
            <a:prstDash val="solid"/>
          </a:ln>
        </p:spPr>
        <p:txBody>
          <a:bodyPr/>
          <a:lstStyle/>
          <a:p>
            <a:pPr lvl="0"/>
            <a:endParaRPr lang="it-IT" sz="500"/>
          </a:p>
          <a:p>
            <a:pPr lvl="0"/>
            <a:r>
              <a:rPr lang="it-IT" sz="2000" b="1"/>
              <a:t>Si tratta di una forma di eutanasia dove,</a:t>
            </a:r>
            <a:r>
              <a:rPr lang="it-IT" sz="2000"/>
              <a:t> a seguito di un iter strettamente regolamentato e sotto controllo medico,</a:t>
            </a:r>
            <a:r>
              <a:rPr lang="it-IT" sz="2000" b="1"/>
              <a:t> la persona che ne fa richiesta si somministra il farmaco per porre fine alla propria vita in autonomia e senza l’intervento di terzi.</a:t>
            </a:r>
          </a:p>
          <a:p>
            <a:pPr lvl="0"/>
            <a:r>
              <a:rPr lang="it-IT" sz="2000" b="1">
                <a:solidFill>
                  <a:srgbClr val="CE181E"/>
                </a:solidFill>
              </a:rPr>
              <a:t>E’ solo ed esclusivamente il paziente a poterlo fare.</a:t>
            </a:r>
            <a:r>
              <a:rPr lang="it-IT" sz="2000"/>
              <a:t> </a:t>
            </a:r>
            <a:r>
              <a:rPr lang="it-IT" sz="2000" b="1"/>
              <a:t>L’assistenza riguarda solo le varie fasi del ricovero.</a:t>
            </a:r>
          </a:p>
          <a:p>
            <a:pPr lvl="0">
              <a:buSzPct val="45000"/>
              <a:buFont typeface="StarSymbol"/>
              <a:buChar char="●"/>
            </a:pPr>
            <a:r>
              <a:rPr lang="it-IT" sz="2000" b="1"/>
              <a:t>In Europa il suicidio assistito è legale, ma solo cinque cliniche svizzere offrono il servizio anche a cittadini stranieri.</a:t>
            </a:r>
          </a:p>
          <a:p>
            <a:pPr lvl="0">
              <a:buSzPct val="45000"/>
              <a:buFont typeface="StarSymbol"/>
              <a:buChar char="●"/>
            </a:pPr>
            <a:r>
              <a:rPr lang="it-IT" sz="2000"/>
              <a:t>In queste strutture, non viene praticata l’eutanasia attiva,  ma il suicidio assistito. L’eutanasia attiva è possibile solo nel Benelux,</a:t>
            </a:r>
          </a:p>
          <a:p>
            <a:pPr lvl="0">
              <a:buSzPct val="45000"/>
              <a:buFont typeface="StarSymbol"/>
              <a:buChar char="●"/>
            </a:pPr>
            <a:r>
              <a:rPr lang="it-IT" sz="2000"/>
              <a:t>Per compiere l’ultimo viaggio, bisogna disporre di 10.000 euro.</a:t>
            </a:r>
          </a:p>
          <a:p>
            <a:pPr lvl="0">
              <a:buSzPct val="45000"/>
              <a:buFont typeface="StarSymbol"/>
              <a:buChar char="●"/>
            </a:pPr>
            <a:r>
              <a:rPr lang="it-IT" sz="2000"/>
              <a:t>E’ difficile fare stime precise di quanti italiani al mese scelgono di recarsi in Svizzera per andarsene in maniera indolore. Le Associazioni che si battono per una morte dignitosa, parlano di due o tre italiani al mese.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560000" y="849600"/>
            <a:ext cx="2520000" cy="381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2"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2" fill="hold">
                                          <p:stCondLst>
                                            <p:cond delay="0"/>
                                          </p:stCondLst>
                                        </p:cTn>
                                        <p:tgtEl>
                                          <p:spTgt spid="3">
                                            <p:txEl>
                                              <p:pRg st="3" end="3"/>
                                            </p:txEl>
                                          </p:spTgt>
                                        </p:tgtEl>
                                        <p:attrNameLst>
                                          <p:attrName>style.visibility</p:attrName>
                                        </p:attrNameLst>
                                      </p:cBhvr>
                                      <p:to>
                                        <p:strVal val="visible"/>
                                      </p:to>
                                    </p:set>
                                    <p:animEffect transition="in" filter="box(i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4" fill="hold">
                                          <p:stCondLst>
                                            <p:cond delay="0"/>
                                          </p:stCondLst>
                                        </p:cTn>
                                        <p:tgtEl>
                                          <p:spTgt spid="3">
                                            <p:txEl>
                                              <p:pRg st="6" end="6"/>
                                            </p:txEl>
                                          </p:spTgt>
                                        </p:tgtEl>
                                        <p:attrNameLst>
                                          <p:attrName>style.visibility</p:attrName>
                                        </p:attrNameLst>
                                      </p:cBhvr>
                                      <p:to>
                                        <p:strVal val="visible"/>
                                      </p:to>
                                    </p:set>
                                    <p:animEffect transition="in" filter="box(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600" b="1">
                <a:solidFill>
                  <a:srgbClr val="CE181E"/>
                </a:solidFill>
                <a:effectLst>
                  <a:outerShdw dist="17961" dir="2700000">
                    <a:scrgbClr r="0" g="0" b="0"/>
                  </a:outerShdw>
                </a:effectLst>
                <a:latin typeface="Franklin Gothic Demi Cond" pitchFamily="34"/>
              </a:rPr>
              <a:t>IL BIOTESTAMENTO E’ LEGGE</a:t>
            </a:r>
          </a:p>
        </p:txBody>
      </p:sp>
      <p:sp>
        <p:nvSpPr>
          <p:cNvPr id="3" name="Segnaposto testo 2"/>
          <p:cNvSpPr txBox="1">
            <a:spLocks noGrp="1"/>
          </p:cNvSpPr>
          <p:nvPr>
            <p:ph type="body" idx="4294967295"/>
          </p:nvPr>
        </p:nvSpPr>
        <p:spPr>
          <a:xfrm>
            <a:off x="216000" y="792000"/>
            <a:ext cx="8496000" cy="6552000"/>
          </a:xfrm>
          <a:ln>
            <a:solidFill>
              <a:srgbClr val="FFFFFF"/>
            </a:solidFill>
            <a:prstDash val="solid"/>
          </a:ln>
        </p:spPr>
        <p:txBody>
          <a:bodyPr/>
          <a:lstStyle/>
          <a:p>
            <a:pPr lvl="0"/>
            <a:endParaRPr lang="it-IT" sz="500"/>
          </a:p>
          <a:p>
            <a:pPr lvl="0"/>
            <a:r>
              <a:rPr lang="it-IT" sz="2000" b="1"/>
              <a:t>Il 14 dicembre 2017 è entrata in vigore la legge riguardante</a:t>
            </a:r>
            <a:r>
              <a:rPr lang="it-IT" sz="2000" b="1">
                <a:solidFill>
                  <a:srgbClr val="CE181E"/>
                </a:solidFill>
              </a:rPr>
              <a:t> “</a:t>
            </a:r>
            <a:r>
              <a:rPr lang="it-IT" sz="2000" b="1" i="1">
                <a:solidFill>
                  <a:srgbClr val="CE181E"/>
                </a:solidFill>
              </a:rPr>
              <a:t>Norme in materia di consenso informato e disposizioni anticipate di trattamento”</a:t>
            </a:r>
            <a:r>
              <a:rPr lang="it-IT" sz="2000" b="1" i="1"/>
              <a:t> </a:t>
            </a:r>
            <a:r>
              <a:rPr lang="it-IT" sz="2000" b="1"/>
              <a:t>(Dat) che garantisce al paziente di esprimere la propria autodeterminazione.</a:t>
            </a:r>
          </a:p>
          <a:p>
            <a:pPr lvl="0">
              <a:buSzPct val="45000"/>
              <a:buFont typeface="StarSymbol"/>
              <a:buChar char="●"/>
            </a:pPr>
            <a:r>
              <a:rPr lang="it-IT" sz="2000" b="1"/>
              <a:t>Il testamento biologico è stato per anni un argomento molto dibattuto in Italia e una regolamentazione sul tema, era attesa da tempo.</a:t>
            </a:r>
          </a:p>
          <a:p>
            <a:pPr lvl="0">
              <a:buSzPct val="45000"/>
              <a:buFont typeface="StarSymbol"/>
              <a:buChar char="●"/>
            </a:pPr>
            <a:r>
              <a:rPr lang="it-IT" sz="2000" b="1">
                <a:solidFill>
                  <a:srgbClr val="CE181E"/>
                </a:solidFill>
              </a:rPr>
              <a:t>Il biotestamento</a:t>
            </a:r>
            <a:r>
              <a:rPr lang="it-IT" sz="2000" b="1"/>
              <a:t>, o testamento biologico, </a:t>
            </a:r>
            <a:r>
              <a:rPr lang="it-IT" sz="2000" b="1">
                <a:solidFill>
                  <a:srgbClr val="CE181E"/>
                </a:solidFill>
              </a:rPr>
              <a:t>è una dichiarazione anticipata</a:t>
            </a:r>
            <a:r>
              <a:rPr lang="it-IT" sz="2000"/>
              <a:t> – effettuata cioè in un momento in cui si è capaci di intendere e volere –</a:t>
            </a:r>
            <a:r>
              <a:rPr lang="it-IT" sz="2000">
                <a:solidFill>
                  <a:srgbClr val="CE181E"/>
                </a:solidFill>
              </a:rPr>
              <a:t> </a:t>
            </a:r>
            <a:r>
              <a:rPr lang="it-IT" sz="2000" b="1">
                <a:solidFill>
                  <a:srgbClr val="CE181E"/>
                </a:solidFill>
              </a:rPr>
              <a:t>su quali trattamenti sanitari si intenderanno accettare o rifiutare nel momento in cui subentreranno patologie o lesioni invalidanti.</a:t>
            </a:r>
          </a:p>
          <a:p>
            <a:pPr lvl="0">
              <a:buSzPct val="45000"/>
              <a:buFont typeface="StarSymbol"/>
              <a:buChar char="●"/>
            </a:pPr>
            <a:r>
              <a:rPr lang="it-IT" sz="2000" b="1"/>
              <a:t>Il testo della legge è composto da cinque articoli, che cambiano</a:t>
            </a:r>
          </a:p>
          <a:p>
            <a:pPr lvl="0">
              <a:spcBef>
                <a:spcPts val="0"/>
              </a:spcBef>
              <a:buSzPct val="45000"/>
              <a:buFont typeface="StarSymbol"/>
              <a:buChar char="●"/>
            </a:pPr>
            <a:r>
              <a:rPr lang="it-IT" sz="2000" b="1"/>
              <a:t>il rapporto medico-paziente, perché prevede: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consenso informato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diritto alla vita, alla salute, ma anche alla dignità e all’autodeterminazione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rifiuto di qualsiasi trattamento sanitario, compreso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nutrizione e idratazione artificiale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Garanzia di una terapia del dolore e divieto di accanimento terapeutico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 disposizioni anticipate di trattamento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 pianificazione condivisa delle cure.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703999" y="4464000"/>
            <a:ext cx="2448000" cy="288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Class="entr"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79560"/>
            <a:ext cx="9575640" cy="625320"/>
          </a:xfrm>
        </p:spPr>
        <p:txBody>
          <a:bodyPr>
            <a:spAutoFit/>
          </a:bodyPr>
          <a:lstStyle/>
          <a:p>
            <a:pPr lvl="0"/>
            <a:r>
              <a:rPr lang="it-IT" sz="3600" b="1">
                <a:solidFill>
                  <a:srgbClr val="CE181E"/>
                </a:solidFill>
                <a:effectLst>
                  <a:outerShdw dist="17961" dir="2700000">
                    <a:scrgbClr r="0" g="0" b="0"/>
                  </a:outerShdw>
                </a:effectLst>
                <a:latin typeface="Franklin Gothic Demi Cond" pitchFamily="34"/>
              </a:rPr>
              <a:t>LE REAZIONI DAL MONDO POLITICO AL FINE VITA</a:t>
            </a:r>
          </a:p>
        </p:txBody>
      </p:sp>
      <p:sp>
        <p:nvSpPr>
          <p:cNvPr id="3" name="Segnaposto testo 2"/>
          <p:cNvSpPr txBox="1">
            <a:spLocks noGrp="1"/>
          </p:cNvSpPr>
          <p:nvPr>
            <p:ph type="body" idx="4294967295"/>
          </p:nvPr>
        </p:nvSpPr>
        <p:spPr>
          <a:xfrm>
            <a:off x="576000" y="792000"/>
            <a:ext cx="7272000" cy="6263999"/>
          </a:xfrm>
          <a:ln>
            <a:solidFill>
              <a:srgbClr val="FFFFFF"/>
            </a:solidFill>
            <a:prstDash val="solid"/>
          </a:ln>
        </p:spPr>
        <p:txBody>
          <a:bodyPr/>
          <a:lstStyle/>
          <a:p>
            <a:pPr lvl="0"/>
            <a:endParaRPr lang="it-IT" sz="500"/>
          </a:p>
          <a:p>
            <a:pPr lvl="0"/>
            <a:r>
              <a:rPr lang="it-IT" sz="2000" b="1"/>
              <a:t>Dal mondo politico, sono stati in tanti a salutare favorevolmente la legge sul testamento biologico.</a:t>
            </a:r>
          </a:p>
          <a:p>
            <a:pPr lvl="0">
              <a:buSzPct val="45000"/>
              <a:buFont typeface="StarSymbol"/>
              <a:buChar char="●"/>
            </a:pPr>
            <a:r>
              <a:rPr lang="it-IT" sz="2000" b="1">
                <a:solidFill>
                  <a:srgbClr val="CE181E"/>
                </a:solidFill>
              </a:rPr>
              <a:t>“Un passo avanti nella direzione della libertà e della consapevolezza dei diritti del malato”.</a:t>
            </a:r>
          </a:p>
          <a:p>
            <a:pPr lvl="0">
              <a:buSzPct val="45000"/>
              <a:buFont typeface="StarSymbol"/>
              <a:buChar char="●"/>
            </a:pPr>
            <a:r>
              <a:rPr lang="it-IT" sz="2000" b="1">
                <a:solidFill>
                  <a:srgbClr val="000000"/>
                </a:solidFill>
              </a:rPr>
              <a:t>“Abbiamo diritto tutti a una nascita dignitosa, a una vita dignitosa e anche, finalmente, a una morte dignitosa”.</a:t>
            </a:r>
          </a:p>
          <a:p>
            <a:pPr lvl="0">
              <a:buSzPct val="45000"/>
              <a:buFont typeface="StarSymbol"/>
              <a:buChar char="●"/>
            </a:pPr>
            <a:r>
              <a:rPr lang="it-IT" sz="2000" b="1">
                <a:solidFill>
                  <a:srgbClr val="CE181E"/>
                </a:solidFill>
              </a:rPr>
              <a:t>“Un importante e positivo atto di responsabilità del Parlamento”.</a:t>
            </a:r>
          </a:p>
          <a:p>
            <a:pPr lvl="0">
              <a:buSzPct val="45000"/>
              <a:buFont typeface="StarSymbol"/>
              <a:buChar char="●"/>
            </a:pPr>
            <a:r>
              <a:rPr lang="it-IT" sz="2000" b="1">
                <a:solidFill>
                  <a:srgbClr val="000000"/>
                </a:solidFill>
              </a:rPr>
              <a:t>“Dal Senato  via libera a una scelta di civiltà.</a:t>
            </a:r>
          </a:p>
          <a:p>
            <a:pPr lvl="0">
              <a:spcBef>
                <a:spcPts val="0"/>
              </a:spcBef>
              <a:buSzPct val="45000"/>
              <a:buFont typeface="StarSymbol"/>
              <a:buChar char="●"/>
            </a:pPr>
            <a:r>
              <a:rPr lang="it-IT" sz="2000" b="1">
                <a:solidFill>
                  <a:srgbClr val="000000"/>
                </a:solidFill>
              </a:rPr>
              <a:t>Un passo avanti per la dignità della persona”.  </a:t>
            </a:r>
          </a:p>
          <a:p>
            <a:pPr lvl="0">
              <a:buSzPct val="45000"/>
              <a:buFont typeface="StarSymbol"/>
              <a:buChar char="●"/>
            </a:pPr>
            <a:r>
              <a:rPr lang="it-IT" sz="2000" b="1">
                <a:solidFill>
                  <a:srgbClr val="CE181E"/>
                </a:solidFill>
              </a:rPr>
              <a:t>Con la legge sul testamento biologico, l’Italia fa un passo in avanti.</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416000" y="3096000"/>
            <a:ext cx="2664000" cy="396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par>
                          <p:cTn id="13" fill="hold">
                            <p:stCondLst>
                              <p:cond delay="500"/>
                            </p:stCondLst>
                            <p:childTnLst>
                              <p:par>
                                <p:cTn id="14" presetClass="entr"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par>
                                <p:cTn id="37" presetClass="entr"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140760"/>
            <a:ext cx="10008000" cy="1036439"/>
          </a:xfrm>
        </p:spPr>
        <p:txBody>
          <a:bodyPr>
            <a:spAutoFit/>
          </a:bodyPr>
          <a:lstStyle/>
          <a:p>
            <a:pPr lvl="0"/>
            <a:r>
              <a:rPr lang="it-IT" sz="3600" b="1">
                <a:solidFill>
                  <a:srgbClr val="CE181E"/>
                </a:solidFill>
                <a:effectLst>
                  <a:outerShdw dist="17961" dir="2700000">
                    <a:scrgbClr r="0" g="0" b="0"/>
                  </a:outerShdw>
                </a:effectLst>
                <a:latin typeface="Franklin Gothic Demi Cond" pitchFamily="34"/>
              </a:rPr>
              <a:t>FINE VITA: UNA LEGGE NATA MALE</a:t>
            </a:r>
          </a:p>
        </p:txBody>
      </p:sp>
      <p:sp>
        <p:nvSpPr>
          <p:cNvPr id="3" name="Segnaposto testo 2"/>
          <p:cNvSpPr txBox="1">
            <a:spLocks noGrp="1"/>
          </p:cNvSpPr>
          <p:nvPr>
            <p:ph type="body" idx="4294967295"/>
          </p:nvPr>
        </p:nvSpPr>
        <p:spPr>
          <a:xfrm>
            <a:off x="216000" y="792000"/>
            <a:ext cx="9504000" cy="6552000"/>
          </a:xfrm>
          <a:ln>
            <a:solidFill>
              <a:srgbClr val="FFFFFF"/>
            </a:solidFill>
            <a:prstDash val="solid"/>
          </a:ln>
        </p:spPr>
        <p:txBody>
          <a:bodyPr/>
          <a:lstStyle/>
          <a:p>
            <a:pPr lvl="0"/>
            <a:endParaRPr lang="it-IT" sz="500"/>
          </a:p>
          <a:p>
            <a:pPr lvl="0"/>
            <a:r>
              <a:rPr lang="it-IT" sz="2000" b="1"/>
              <a:t>Quella sulle disposizioni anticipate di trattamento è una legge nata male,</a:t>
            </a:r>
            <a:r>
              <a:rPr lang="it-IT" sz="2000"/>
              <a:t> </a:t>
            </a:r>
            <a:r>
              <a:rPr lang="it-IT" sz="2000" b="1"/>
              <a:t>risultato di quel “liberismo etico”, che caratterizza il relativismo della società moderna.</a:t>
            </a:r>
          </a:p>
          <a:p>
            <a:pPr lvl="0">
              <a:buSzPct val="45000"/>
              <a:buFont typeface="StarSymbol"/>
              <a:buChar char="●"/>
            </a:pPr>
            <a:r>
              <a:rPr lang="it-IT" sz="2000" b="1"/>
              <a:t>In molte parti d’Italia c’è stata la sollecitazione all’obiezione di coscienza.</a:t>
            </a:r>
          </a:p>
          <a:p>
            <a:pPr lvl="0">
              <a:buSzPct val="45000"/>
              <a:buFont typeface="StarSymbol"/>
              <a:buChar char="●"/>
            </a:pPr>
            <a:r>
              <a:rPr lang="it-IT" sz="2000" b="1"/>
              <a:t>Nel dibattito sono entrati i rappresentanti della C.E.I., il Movimento per la vita e il Superiore Generale del Cottolengo</a:t>
            </a:r>
            <a:r>
              <a:rPr lang="it-IT" sz="2000"/>
              <a:t> che hanno sostenuto il diritto all’obiezione di coscienza e alla “disobbedienza civile”, perché la vita è sacra e intangibile, dal concepimento alla morte naturale. Su questo valore, non si può scendere a compromessi.</a:t>
            </a:r>
          </a:p>
          <a:p>
            <a:pPr lvl="0">
              <a:buSzPct val="45000"/>
              <a:buFont typeface="StarSymbol"/>
              <a:buChar char="●"/>
            </a:pPr>
            <a:r>
              <a:rPr lang="it-IT" sz="2000" b="1">
                <a:solidFill>
                  <a:srgbClr val="CE181E"/>
                </a:solidFill>
                <a:effectLst>
                  <a:outerShdw dist="17961" dir="2700000">
                    <a:scrgbClr r="0" g="0" b="0"/>
                  </a:outerShdw>
                </a:effectLst>
              </a:rPr>
              <a:t>Diverso è l’accanimento terapeutico.</a:t>
            </a:r>
          </a:p>
          <a:p>
            <a:pPr lvl="0">
              <a:spcBef>
                <a:spcPts val="0"/>
              </a:spcBef>
              <a:buSzPct val="45000"/>
              <a:buFont typeface="StarSymbol"/>
              <a:buChar char="●"/>
            </a:pPr>
            <a:r>
              <a:rPr lang="it-IT" sz="2000"/>
              <a:t>A questo riguardo, </a:t>
            </a:r>
            <a:r>
              <a:rPr lang="it-IT" sz="2000" b="1"/>
              <a:t>Papa Francesco </a:t>
            </a:r>
            <a:r>
              <a:rPr lang="it-IT" sz="2000"/>
              <a:t>il 17 novembre scorso,</a:t>
            </a:r>
          </a:p>
          <a:p>
            <a:pPr lvl="0">
              <a:spcBef>
                <a:spcPts val="0"/>
              </a:spcBef>
              <a:buSzPct val="45000"/>
              <a:buFont typeface="StarSymbol"/>
              <a:buChar char="●"/>
            </a:pPr>
            <a:r>
              <a:rPr lang="it-IT" sz="2000"/>
              <a:t>in un messaggio al meeting europeo sul fine vita,  ha ricordato</a:t>
            </a:r>
          </a:p>
          <a:p>
            <a:pPr lvl="0">
              <a:spcBef>
                <a:spcPts val="0"/>
              </a:spcBef>
              <a:buSzPct val="45000"/>
              <a:buFont typeface="StarSymbol"/>
              <a:buChar char="●"/>
            </a:pPr>
            <a:r>
              <a:rPr lang="it-IT" sz="2000"/>
              <a:t>l’insegnamento della Chiesa, affermando:</a:t>
            </a:r>
          </a:p>
          <a:p>
            <a:pPr lvl="0">
              <a:spcBef>
                <a:spcPts val="0"/>
              </a:spcBef>
              <a:buSzPct val="45000"/>
              <a:buFont typeface="StarSymbol"/>
              <a:buChar char="●"/>
            </a:pPr>
            <a:r>
              <a:rPr lang="it-IT" sz="2000" b="1"/>
              <a:t>“Oggi è anche possibile protrarre la vita in condizioni che in passato non si potevano neanche immaginare…</a:t>
            </a:r>
            <a:r>
              <a:rPr lang="it-IT" sz="2000"/>
              <a:t> Gli interventi sul corpo umano diventano sempre più efficaci, ma non sempre sono risolutivi: possono sostenere funzioni biologiche divenute insufficienti o addirittura sostituirle, ma questo non equivale a promuovere la salute…</a:t>
            </a:r>
          </a:p>
          <a:p>
            <a:pPr lvl="0">
              <a:spcBef>
                <a:spcPts val="0"/>
              </a:spcBef>
              <a:buSzPct val="45000"/>
              <a:buFont typeface="StarSymbol"/>
              <a:buChar char="●"/>
            </a:pPr>
            <a:r>
              <a:rPr lang="it-IT" sz="2000" b="1"/>
              <a:t>Non attivare mezzi sproporzionati o sospenderne l’uso, equivale a evitare l’accanimento terapeutico, </a:t>
            </a:r>
            <a:r>
              <a:rPr lang="it-IT" sz="2000"/>
              <a:t>cioè compiere un’</a:t>
            </a:r>
            <a:r>
              <a:rPr lang="it-IT" sz="2000" b="1"/>
              <a:t>azione</a:t>
            </a:r>
            <a:r>
              <a:rPr lang="it-IT" sz="2000"/>
              <a:t> </a:t>
            </a:r>
            <a:r>
              <a:rPr lang="it-IT" sz="2000" b="1"/>
              <a:t>che ha un significato etico completamente diverso dall’eutanasia, che rimane sempre illecita”.</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20000" y="3528000"/>
            <a:ext cx="1872000" cy="158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par>
                          <p:cTn id="35" fill="hold">
                            <p:stCondLst>
                              <p:cond delay="2000"/>
                            </p:stCondLst>
                            <p:childTnLst>
                              <p:par>
                                <p:cTn id="36" presetClass="entr"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par>
                                <p:cTn id="39" presetClass="entr"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ox(in)">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in)">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fill="hold" nodeType="clickEffect">
                                  <p:stCondLst>
                                    <p:cond delay="0"/>
                                  </p:stCondLst>
                                  <p:childTnLst>
                                    <p:set>
                                      <p:cBhvr>
                                        <p:cTn id="50" dur="2" fill="hold">
                                          <p:stCondLst>
                                            <p:cond delay="0"/>
                                          </p:stCondLst>
                                        </p:cTn>
                                        <p:tgtEl>
                                          <p:spTgt spid="3">
                                            <p:txEl>
                                              <p:pRg st="9" end="9"/>
                                            </p:txEl>
                                          </p:spTgt>
                                        </p:tgtEl>
                                        <p:attrNameLst>
                                          <p:attrName>style.visibility</p:attrName>
                                        </p:attrNameLst>
                                      </p:cBhvr>
                                      <p:to>
                                        <p:strVal val="visible"/>
                                      </p:to>
                                    </p:set>
                                    <p:animEffect transition="in" filter="box(in)">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921239" y="432000"/>
            <a:ext cx="8294760" cy="6840000"/>
          </a:xfrm>
          <a:ln>
            <a:solidFill>
              <a:srgbClr val="FFFFFF"/>
            </a:solidFill>
            <a:prstDash val="solid"/>
          </a:ln>
        </p:spPr>
        <p:txBody>
          <a:bodyPr/>
          <a:lstStyle/>
          <a:p>
            <a:pPr lvl="0"/>
            <a:endParaRPr lang="it-IT" sz="500"/>
          </a:p>
          <a:p>
            <a:pPr lvl="0" algn="ctr"/>
            <a:endParaRPr lang="it-IT" sz="2000"/>
          </a:p>
          <a:p>
            <a:pPr lvl="0" algn="ctr"/>
            <a:endParaRPr lang="it-IT" sz="2000"/>
          </a:p>
          <a:p>
            <a:pPr lvl="0" algn="ctr"/>
            <a:r>
              <a:rPr lang="it-IT" sz="2800">
                <a:solidFill>
                  <a:srgbClr val="CE181E"/>
                </a:solidFill>
                <a:effectLst>
                  <a:outerShdw dist="17961" dir="2700000">
                    <a:scrgbClr r="0" g="0" b="0"/>
                  </a:outerShdw>
                </a:effectLst>
                <a:highlight>
                  <a:srgbClr val="FFF200"/>
                </a:highlight>
                <a:latin typeface="Rockwell Extra Bold" pitchFamily="18"/>
              </a:rPr>
              <a:t>PROBLEMI ETICI</a:t>
            </a:r>
          </a:p>
          <a:p>
            <a:pPr lvl="0" algn="ctr"/>
            <a:r>
              <a:rPr lang="it-IT" sz="2800">
                <a:solidFill>
                  <a:srgbClr val="CE181E"/>
                </a:solidFill>
                <a:effectLst>
                  <a:outerShdw dist="17961" dir="2700000">
                    <a:scrgbClr r="0" g="0" b="0"/>
                  </a:outerShdw>
                </a:effectLst>
                <a:highlight>
                  <a:srgbClr val="FFF200"/>
                </a:highlight>
                <a:latin typeface="Rockwell Extra Bold" pitchFamily="18"/>
              </a:rPr>
              <a:t>DELLA SPERIMENTAZIONE</a:t>
            </a:r>
          </a:p>
          <a:p>
            <a:pPr lvl="0" algn="ctr"/>
            <a:r>
              <a:rPr lang="it-IT" sz="2800">
                <a:solidFill>
                  <a:srgbClr val="CE181E"/>
                </a:solidFill>
                <a:effectLst>
                  <a:outerShdw dist="17961" dir="2700000">
                    <a:scrgbClr r="0" g="0" b="0"/>
                  </a:outerShdw>
                </a:effectLst>
                <a:highlight>
                  <a:srgbClr val="FFF200"/>
                </a:highlight>
                <a:latin typeface="Rockwell Extra Bold" pitchFamily="18"/>
              </a:rPr>
              <a:t>E MANIPOLAZIONE SULL’UOMO</a:t>
            </a: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488000" y="4706280"/>
            <a:ext cx="1872000" cy="2478240"/>
          </a:xfrm>
          <a:prstGeom prst="rect">
            <a:avLst/>
          </a:prstGeom>
          <a:noFill/>
          <a:ln>
            <a:noFill/>
          </a:ln>
        </p:spPr>
      </p:pic>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936000" y="4824000"/>
            <a:ext cx="1745999" cy="2448000"/>
          </a:xfrm>
          <a:prstGeom prst="rect">
            <a:avLst/>
          </a:prstGeom>
          <a:noFill/>
          <a:ln>
            <a:noFill/>
          </a:ln>
        </p:spPr>
      </p:pic>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2682000" y="3888000"/>
            <a:ext cx="4644000" cy="3384000"/>
          </a:xfrm>
          <a:prstGeom prst="rect">
            <a:avLst/>
          </a:prstGeom>
          <a:noFill/>
          <a:ln>
            <a:noFill/>
          </a:ln>
        </p:spPr>
      </p:pic>
      <p:sp>
        <p:nvSpPr>
          <p:cNvPr id="6" name="CasellaDiTesto 5"/>
          <p:cNvSpPr txBox="1"/>
          <p:nvPr/>
        </p:nvSpPr>
        <p:spPr>
          <a:xfrm>
            <a:off x="2880000" y="4031999"/>
            <a:ext cx="2490480" cy="19566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a:p>
            <a:pPr marL="0" marR="0" lvl="0" indent="0" algn="ctr" hangingPunct="0">
              <a:lnSpc>
                <a:spcPct val="100000"/>
              </a:lnSpc>
              <a:spcBef>
                <a:spcPts val="0"/>
              </a:spcBef>
              <a:spcAft>
                <a:spcPts val="0"/>
              </a:spcAft>
              <a:buNone/>
              <a:tabLst/>
            </a:pPr>
            <a:r>
              <a:rPr lang="it-IT" sz="1800" b="1" i="0" u="none" strike="noStrike" kern="1200" cap="none">
                <a:ln>
                  <a:noFill/>
                </a:ln>
                <a:latin typeface="Liberation Sans" pitchFamily="18"/>
                <a:ea typeface="Microsoft YaHei" pitchFamily="2"/>
                <a:cs typeface="Mangal" pitchFamily="2"/>
              </a:rPr>
              <a:t>    </a:t>
            </a:r>
            <a:r>
              <a:rPr lang="it-IT" sz="1600" b="1" i="0" u="none" strike="noStrike" kern="1200" cap="none">
                <a:ln>
                  <a:noFill/>
                </a:ln>
                <a:latin typeface="Liberation Sans" pitchFamily="18"/>
                <a:ea typeface="Microsoft YaHei" pitchFamily="2"/>
                <a:cs typeface="Mangal" pitchFamily="2"/>
              </a:rPr>
              <a:t> </a:t>
            </a:r>
            <a:r>
              <a:rPr lang="it-IT" sz="1600" b="1" i="0" u="none" strike="noStrike" kern="1200" cap="none">
                <a:ln>
                  <a:noFill/>
                </a:ln>
                <a:effectLst>
                  <a:outerShdw dist="17961" dir="2700000">
                    <a:scrgbClr r="0" g="0" b="0"/>
                  </a:outerShdw>
                </a:effectLst>
                <a:latin typeface="Liberation Sans" pitchFamily="18"/>
                <a:ea typeface="Microsoft YaHei" pitchFamily="2"/>
                <a:cs typeface="Mangal" pitchFamily="2"/>
              </a:rPr>
              <a:t>Procreazione     assistita</a:t>
            </a:r>
          </a:p>
          <a:p>
            <a:pPr marL="0" marR="0" lvl="0" indent="0" algn="ctr" hangingPunct="0">
              <a:lnSpc>
                <a:spcPct val="100000"/>
              </a:lnSpc>
              <a:spcBef>
                <a:spcPts val="0"/>
              </a:spcBef>
              <a:spcAft>
                <a:spcPts val="0"/>
              </a:spcAft>
              <a:buNone/>
              <a:tabLst/>
            </a:pPr>
            <a:r>
              <a:rPr lang="it-IT" sz="1600" b="1" i="0" u="none" strike="noStrike" kern="1200" cap="none">
                <a:ln>
                  <a:noFill/>
                </a:ln>
                <a:solidFill>
                  <a:srgbClr val="000000"/>
                </a:solidFill>
                <a:effectLst>
                  <a:outerShdw dist="17961" dir="2700000">
                    <a:scrgbClr r="0" g="0" b="0"/>
                  </a:outerShdw>
                </a:effectLst>
                <a:latin typeface="Liberation Sans" pitchFamily="18"/>
                <a:ea typeface="Microsoft YaHei" pitchFamily="2"/>
                <a:cs typeface="Mangal" pitchFamily="2"/>
              </a:rPr>
              <a:t>Inseminazione artificiale</a:t>
            </a:r>
          </a:p>
          <a:p>
            <a:pPr marL="0" marR="0" lvl="0" indent="0" algn="ctr" hangingPunct="0">
              <a:lnSpc>
                <a:spcPct val="100000"/>
              </a:lnSpc>
              <a:spcBef>
                <a:spcPts val="0"/>
              </a:spcBef>
              <a:spcAft>
                <a:spcPts val="0"/>
              </a:spcAft>
              <a:buNone/>
              <a:tabLst/>
            </a:pPr>
            <a:r>
              <a:rPr lang="it-IT" sz="1600" b="1" i="0" u="none" strike="noStrike" kern="1200" cap="none">
                <a:ln>
                  <a:noFill/>
                </a:ln>
                <a:solidFill>
                  <a:srgbClr val="000000"/>
                </a:solidFill>
                <a:effectLst>
                  <a:outerShdw dist="17961" dir="2700000">
                    <a:scrgbClr r="0" g="0" b="0"/>
                  </a:outerShdw>
                </a:effectLst>
                <a:latin typeface="Liberation Sans" pitchFamily="18"/>
                <a:ea typeface="Microsoft YaHei" pitchFamily="2"/>
                <a:cs typeface="Mangal" pitchFamily="2"/>
              </a:rPr>
              <a:t>Aborto</a:t>
            </a:r>
          </a:p>
          <a:p>
            <a:pPr marL="0" marR="0" lvl="0" indent="0" algn="ctr" hangingPunct="0">
              <a:lnSpc>
                <a:spcPct val="100000"/>
              </a:lnSpc>
              <a:spcBef>
                <a:spcPts val="0"/>
              </a:spcBef>
              <a:spcAft>
                <a:spcPts val="0"/>
              </a:spcAft>
              <a:buNone/>
              <a:tabLst/>
            </a:pPr>
            <a:r>
              <a:rPr lang="it-IT" sz="1600" b="1" i="0" u="none" strike="noStrike" kern="1200" cap="none">
                <a:ln>
                  <a:noFill/>
                </a:ln>
                <a:solidFill>
                  <a:srgbClr val="000000"/>
                </a:solidFill>
                <a:effectLst>
                  <a:outerShdw dist="17961" dir="2700000">
                    <a:scrgbClr r="0" g="0" b="0"/>
                  </a:outerShdw>
                </a:effectLst>
                <a:latin typeface="Liberation Sans" pitchFamily="18"/>
                <a:ea typeface="Microsoft YaHei" pitchFamily="2"/>
                <a:cs typeface="Mangal" pitchFamily="2"/>
              </a:rPr>
              <a:t>Clonazione</a:t>
            </a:r>
          </a:p>
          <a:p>
            <a:pPr marL="0" marR="0" lvl="0" indent="0" algn="ctr" hangingPunct="0">
              <a:lnSpc>
                <a:spcPct val="100000"/>
              </a:lnSpc>
              <a:spcBef>
                <a:spcPts val="0"/>
              </a:spcBef>
              <a:spcAft>
                <a:spcPts val="0"/>
              </a:spcAft>
              <a:buNone/>
              <a:tabLst/>
            </a:pPr>
            <a:r>
              <a:rPr lang="it-IT" sz="1600" b="1" i="0" u="none" strike="noStrike" kern="1200" cap="none">
                <a:ln>
                  <a:noFill/>
                </a:ln>
                <a:solidFill>
                  <a:srgbClr val="000000"/>
                </a:solidFill>
                <a:effectLst>
                  <a:outerShdw dist="17961" dir="2700000">
                    <a:scrgbClr r="0" g="0" b="0"/>
                  </a:outerShdw>
                </a:effectLst>
                <a:latin typeface="Liberation Sans" pitchFamily="18"/>
                <a:ea typeface="Microsoft YaHei" pitchFamily="2"/>
                <a:cs typeface="Mangal" pitchFamily="2"/>
              </a:rPr>
              <a:t>Cellule staminali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animEffect transition="in" filter="box(in)">
                                      <p:cBhvr>
                                        <p:cTn id="9" dur="500"/>
                                        <p:tgtEl>
                                          <p:spTgt spid="2">
                                            <p:txEl>
                                              <p:pRg st="4" end="4"/>
                                            </p:txEl>
                                          </p:spTgt>
                                        </p:tgtEl>
                                      </p:cBhvr>
                                    </p:animEffect>
                                  </p:childTnLst>
                                </p:cTn>
                              </p:par>
                              <p:par>
                                <p:cTn id="10" presetClass="entr"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childTnLst>
                                </p:cTn>
                              </p:par>
                            </p:childTnLst>
                          </p:cTn>
                        </p:par>
                        <p:par>
                          <p:cTn id="12" fill="hold">
                            <p:stCondLst>
                              <p:cond delay="1000"/>
                            </p:stCondLst>
                            <p:childTnLst>
                              <p:par>
                                <p:cTn id="13" presetClass="entr"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3000"/>
                            </p:stCondLst>
                            <p:childTnLst>
                              <p:par>
                                <p:cTn id="17" presetClass="entr"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Class="entr"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Class="entr"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diamond(in)">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600" b="1">
                <a:solidFill>
                  <a:srgbClr val="CE181E"/>
                </a:solidFill>
                <a:effectLst>
                  <a:outerShdw dist="17961" dir="2700000">
                    <a:scrgbClr r="0" g="0" b="0"/>
                  </a:outerShdw>
                </a:effectLst>
                <a:latin typeface="Franklin Gothic Demi Cond" pitchFamily="34"/>
              </a:rPr>
              <a:t>LA PROCREAZIONE ASSISTITA</a:t>
            </a:r>
          </a:p>
        </p:txBody>
      </p:sp>
      <p:sp>
        <p:nvSpPr>
          <p:cNvPr id="3" name="Segnaposto testo 2"/>
          <p:cNvSpPr txBox="1">
            <a:spLocks noGrp="1"/>
          </p:cNvSpPr>
          <p:nvPr>
            <p:ph type="body" idx="4294967295"/>
          </p:nvPr>
        </p:nvSpPr>
        <p:spPr>
          <a:xfrm>
            <a:off x="288000" y="792000"/>
            <a:ext cx="8136000" cy="6552000"/>
          </a:xfrm>
          <a:ln>
            <a:solidFill>
              <a:srgbClr val="FFFFFF"/>
            </a:solidFill>
            <a:prstDash val="solid"/>
          </a:ln>
        </p:spPr>
        <p:txBody>
          <a:bodyPr/>
          <a:lstStyle/>
          <a:p>
            <a:pPr lvl="0"/>
            <a:endParaRPr lang="it-IT" sz="500"/>
          </a:p>
          <a:p>
            <a:pPr lvl="0">
              <a:buSzPct val="45000"/>
              <a:buFont typeface="StarSymbol"/>
              <a:buChar char="●"/>
            </a:pPr>
            <a:r>
              <a:rPr lang="it-IT" sz="2000"/>
              <a:t>Con l’espressione </a:t>
            </a:r>
            <a:r>
              <a:rPr lang="it-IT" sz="2000" b="1"/>
              <a:t>procreazione assistita, </a:t>
            </a:r>
            <a:r>
              <a:rPr lang="it-IT" sz="2000"/>
              <a:t>ci si riferisce a </a:t>
            </a:r>
            <a:r>
              <a:rPr lang="it-IT" sz="2000" b="1"/>
              <a:t>tutte quelle metodiche che permettono di aiutare gli individui a procreare,</a:t>
            </a:r>
            <a:r>
              <a:rPr lang="it-IT" sz="2000"/>
              <a:t> sia esse chirurgiche, ormonali, farmacologiche, o di altro tipo.</a:t>
            </a:r>
          </a:p>
          <a:p>
            <a:pPr lvl="0">
              <a:buSzPct val="45000"/>
              <a:buFont typeface="StarSymbol"/>
              <a:buChar char="●"/>
            </a:pPr>
            <a:r>
              <a:rPr lang="it-IT" sz="2000" b="1"/>
              <a:t>La fecondazione assistita, è il processo con il quale si attua l’unione dei gameti, tramite l’osservazione al microscopio.</a:t>
            </a:r>
          </a:p>
          <a:p>
            <a:pPr lvl="0">
              <a:buSzPct val="45000"/>
              <a:buFont typeface="StarSymbol"/>
              <a:buChar char="●"/>
            </a:pPr>
            <a:r>
              <a:rPr lang="it-IT" sz="2000"/>
              <a:t>La prima fecondazione artificiale in vitro, c’è stata in Gran Bretagna nel 1978.</a:t>
            </a:r>
          </a:p>
          <a:p>
            <a:pPr lvl="0">
              <a:buSzPct val="45000"/>
              <a:buFont typeface="StarSymbol"/>
              <a:buChar char="●"/>
            </a:pPr>
            <a:r>
              <a:rPr lang="it-IT" sz="2000" b="1">
                <a:solidFill>
                  <a:srgbClr val="CE181E"/>
                </a:solidFill>
                <a:effectLst>
                  <a:outerShdw dist="17961" dir="2700000">
                    <a:scrgbClr r="0" g="0" b="0"/>
                  </a:outerShdw>
                </a:effectLst>
              </a:rPr>
              <a:t>La fecondazione omologa,</a:t>
            </a:r>
            <a:r>
              <a:rPr lang="it-IT" sz="2000" b="1"/>
              <a:t> ha luogo quando il seme e l’ovulo utilizzati nella fecondazione, appartengono alla coppia dei genitori del nascituro.</a:t>
            </a:r>
          </a:p>
          <a:p>
            <a:pPr lvl="0">
              <a:buSzPct val="45000"/>
              <a:buFont typeface="StarSymbol"/>
              <a:buChar char="●"/>
            </a:pPr>
            <a:r>
              <a:rPr lang="it-IT" sz="2000" b="1">
                <a:solidFill>
                  <a:srgbClr val="CE181E"/>
                </a:solidFill>
                <a:effectLst>
                  <a:outerShdw dist="17961" dir="2700000">
                    <a:scrgbClr r="0" g="0" b="0"/>
                  </a:outerShdw>
                </a:effectLst>
              </a:rPr>
              <a:t>La fecondazione eterologa</a:t>
            </a:r>
            <a:r>
              <a:rPr lang="it-IT" sz="2000"/>
              <a:t> </a:t>
            </a:r>
            <a:r>
              <a:rPr lang="it-IT" sz="2000" b="1"/>
              <a:t>si verifica quando il seme oppure l’ovulo provengono da un soggetto esterno alla coppia.</a:t>
            </a:r>
          </a:p>
          <a:p>
            <a:pPr lvl="0">
              <a:buSzPct val="45000"/>
              <a:buFont typeface="StarSymbol"/>
              <a:buChar char="●"/>
            </a:pPr>
            <a:r>
              <a:rPr lang="it-IT" sz="2000"/>
              <a:t>Esistono le banche del seme, dove il liquido seminale viene crioconservato.</a:t>
            </a:r>
          </a:p>
          <a:p>
            <a:pPr lvl="0">
              <a:buSzPct val="45000"/>
              <a:buFont typeface="StarSymbol"/>
              <a:buChar char="●"/>
            </a:pPr>
            <a:r>
              <a:rPr lang="it-IT" sz="2000"/>
              <a:t>La procreazione assistita nell’ordinamento giuridico italiano, è disciplinata dalla legge N. 40 del 2004,</a:t>
            </a:r>
            <a:r>
              <a:rPr lang="it-IT" sz="2000" b="1"/>
              <a:t> “Norme in materia di procreazione medicalmente assistita”.</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208000" y="3384000"/>
            <a:ext cx="1872000" cy="396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2" fill="hold">
                                          <p:stCondLst>
                                            <p:cond delay="0"/>
                                          </p:stCondLst>
                                        </p:cTn>
                                        <p:tgtEl>
                                          <p:spTgt spid="2">
                                            <p:txEl>
                                              <p:pRg st="0" end="0"/>
                                            </p:txEl>
                                          </p:spTgt>
                                        </p:tgtEl>
                                        <p:attrNameLst>
                                          <p:attrName>style.visibility</p:attrName>
                                        </p:attrNameLst>
                                      </p:cBhvr>
                                      <p:to>
                                        <p:strVal val="visible"/>
                                      </p:to>
                                    </p:set>
                                    <p:animEffect transition="in" filter="box(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500"/>
                            </p:stCondLst>
                            <p:childTnLst>
                              <p:par>
                                <p:cTn id="10" presetClass="entr"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2" fill="hold">
                                          <p:stCondLst>
                                            <p:cond delay="0"/>
                                          </p:stCondLst>
                                        </p:cTn>
                                        <p:tgtEl>
                                          <p:spTgt spid="3">
                                            <p:txEl>
                                              <p:pRg st="3" end="3"/>
                                            </p:txEl>
                                          </p:spTgt>
                                        </p:tgtEl>
                                        <p:attrNameLst>
                                          <p:attrName>style.visibility</p:attrName>
                                        </p:attrNameLst>
                                      </p:cBhvr>
                                      <p:to>
                                        <p:strVal val="visible"/>
                                      </p:to>
                                    </p:set>
                                    <p:animEffect transition="in" filter="box(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4" fill="hold">
                                          <p:stCondLst>
                                            <p:cond delay="0"/>
                                          </p:stCondLst>
                                        </p:cTn>
                                        <p:tgtEl>
                                          <p:spTgt spid="3">
                                            <p:txEl>
                                              <p:pRg st="4" end="4"/>
                                            </p:txEl>
                                          </p:spTgt>
                                        </p:tgtEl>
                                        <p:attrNameLst>
                                          <p:attrName>style.visibility</p:attrName>
                                        </p:attrNameLst>
                                      </p:cBhvr>
                                      <p:to>
                                        <p:strVal val="visible"/>
                                      </p:to>
                                    </p:set>
                                    <p:animEffect transition="in" filter="box(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2" fill="hold">
                                          <p:stCondLst>
                                            <p:cond delay="0"/>
                                          </p:stCondLst>
                                        </p:cTn>
                                        <p:tgtEl>
                                          <p:spTgt spid="3">
                                            <p:txEl>
                                              <p:pRg st="6" end="6"/>
                                            </p:txEl>
                                          </p:spTgt>
                                        </p:tgtEl>
                                        <p:attrNameLst>
                                          <p:attrName>style.visibility</p:attrName>
                                        </p:attrNameLst>
                                      </p:cBhvr>
                                      <p:to>
                                        <p:strVal val="visible"/>
                                      </p:to>
                                    </p:set>
                                    <p:animEffect transition="in" filter="box(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2" fill="hold">
                                          <p:stCondLst>
                                            <p:cond delay="0"/>
                                          </p:stCondLst>
                                        </p:cTn>
                                        <p:tgtEl>
                                          <p:spTgt spid="3">
                                            <p:txEl>
                                              <p:pRg st="7" end="7"/>
                                            </p:txEl>
                                          </p:spTgt>
                                        </p:tgtEl>
                                        <p:attrNameLst>
                                          <p:attrName>style.visibility</p:attrName>
                                        </p:attrNameLst>
                                      </p:cBhvr>
                                      <p:to>
                                        <p:strVal val="visible"/>
                                      </p:to>
                                    </p:set>
                                    <p:animEffect transition="in" filter="box(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16000" y="-126000"/>
            <a:ext cx="10440000" cy="1036439"/>
          </a:xfrm>
        </p:spPr>
        <p:txBody>
          <a:bodyPr>
            <a:spAutoFit/>
          </a:bodyPr>
          <a:lstStyle/>
          <a:p>
            <a:pPr lvl="0"/>
            <a:r>
              <a:rPr lang="it-IT" sz="3000" b="1">
                <a:solidFill>
                  <a:srgbClr val="CE181E"/>
                </a:solidFill>
                <a:effectLst>
                  <a:outerShdw dist="17961" dir="2700000">
                    <a:scrgbClr r="0" g="0" b="0"/>
                  </a:outerShdw>
                </a:effectLst>
                <a:latin typeface="Franklin Gothic Demi Cond" pitchFamily="34"/>
              </a:rPr>
              <a:t> INSEMINAZIONE ARTIFICIALE: PRESUPPOSTI PER LA VALUTAZIONE</a:t>
            </a:r>
          </a:p>
        </p:txBody>
      </p:sp>
      <p:sp>
        <p:nvSpPr>
          <p:cNvPr id="3" name="Segnaposto testo 2"/>
          <p:cNvSpPr txBox="1">
            <a:spLocks noGrp="1"/>
          </p:cNvSpPr>
          <p:nvPr>
            <p:ph type="body" idx="4294967295"/>
          </p:nvPr>
        </p:nvSpPr>
        <p:spPr>
          <a:xfrm>
            <a:off x="432000" y="792000"/>
            <a:ext cx="7992000" cy="6552000"/>
          </a:xfrm>
          <a:ln>
            <a:solidFill>
              <a:srgbClr val="FFFFFF"/>
            </a:solidFill>
            <a:prstDash val="solid"/>
          </a:ln>
        </p:spPr>
        <p:txBody>
          <a:bodyPr/>
          <a:lstStyle/>
          <a:p>
            <a:pPr lvl="0"/>
            <a:endParaRPr lang="it-IT" sz="500"/>
          </a:p>
          <a:p>
            <a:pPr lvl="0"/>
            <a:r>
              <a:rPr lang="it-IT" sz="2000" b="1"/>
              <a:t>Presupposti importanti</a:t>
            </a:r>
            <a:r>
              <a:rPr lang="it-IT" sz="2000"/>
              <a:t> da cui partire </a:t>
            </a:r>
            <a:r>
              <a:rPr lang="it-IT" sz="2000" b="1"/>
              <a:t>per un’adeguata valutazione etica dell’inseminazione artificiale.</a:t>
            </a:r>
          </a:p>
          <a:p>
            <a:pPr lvl="0">
              <a:buSzPct val="45000"/>
              <a:buFont typeface="StarSymbol"/>
              <a:buChar char="●"/>
            </a:pPr>
            <a:r>
              <a:rPr lang="it-IT" sz="2000" b="1"/>
              <a:t>Nella persona umana, possono essere espressi tre livelli di attività:</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il livello biologico,</a:t>
            </a:r>
            <a:r>
              <a:rPr lang="it-IT" sz="2000">
                <a:highlight>
                  <a:scrgbClr r="0" g="0" b="0">
                    <a:alpha val="0"/>
                  </a:scrgbClr>
                </a:highlight>
                <a:latin typeface="Liberation Sans" pitchFamily="18"/>
                <a:ea typeface="Microsoft YaHei" pitchFamily="2"/>
              </a:rPr>
              <a:t> proprio della funzione organica</a:t>
            </a:r>
          </a:p>
          <a:p>
            <a:pPr marL="0" lvl="1" indent="0" hangingPunct="0">
              <a:spcBef>
                <a:spcPts val="0"/>
              </a:spcBef>
              <a:buSzPct val="75000"/>
              <a:buFont typeface="StarSymbol"/>
              <a:buChar char="–"/>
            </a:pPr>
            <a:r>
              <a:rPr lang="it-IT" sz="2000">
                <a:highlight>
                  <a:scrgbClr r="0" g="0" b="0">
                    <a:alpha val="0"/>
                  </a:scrgbClr>
                </a:highlight>
                <a:latin typeface="Liberation Sans" pitchFamily="18"/>
                <a:ea typeface="Microsoft YaHei" pitchFamily="2"/>
              </a:rPr>
              <a:t>(es. digestione)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Il livello di produttività </a:t>
            </a:r>
            <a:r>
              <a:rPr lang="it-IT" sz="2000">
                <a:highlight>
                  <a:scrgbClr r="0" g="0" b="0">
                    <a:alpha val="0"/>
                  </a:scrgbClr>
                </a:highlight>
                <a:latin typeface="Liberation Sans" pitchFamily="18"/>
                <a:ea typeface="Microsoft YaHei" pitchFamily="2"/>
              </a:rPr>
              <a:t>che ha per oggetto le cose (produzione di oggetti)</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Il livello propriamente personale </a:t>
            </a:r>
            <a:r>
              <a:rPr lang="it-IT" sz="2000">
                <a:highlight>
                  <a:scrgbClr r="0" g="0" b="0">
                    <a:alpha val="0"/>
                  </a:scrgbClr>
                </a:highlight>
                <a:latin typeface="Liberation Sans" pitchFamily="18"/>
                <a:ea typeface="Microsoft YaHei" pitchFamily="2"/>
              </a:rPr>
              <a:t>che coinvolge tutta</a:t>
            </a:r>
          </a:p>
          <a:p>
            <a:pPr marL="0" lvl="1" indent="0" hangingPunct="0">
              <a:spcBef>
                <a:spcPts val="0"/>
              </a:spcBef>
              <a:buSzPct val="75000"/>
              <a:buFont typeface="StarSymbol"/>
              <a:buChar char="–"/>
            </a:pPr>
            <a:r>
              <a:rPr lang="it-IT" sz="2000">
                <a:highlight>
                  <a:scrgbClr r="0" g="0" b="0">
                    <a:alpha val="0"/>
                  </a:scrgbClr>
                </a:highlight>
                <a:latin typeface="Liberation Sans" pitchFamily="18"/>
                <a:ea typeface="Microsoft YaHei" pitchFamily="2"/>
              </a:rPr>
              <a:t>la persona (tutte le relazioni umane)</a:t>
            </a:r>
          </a:p>
          <a:p>
            <a:pPr lvl="0">
              <a:buSzPct val="45000"/>
              <a:buFont typeface="StarSymbol"/>
              <a:buChar char="●"/>
            </a:pPr>
            <a:r>
              <a:rPr lang="it-IT" sz="2000" b="1">
                <a:solidFill>
                  <a:srgbClr val="CE181E"/>
                </a:solidFill>
              </a:rPr>
              <a:t>La procreazione non è un fatto meramente biologico,</a:t>
            </a:r>
          </a:p>
          <a:p>
            <a:pPr lvl="0">
              <a:spcBef>
                <a:spcPts val="0"/>
              </a:spcBef>
              <a:buSzPct val="45000"/>
              <a:buFont typeface="StarSymbol"/>
              <a:buChar char="●"/>
            </a:pPr>
            <a:r>
              <a:rPr lang="it-IT" sz="2000"/>
              <a:t>come la miscela di elementi biochimici, né un atto di tipo</a:t>
            </a:r>
          </a:p>
          <a:p>
            <a:pPr lvl="0">
              <a:spcBef>
                <a:spcPts val="0"/>
              </a:spcBef>
              <a:buSzPct val="45000"/>
              <a:buFont typeface="StarSymbol"/>
              <a:buChar char="●"/>
            </a:pPr>
            <a:r>
              <a:rPr lang="it-IT" sz="2000"/>
              <a:t>produttivo di un oggetto,</a:t>
            </a:r>
          </a:p>
          <a:p>
            <a:pPr lvl="0">
              <a:spcBef>
                <a:spcPts val="0"/>
              </a:spcBef>
              <a:buSzPct val="45000"/>
              <a:buFont typeface="StarSymbol"/>
              <a:buChar char="●"/>
            </a:pPr>
            <a:r>
              <a:rPr lang="it-IT" sz="2000" b="1">
                <a:solidFill>
                  <a:srgbClr val="CE181E"/>
                </a:solidFill>
              </a:rPr>
              <a:t>ma un atto personale dei coniugi i quali sono chiamati a realizzarla attraverso il dono totale del proprio essere: corpo, cuore, spirito.</a:t>
            </a:r>
          </a:p>
          <a:p>
            <a:pPr lvl="0">
              <a:buSzPct val="45000"/>
              <a:buFont typeface="StarSymbol"/>
              <a:buChar char="●"/>
            </a:pPr>
            <a:r>
              <a:rPr lang="it-IT" sz="2000"/>
              <a:t>Nella procreazione distaccare  la componente biologica da quella affettiva e spirituale, equivale a produrre una divisione nella persona e in ciò che comporta l’atto coniugale.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488000" y="2088000"/>
            <a:ext cx="2592000" cy="309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par>
                          <p:cTn id="8" fill="hold">
                            <p:stCondLst>
                              <p:cond delay="1000"/>
                            </p:stCondLst>
                            <p:childTnLst>
                              <p:par>
                                <p:cTn id="9" presetClass="entr"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Class="entr"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Class="entr"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Class="entr"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par>
                          <p:cTn id="45" fill="hold">
                            <p:stCondLst>
                              <p:cond delay="1"/>
                            </p:stCondLst>
                            <p:childTnLst>
                              <p:par>
                                <p:cTn id="46" presetClass="entr"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par>
                                <p:cTn id="49" presetClass="entr"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circle(in)">
                                      <p:cBhvr>
                                        <p:cTn id="5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10584000" cy="625320"/>
          </a:xfrm>
        </p:spPr>
        <p:txBody>
          <a:bodyPr>
            <a:spAutoFit/>
          </a:bodyPr>
          <a:lstStyle/>
          <a:p>
            <a:pPr lvl="0"/>
            <a:r>
              <a:rPr lang="it-IT" sz="3200" b="1">
                <a:solidFill>
                  <a:srgbClr val="FFF200"/>
                </a:solidFill>
                <a:effectLst>
                  <a:outerShdw dist="17961" dir="2700000">
                    <a:scrgbClr r="0" g="0" b="0"/>
                  </a:outerShdw>
                </a:effectLst>
                <a:latin typeface="Franklin Gothic Demi Cond" pitchFamily="34"/>
              </a:rPr>
              <a:t>INSEMINAZIONE ARTIFICIALE OMOLOGA: ASPETTI MORALI</a:t>
            </a:r>
          </a:p>
        </p:txBody>
      </p:sp>
      <p:sp>
        <p:nvSpPr>
          <p:cNvPr id="3" name="Segnaposto testo 2"/>
          <p:cNvSpPr txBox="1">
            <a:spLocks noGrp="1"/>
          </p:cNvSpPr>
          <p:nvPr>
            <p:ph type="body" idx="4294967295"/>
          </p:nvPr>
        </p:nvSpPr>
        <p:spPr>
          <a:xfrm>
            <a:off x="503999" y="792000"/>
            <a:ext cx="6768000" cy="6552000"/>
          </a:xfrm>
          <a:ln>
            <a:solidFill>
              <a:srgbClr val="FFFFFF"/>
            </a:solidFill>
            <a:prstDash val="solid"/>
          </a:ln>
        </p:spPr>
        <p:txBody>
          <a:bodyPr/>
          <a:lstStyle/>
          <a:p>
            <a:pPr lvl="0"/>
            <a:endParaRPr lang="it-IT" sz="500"/>
          </a:p>
          <a:p>
            <a:pPr lvl="0"/>
            <a:r>
              <a:rPr lang="it-IT" sz="2000" b="1"/>
              <a:t>La valutazione morale della inseminazione artificiale omologa è diversa a secondo che si tratti di vera e propria inseminazione artificiale o di semplice </a:t>
            </a:r>
            <a:r>
              <a:rPr lang="it-IT" sz="2000" b="1" i="1"/>
              <a:t>aiuto </a:t>
            </a:r>
            <a:r>
              <a:rPr lang="it-IT" sz="2000" b="1"/>
              <a:t>all’atto coniugale.</a:t>
            </a:r>
          </a:p>
          <a:p>
            <a:pPr lvl="0">
              <a:buSzPct val="45000"/>
              <a:buFont typeface="StarSymbol"/>
              <a:buChar char="●"/>
            </a:pPr>
            <a:r>
              <a:rPr lang="it-IT" sz="2000" b="1"/>
              <a:t>Il Magistero</a:t>
            </a:r>
            <a:r>
              <a:rPr lang="it-IT" sz="2000"/>
              <a:t> già con Pio XII e poi con Paolo VI</a:t>
            </a:r>
            <a:r>
              <a:rPr lang="it-IT" sz="2000" u="sng"/>
              <a:t> </a:t>
            </a:r>
            <a:r>
              <a:rPr lang="it-IT" sz="2000"/>
              <a:t>nell’</a:t>
            </a:r>
            <a:r>
              <a:rPr lang="it-IT" sz="2000" i="1"/>
              <a:t>Humanae vitae, </a:t>
            </a:r>
            <a:r>
              <a:rPr lang="it-IT" sz="2000" b="1"/>
              <a:t>ha posto come vincolo invalicabile la salvaguardia dell’unità fisico-spirituale dell’atto coniugale.</a:t>
            </a:r>
          </a:p>
          <a:p>
            <a:pPr lvl="0">
              <a:spcBef>
                <a:spcPts val="0"/>
              </a:spcBef>
              <a:buSzPct val="45000"/>
              <a:buFont typeface="StarSymbol"/>
              <a:buChar char="●"/>
            </a:pPr>
            <a:r>
              <a:rPr lang="it-IT" sz="2000"/>
              <a:t>L’intervento del ginecologo è lecito solo se di aiuto all’atto procreativo e non di sostituzione ad esso.</a:t>
            </a:r>
          </a:p>
          <a:p>
            <a:pPr lvl="0">
              <a:buSzPct val="45000"/>
              <a:buFont typeface="StarSymbol"/>
              <a:buChar char="●"/>
            </a:pPr>
            <a:r>
              <a:rPr lang="it-IT" sz="2000"/>
              <a:t>Pertanto, la </a:t>
            </a:r>
            <a:r>
              <a:rPr lang="it-IT" sz="2000" b="1">
                <a:solidFill>
                  <a:srgbClr val="CE181E"/>
                </a:solidFill>
                <a:effectLst>
                  <a:outerShdw dist="17961" dir="2700000">
                    <a:scrgbClr r="0" g="0" b="0"/>
                  </a:outerShdw>
                </a:effectLst>
              </a:rPr>
              <a:t>Congregazione per la dottrina della fede</a:t>
            </a:r>
            <a:r>
              <a:rPr lang="it-IT" sz="2000"/>
              <a:t> afferma che </a:t>
            </a:r>
            <a:r>
              <a:rPr lang="it-IT" sz="2000" i="1"/>
              <a:t>“</a:t>
            </a:r>
            <a:r>
              <a:rPr lang="it-IT" sz="2000" b="1" i="1"/>
              <a:t>La inseminazione artificiale omologa, che comporti una dissociazione tra l’unione dei coniugi e la procreazione, non può essere ammessa, salvo il caso in cui il mezzo tecnico risulti non sostitutivo dell’atto coniugale, ma si figuri come una facilitazione affinché esso raggiunga il suo scopo naturale”.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t="5548" b="1519"/>
          <a:stretch>
            <a:fillRect/>
          </a:stretch>
        </p:blipFill>
        <p:spPr>
          <a:xfrm>
            <a:off x="7272000" y="2088000"/>
            <a:ext cx="2808000" cy="460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4"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par>
                                <p:cTn id="8" presetClass="entr"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2"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4" fill="hold">
                                          <p:stCondLst>
                                            <p:cond delay="0"/>
                                          </p:stCondLst>
                                        </p:cTn>
                                        <p:tgtEl>
                                          <p:spTgt spid="3">
                                            <p:txEl>
                                              <p:pRg st="4" end="4"/>
                                            </p:txEl>
                                          </p:spTgt>
                                        </p:tgtEl>
                                        <p:attrNameLst>
                                          <p:attrName>style.visibility</p:attrName>
                                        </p:attrNameLst>
                                      </p:cBhvr>
                                      <p:to>
                                        <p:strVal val="visible"/>
                                      </p:to>
                                    </p:set>
                                    <p:animEffect transition="in" filter="box(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200" b="1">
                <a:solidFill>
                  <a:srgbClr val="FFF200"/>
                </a:solidFill>
                <a:effectLst>
                  <a:outerShdw dist="17961" dir="2700000">
                    <a:scrgbClr r="0" g="0" b="0"/>
                  </a:outerShdw>
                </a:effectLst>
                <a:latin typeface="Franklin Gothic Demi Cond" pitchFamily="34"/>
              </a:rPr>
              <a:t>INSEMINAZIONE ARTIFICIALE ETEROLOGA: ASPETTI MORALI</a:t>
            </a:r>
          </a:p>
        </p:txBody>
      </p:sp>
      <p:sp>
        <p:nvSpPr>
          <p:cNvPr id="3" name="Segnaposto testo 2"/>
          <p:cNvSpPr txBox="1">
            <a:spLocks noGrp="1"/>
          </p:cNvSpPr>
          <p:nvPr>
            <p:ph type="body" idx="4294967295"/>
          </p:nvPr>
        </p:nvSpPr>
        <p:spPr>
          <a:xfrm>
            <a:off x="216000" y="792000"/>
            <a:ext cx="7343999" cy="6552000"/>
          </a:xfrm>
          <a:ln>
            <a:solidFill>
              <a:srgbClr val="FFFFFF"/>
            </a:solidFill>
            <a:prstDash val="solid"/>
          </a:ln>
        </p:spPr>
        <p:txBody>
          <a:bodyPr>
            <a:normAutofit lnSpcReduction="10000"/>
          </a:bodyPr>
          <a:lstStyle/>
          <a:p>
            <a:pPr lvl="0"/>
            <a:endParaRPr lang="it-IT" sz="500"/>
          </a:p>
          <a:p>
            <a:pPr lvl="0"/>
            <a:r>
              <a:rPr lang="it-IT" sz="2000"/>
              <a:t>Dal punto di vista etico, il prelievo del seme da un</a:t>
            </a:r>
          </a:p>
          <a:p>
            <a:pPr lvl="0">
              <a:spcBef>
                <a:spcPts val="0"/>
              </a:spcBef>
            </a:pPr>
            <a:r>
              <a:rPr lang="it-IT" sz="2000"/>
              <a:t>donatore esterno alla coppia, è illecito. Queste le ragioni.</a:t>
            </a:r>
          </a:p>
          <a:p>
            <a:pPr lvl="0">
              <a:buSzPct val="45000"/>
              <a:buFont typeface="StarSymbol"/>
              <a:buChar char="●"/>
            </a:pPr>
            <a:r>
              <a:rPr lang="it-IT" sz="2000"/>
              <a:t>Si viene a realizzare la separazione in termini personali</a:t>
            </a:r>
          </a:p>
          <a:p>
            <a:pPr lvl="0">
              <a:spcBef>
                <a:spcPts val="0"/>
              </a:spcBef>
              <a:buSzPct val="45000"/>
              <a:buFont typeface="StarSymbol"/>
              <a:buChar char="●"/>
            </a:pPr>
            <a:r>
              <a:rPr lang="it-IT" sz="2000"/>
              <a:t>tra chi vive il matrimonio e chi realizza la procreazione:</a:t>
            </a:r>
          </a:p>
          <a:p>
            <a:pPr lvl="0">
              <a:spcBef>
                <a:spcPts val="0"/>
              </a:spcBef>
              <a:buSzPct val="45000"/>
              <a:buFont typeface="StarSymbol"/>
              <a:buChar char="●"/>
            </a:pPr>
            <a:r>
              <a:rPr lang="it-IT" sz="2000"/>
              <a:t>si tratterebbe di un nuovo tipo di famiglia non più</a:t>
            </a:r>
          </a:p>
          <a:p>
            <a:pPr lvl="0">
              <a:spcBef>
                <a:spcPts val="0"/>
              </a:spcBef>
              <a:buSzPct val="45000"/>
              <a:buFont typeface="StarSymbol"/>
              <a:buChar char="●"/>
            </a:pPr>
            <a:r>
              <a:rPr lang="it-IT" sz="2000"/>
              <a:t>monogamica, ma </a:t>
            </a:r>
            <a:r>
              <a:rPr lang="it-IT" sz="2000" i="1"/>
              <a:t>sui generis, </a:t>
            </a:r>
            <a:r>
              <a:rPr lang="it-IT" sz="2000"/>
              <a:t>plurigenitoriale.</a:t>
            </a:r>
          </a:p>
          <a:p>
            <a:pPr lvl="0">
              <a:buSzPct val="45000"/>
              <a:buFont typeface="StarSymbol"/>
              <a:buChar char="●"/>
            </a:pPr>
            <a:r>
              <a:rPr lang="it-IT" sz="2000"/>
              <a:t>La Congregazione per la dottrina della fede afferma:</a:t>
            </a:r>
          </a:p>
          <a:p>
            <a:pPr lvl="0">
              <a:spcBef>
                <a:spcPts val="0"/>
              </a:spcBef>
              <a:buSzPct val="45000"/>
              <a:buFont typeface="StarSymbol"/>
              <a:buChar char="●"/>
            </a:pPr>
            <a:r>
              <a:rPr lang="it-IT" sz="2000" i="1"/>
              <a:t>La fecondazione artificiale eterologa è contraria all’unità</a:t>
            </a:r>
          </a:p>
          <a:p>
            <a:pPr lvl="0">
              <a:spcBef>
                <a:spcPts val="0"/>
              </a:spcBef>
              <a:buSzPct val="45000"/>
              <a:buFont typeface="StarSymbol"/>
              <a:buChar char="●"/>
            </a:pPr>
            <a:r>
              <a:rPr lang="it-IT" sz="2000" i="1"/>
              <a:t>del matrimonio,  alla dignità degli sposi, alla vocazione</a:t>
            </a:r>
          </a:p>
          <a:p>
            <a:pPr lvl="0">
              <a:spcBef>
                <a:spcPts val="0"/>
              </a:spcBef>
              <a:buSzPct val="45000"/>
              <a:buFont typeface="StarSymbol"/>
              <a:buChar char="●"/>
            </a:pPr>
            <a:r>
              <a:rPr lang="it-IT" sz="2000" i="1"/>
              <a:t>propria dei genitori ed al diritto del figlio ad essere</a:t>
            </a:r>
          </a:p>
          <a:p>
            <a:pPr lvl="0">
              <a:spcBef>
                <a:spcPts val="0"/>
              </a:spcBef>
              <a:buSzPct val="45000"/>
              <a:buFont typeface="StarSymbol"/>
              <a:buChar char="●"/>
            </a:pPr>
            <a:r>
              <a:rPr lang="it-IT" sz="2000" i="1"/>
              <a:t>concepito e messo al mondo nel matrimonio...opera e manifesta una rottura fra paternità genetica, paternità gestazionale e responsabilità educativa”.</a:t>
            </a:r>
          </a:p>
          <a:p>
            <a:pPr lvl="0">
              <a:buSzPct val="45000"/>
              <a:buFont typeface="StarSymbol"/>
              <a:buChar char="●"/>
            </a:pPr>
            <a:r>
              <a:rPr lang="it-IT" sz="2000"/>
              <a:t>Le conseguenze vanno viste anche:</a:t>
            </a:r>
          </a:p>
          <a:p>
            <a:pPr marL="0" lvl="1" indent="0" hangingPunct="0">
              <a:spcBef>
                <a:spcPts val="0"/>
              </a:spcBef>
              <a:buSzPct val="75000"/>
              <a:buFont typeface="StarSymbol"/>
              <a:buChar char="–"/>
            </a:pPr>
            <a:r>
              <a:rPr lang="it-IT" sz="2000">
                <a:highlight>
                  <a:scrgbClr r="0" g="0" b="0">
                    <a:alpha val="0"/>
                  </a:scrgbClr>
                </a:highlight>
                <a:latin typeface="Liberation Sans" pitchFamily="18"/>
                <a:ea typeface="Microsoft YaHei" pitchFamily="2"/>
              </a:rPr>
              <a:t>in relazione al figlio dal punto di vista psicologico, che dovrà compiere una difficile “identificazione” con il padre.</a:t>
            </a:r>
          </a:p>
          <a:p>
            <a:pPr marL="0" lvl="1" indent="0" hangingPunct="0">
              <a:spcBef>
                <a:spcPts val="0"/>
              </a:spcBef>
              <a:buSzPct val="75000"/>
              <a:buFont typeface="StarSymbol"/>
              <a:buChar char="–"/>
            </a:pPr>
            <a:r>
              <a:rPr lang="it-IT" sz="2000">
                <a:highlight>
                  <a:scrgbClr r="0" g="0" b="0">
                    <a:alpha val="0"/>
                  </a:scrgbClr>
                </a:highlight>
                <a:latin typeface="Liberation Sans" pitchFamily="18"/>
                <a:ea typeface="Microsoft YaHei" pitchFamily="2"/>
              </a:rPr>
              <a:t>In rapporto all’inseminazione di più ovuli, per raggiungere il risultato sperato.</a:t>
            </a:r>
          </a:p>
          <a:p>
            <a:pPr marL="0" lvl="1" indent="0" hangingPunct="0">
              <a:spcBef>
                <a:spcPts val="0"/>
              </a:spcBef>
              <a:buSzPct val="75000"/>
              <a:buFont typeface="StarSymbol"/>
              <a:buChar char="–"/>
            </a:pPr>
            <a:r>
              <a:rPr lang="it-IT" sz="2000">
                <a:highlight>
                  <a:scrgbClr r="0" g="0" b="0">
                    <a:alpha val="0"/>
                  </a:scrgbClr>
                </a:highlight>
                <a:latin typeface="Liberation Sans" pitchFamily="18"/>
                <a:ea typeface="Microsoft YaHei" pitchFamily="2"/>
              </a:rPr>
              <a:t>Riguardo al rischio che si insinui la tendenza eugenetica nelle banche del seme.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056000" y="792000"/>
            <a:ext cx="3024000" cy="388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50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fill="hold" nodeType="clickEffect">
                                  <p:stCondLst>
                                    <p:cond delay="0"/>
                                  </p:stCondLst>
                                  <p:childTnLst>
                                    <p:set>
                                      <p:cBhvr>
                                        <p:cTn id="15" dur="2" fill="hold">
                                          <p:stCondLst>
                                            <p:cond delay="0"/>
                                          </p:stCondLst>
                                        </p:cTn>
                                        <p:tgtEl>
                                          <p:spTgt spid="3">
                                            <p:txEl>
                                              <p:pRg st="2" end="2"/>
                                            </p:txEl>
                                          </p:spTgt>
                                        </p:tgtEl>
                                        <p:attrNameLst>
                                          <p:attrName>style.visibility</p:attrName>
                                        </p:attrNameLst>
                                      </p:cBhvr>
                                      <p:to>
                                        <p:strVal val="visible"/>
                                      </p:to>
                                    </p:set>
                                    <p:animEffect transition="in" filter="box(in)">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ox(in)">
                                      <p:cBhvr>
                                        <p:cTn id="25" dur="500"/>
                                        <p:tgtEl>
                                          <p:spTgt spid="3">
                                            <p:txEl>
                                              <p:pRg st="5" end="5"/>
                                            </p:txEl>
                                          </p:spTgt>
                                        </p:tgtEl>
                                      </p:cBhvr>
                                    </p:animEffect>
                                  </p:childTnLst>
                                </p:cTn>
                              </p:par>
                              <p:par>
                                <p:cTn id="26" presetClass="entr"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200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par>
                                <p:cTn id="32" presetClass="entr"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Class="entr"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Class="entr"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2" fill="hold">
                                          <p:stCondLst>
                                            <p:cond delay="0"/>
                                          </p:stCondLst>
                                        </p:cTn>
                                        <p:tgtEl>
                                          <p:spTgt spid="3">
                                            <p:txEl>
                                              <p:pRg st="13" end="13"/>
                                            </p:txEl>
                                          </p:spTgt>
                                        </p:tgtEl>
                                        <p:attrNameLst>
                                          <p:attrName>style.visibility</p:attrName>
                                        </p:attrNameLst>
                                      </p:cBhvr>
                                      <p:to>
                                        <p:strVal val="visible"/>
                                      </p:to>
                                    </p:set>
                                    <p:animEffect transition="in" filter="box(in)">
                                      <p:cBhvr>
                                        <p:cTn id="42" dur="10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2" fill="hold">
                                          <p:stCondLst>
                                            <p:cond delay="0"/>
                                          </p:stCondLst>
                                        </p:cTn>
                                        <p:tgtEl>
                                          <p:spTgt spid="3">
                                            <p:txEl>
                                              <p:pRg st="14" end="14"/>
                                            </p:txEl>
                                          </p:spTgt>
                                        </p:tgtEl>
                                        <p:attrNameLst>
                                          <p:attrName>style.visibility</p:attrName>
                                        </p:attrNameLst>
                                      </p:cBhvr>
                                      <p:to>
                                        <p:strVal val="visible"/>
                                      </p:to>
                                    </p:set>
                                    <p:animEffect transition="in" filter="box(in)">
                                      <p:cBhvr>
                                        <p:cTn id="47" dur="10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circle(in)">
                                      <p:cBhvr>
                                        <p:cTn id="52"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rot="6000">
            <a:off x="146435" y="-342947"/>
            <a:ext cx="9641880" cy="1739160"/>
          </a:xfrm>
        </p:spPr>
        <p:txBody>
          <a:bodyPr anchor="t">
            <a:spAutoFit/>
          </a:bodyPr>
          <a:lstStyle/>
          <a:p>
            <a:pPr lvl="0">
              <a:lnSpc>
                <a:spcPct val="115000"/>
              </a:lnSpc>
              <a:spcBef>
                <a:spcPts val="2268"/>
              </a:spcBef>
              <a:spcAft>
                <a:spcPts val="567"/>
              </a:spcAft>
            </a:pPr>
            <a:r>
              <a:rPr lang="it-IT">
                <a:solidFill>
                  <a:srgbClr val="CE181E"/>
                </a:solidFill>
                <a:latin typeface="Bernard MT Condensed" pitchFamily="18"/>
              </a:rPr>
              <a:t/>
            </a:r>
            <a:br>
              <a:rPr lang="it-IT">
                <a:solidFill>
                  <a:srgbClr val="CE181E"/>
                </a:solidFill>
                <a:latin typeface="Bernard MT Condensed" pitchFamily="18"/>
              </a:rPr>
            </a:br>
            <a:r>
              <a:rPr lang="it-IT" sz="3600" b="1">
                <a:solidFill>
                  <a:srgbClr val="CE181E"/>
                </a:solidFill>
                <a:effectLst>
                  <a:outerShdw dist="17961" dir="2700000">
                    <a:scrgbClr r="0" g="0" b="0"/>
                  </a:outerShdw>
                </a:effectLst>
                <a:latin typeface="Bernard MT Condensed" pitchFamily="18"/>
              </a:rPr>
              <a:t>Dalla bioetica alla centralità e identità della persona</a:t>
            </a:r>
            <a:r>
              <a:rPr lang="it-IT">
                <a:solidFill>
                  <a:srgbClr val="CE181E"/>
                </a:solidFill>
                <a:effectLst>
                  <a:outerShdw dist="17961" dir="2700000">
                    <a:scrgbClr r="0" g="0" b="0"/>
                  </a:outerShdw>
                </a:effectLst>
                <a:latin typeface="Bernard MT Condensed" pitchFamily="18"/>
              </a:rPr>
              <a:t/>
            </a:r>
            <a:br>
              <a:rPr lang="it-IT">
                <a:solidFill>
                  <a:srgbClr val="CE181E"/>
                </a:solidFill>
                <a:effectLst>
                  <a:outerShdw dist="17961" dir="2700000">
                    <a:scrgbClr r="0" g="0" b="0"/>
                  </a:outerShdw>
                </a:effectLst>
                <a:latin typeface="Bernard MT Condensed" pitchFamily="18"/>
              </a:rPr>
            </a:br>
            <a:r>
              <a:rPr lang="it-IT" sz="2600" i="1">
                <a:solidFill>
                  <a:srgbClr val="CE181E"/>
                </a:solidFill>
                <a:effectLst>
                  <a:outerShdw dist="17961" dir="2700000">
                    <a:scrgbClr r="0" g="0" b="0"/>
                  </a:outerShdw>
                </a:effectLst>
                <a:latin typeface="Bernard MT Condensed" pitchFamily="18"/>
              </a:rPr>
              <a:t>BIBLIOGRAFIA DI RIFERIMENTO</a:t>
            </a:r>
          </a:p>
        </p:txBody>
      </p:sp>
      <p:pic>
        <p:nvPicPr>
          <p:cNvPr id="3"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216000" y="2448000"/>
            <a:ext cx="1872000" cy="3384000"/>
          </a:xfrm>
          <a:prstGeom prst="rect">
            <a:avLst/>
          </a:prstGeom>
          <a:noFill/>
          <a:ln>
            <a:noFill/>
          </a:ln>
        </p:spPr>
      </p:pic>
      <p:sp>
        <p:nvSpPr>
          <p:cNvPr id="4" name="CasellaDiTesto 3"/>
          <p:cNvSpPr txBox="1"/>
          <p:nvPr/>
        </p:nvSpPr>
        <p:spPr>
          <a:xfrm>
            <a:off x="1800000" y="1655999"/>
            <a:ext cx="8128080" cy="1694160"/>
          </a:xfrm>
          <a:prstGeom prst="rect">
            <a:avLst/>
          </a:prstGeom>
          <a:noFill/>
          <a:ln w="0">
            <a:solidFill>
              <a:srgbClr val="FFFFFF"/>
            </a:solidFill>
            <a:prstDash val="solid"/>
          </a:ln>
        </p:spPr>
        <p:txBody>
          <a:bodyPr wrap="none" lIns="90000" tIns="45000" rIns="90000" bIns="45000" anchorCtr="0" compatLnSpc="0">
            <a:spAutoFit/>
          </a:bodyPr>
          <a:lstStyle/>
          <a:p>
            <a:pPr marL="0" marR="0" lvl="0" indent="0" hangingPunct="0">
              <a:lnSpc>
                <a:spcPct val="100000"/>
              </a:lnSpc>
              <a:spcBef>
                <a:spcPts val="1134"/>
              </a:spcBef>
              <a:spcAft>
                <a:spcPts val="850"/>
              </a:spcAft>
              <a:buNone/>
              <a:tabLst/>
            </a:pPr>
            <a:r>
              <a:rPr lang="it-IT" sz="1800" b="0" i="0" u="none" strike="noStrike" kern="1200" cap="none">
                <a:ln>
                  <a:noFill/>
                </a:ln>
                <a:latin typeface="Liberation Sans" pitchFamily="18"/>
                <a:ea typeface="Microsoft YaHei" pitchFamily="2"/>
                <a:cs typeface="Mangal" pitchFamily="2"/>
              </a:rPr>
              <a:t>E. Sgreccia,</a:t>
            </a:r>
            <a:r>
              <a:rPr lang="it-IT" sz="1800" b="1" i="0" u="none" strike="noStrike" kern="1200" cap="none">
                <a:ln>
                  <a:noFill/>
                </a:ln>
                <a:latin typeface="Liberation Sans" pitchFamily="18"/>
                <a:ea typeface="Microsoft YaHei" pitchFamily="2"/>
                <a:cs typeface="Mangal" pitchFamily="2"/>
              </a:rPr>
              <a:t> </a:t>
            </a:r>
            <a:r>
              <a:rPr lang="it-IT" sz="1800" b="1" i="0" u="none" strike="noStrike" kern="1200" cap="none">
                <a:ln>
                  <a:noFill/>
                </a:ln>
                <a:solidFill>
                  <a:srgbClr val="CE181E"/>
                </a:solidFill>
                <a:latin typeface="Liberation Sans" pitchFamily="18"/>
                <a:ea typeface="Microsoft YaHei" pitchFamily="2"/>
                <a:cs typeface="Mangal" pitchFamily="2"/>
              </a:rPr>
              <a:t>Corso di Bioetica, </a:t>
            </a:r>
            <a:r>
              <a:rPr lang="it-IT" sz="1800" b="0" i="0" u="none" strike="noStrike" kern="1200" cap="none">
                <a:ln>
                  <a:noFill/>
                </a:ln>
                <a:latin typeface="Liberation Sans" pitchFamily="18"/>
                <a:ea typeface="Microsoft YaHei" pitchFamily="2"/>
                <a:cs typeface="Mangal" pitchFamily="2"/>
              </a:rPr>
              <a:t>Franco Angeli, Milano 1986</a:t>
            </a:r>
          </a:p>
          <a:p>
            <a:pPr marL="0" marR="0" lvl="0" indent="0" hangingPunct="0">
              <a:lnSpc>
                <a:spcPct val="100000"/>
              </a:lnSpc>
              <a:spcBef>
                <a:spcPts val="567"/>
              </a:spcBef>
              <a:spcAft>
                <a:spcPts val="0"/>
              </a:spcAft>
              <a:buNone/>
              <a:tabLst/>
            </a:pPr>
            <a:r>
              <a:rPr lang="it-IT" sz="1800" b="0" i="0" u="none" strike="noStrike" kern="1200" cap="none">
                <a:ln>
                  <a:noFill/>
                </a:ln>
                <a:latin typeface="Liberation Sans" pitchFamily="18"/>
                <a:ea typeface="Microsoft YaHei" pitchFamily="2"/>
                <a:cs typeface="Mangal" pitchFamily="2"/>
              </a:rPr>
              <a:t>E. Sgreccia,</a:t>
            </a:r>
            <a:r>
              <a:rPr lang="it-IT" sz="1800" b="0" i="0" u="none" strike="noStrike" kern="1200" cap="none">
                <a:ln>
                  <a:noFill/>
                </a:ln>
                <a:solidFill>
                  <a:srgbClr val="CE181E"/>
                </a:solidFill>
                <a:latin typeface="Liberation Sans" pitchFamily="18"/>
                <a:ea typeface="Microsoft YaHei" pitchFamily="2"/>
                <a:cs typeface="Mangal" pitchFamily="2"/>
              </a:rPr>
              <a:t> </a:t>
            </a:r>
            <a:r>
              <a:rPr lang="it-IT" sz="1800" b="1" i="0" u="none" strike="noStrike" kern="1200" cap="none">
                <a:ln>
                  <a:noFill/>
                </a:ln>
                <a:solidFill>
                  <a:srgbClr val="CE181E"/>
                </a:solidFill>
                <a:latin typeface="Liberation Sans" pitchFamily="18"/>
                <a:ea typeface="Microsoft YaHei" pitchFamily="2"/>
                <a:cs typeface="Mangal" pitchFamily="2"/>
              </a:rPr>
              <a:t>Manuale</a:t>
            </a:r>
            <a:r>
              <a:rPr lang="it-IT" sz="1800" b="0" i="0" u="none" strike="noStrike" kern="1200" cap="none">
                <a:ln>
                  <a:noFill/>
                </a:ln>
                <a:solidFill>
                  <a:srgbClr val="CE181E"/>
                </a:solidFill>
                <a:latin typeface="Liberation Sans" pitchFamily="18"/>
                <a:ea typeface="Microsoft YaHei" pitchFamily="2"/>
                <a:cs typeface="Mangal" pitchFamily="2"/>
              </a:rPr>
              <a:t> </a:t>
            </a:r>
            <a:r>
              <a:rPr lang="it-IT" sz="1800" b="1" i="0" u="none" strike="noStrike" kern="1200" cap="none">
                <a:ln>
                  <a:noFill/>
                </a:ln>
                <a:solidFill>
                  <a:srgbClr val="CE181E"/>
                </a:solidFill>
                <a:latin typeface="Liberation Sans" pitchFamily="18"/>
                <a:ea typeface="Microsoft YaHei" pitchFamily="2"/>
                <a:cs typeface="Mangal" pitchFamily="2"/>
              </a:rPr>
              <a:t>di bioetica, I e II vol</a:t>
            </a:r>
            <a:r>
              <a:rPr lang="it-IT" sz="1800" b="1" i="0" u="none" strike="noStrike" kern="1200" cap="none">
                <a:ln>
                  <a:noFill/>
                </a:ln>
                <a:latin typeface="Liberation Sans" pitchFamily="18"/>
                <a:ea typeface="Microsoft YaHei" pitchFamily="2"/>
                <a:cs typeface="Mangal" pitchFamily="2"/>
              </a:rPr>
              <a:t>.</a:t>
            </a:r>
            <a:r>
              <a:rPr lang="it-IT" sz="1800" b="0" i="0" u="none" strike="noStrike" kern="1200" cap="none">
                <a:ln>
                  <a:noFill/>
                </a:ln>
                <a:latin typeface="Liberation Sans" pitchFamily="18"/>
                <a:ea typeface="Microsoft YaHei" pitchFamily="2"/>
                <a:cs typeface="Mangal" pitchFamily="2"/>
              </a:rPr>
              <a:t>Ed. Vita e pensiero, Milano 1996</a:t>
            </a:r>
          </a:p>
          <a:p>
            <a:pPr marL="0" marR="0" lvl="0" indent="0" hangingPunct="0">
              <a:lnSpc>
                <a:spcPct val="100000"/>
              </a:lnSpc>
              <a:spcBef>
                <a:spcPts val="567"/>
              </a:spcBef>
              <a:spcAft>
                <a:spcPts val="0"/>
              </a:spcAft>
              <a:buNone/>
              <a:tabLst/>
            </a:pPr>
            <a:r>
              <a:rPr lang="it-IT" sz="1800" b="0" i="0" u="none" strike="noStrike" kern="1200" cap="none">
                <a:ln>
                  <a:noFill/>
                </a:ln>
                <a:latin typeface="Liberation Sans" pitchFamily="18"/>
                <a:ea typeface="Microsoft YaHei" pitchFamily="2"/>
                <a:cs typeface="Mangal" pitchFamily="2"/>
              </a:rPr>
              <a:t>P. G. Rauzzi – L. Menna </a:t>
            </a:r>
            <a:r>
              <a:rPr lang="it-IT" sz="1800" b="1" i="0" u="none" strike="noStrike" kern="1200" cap="none">
                <a:ln>
                  <a:noFill/>
                </a:ln>
                <a:solidFill>
                  <a:srgbClr val="CE181E"/>
                </a:solidFill>
                <a:latin typeface="Liberation Sans" pitchFamily="18"/>
                <a:ea typeface="Microsoft YaHei" pitchFamily="2"/>
                <a:cs typeface="Mangal" pitchFamily="2"/>
              </a:rPr>
              <a:t>La morte medicalizzata,</a:t>
            </a:r>
            <a:r>
              <a:rPr lang="it-IT" sz="1800" b="1" i="0" u="none" strike="noStrike" kern="1200" cap="none">
                <a:ln>
                  <a:noFill/>
                </a:ln>
                <a:latin typeface="Liberation Sans" pitchFamily="18"/>
                <a:ea typeface="Microsoft YaHei" pitchFamily="2"/>
                <a:cs typeface="Mangal" pitchFamily="2"/>
              </a:rPr>
              <a:t> </a:t>
            </a:r>
            <a:r>
              <a:rPr lang="it-IT" sz="1800" b="0" i="0" u="none" strike="noStrike" kern="1200" cap="none">
                <a:ln>
                  <a:noFill/>
                </a:ln>
                <a:latin typeface="Liberation Sans" pitchFamily="18"/>
                <a:ea typeface="Microsoft YaHei" pitchFamily="2"/>
                <a:cs typeface="Mangal" pitchFamily="2"/>
              </a:rPr>
              <a:t>EDB, Bologna 1993</a:t>
            </a:r>
          </a:p>
          <a:p>
            <a:pPr marL="0" marR="0" lvl="0" indent="0" hangingPunct="0">
              <a:lnSpc>
                <a:spcPct val="100000"/>
              </a:lnSpc>
              <a:spcBef>
                <a:spcPts val="567"/>
              </a:spcBef>
              <a:spcAft>
                <a:spcPts val="0"/>
              </a:spcAft>
              <a:buNone/>
              <a:tabLst/>
            </a:pPr>
            <a:r>
              <a:rPr lang="it-IT" sz="1800" b="0" i="0" u="none" strike="noStrike" kern="1200" cap="none">
                <a:ln>
                  <a:noFill/>
                </a:ln>
                <a:latin typeface="Liberation Sans" pitchFamily="18"/>
                <a:ea typeface="Microsoft YaHei" pitchFamily="2"/>
                <a:cs typeface="Mangal" pitchFamily="2"/>
              </a:rPr>
              <a:t>Concilio Vat. II </a:t>
            </a:r>
            <a:r>
              <a:rPr lang="it-IT" sz="1800" b="1" i="1" u="none" strike="noStrike" kern="1200" cap="none">
                <a:ln>
                  <a:noFill/>
                </a:ln>
                <a:solidFill>
                  <a:srgbClr val="CE181E"/>
                </a:solidFill>
                <a:latin typeface="Liberation Sans" pitchFamily="18"/>
                <a:ea typeface="Microsoft YaHei" pitchFamily="2"/>
                <a:cs typeface="Mangal" pitchFamily="2"/>
              </a:rPr>
              <a:t>Lumen gentium, </a:t>
            </a:r>
            <a:r>
              <a:rPr lang="it-IT" sz="1800" b="1" i="0" u="none" strike="noStrike" kern="1200" cap="none">
                <a:ln>
                  <a:noFill/>
                </a:ln>
                <a:solidFill>
                  <a:srgbClr val="CE181E"/>
                </a:solidFill>
                <a:latin typeface="Liberation Sans" pitchFamily="18"/>
                <a:ea typeface="Microsoft YaHei" pitchFamily="2"/>
                <a:cs typeface="Mangal" pitchFamily="2"/>
              </a:rPr>
              <a:t>Cap. 1</a:t>
            </a:r>
          </a:p>
          <a:p>
            <a:pPr marL="0" marR="0" lvl="0" indent="0" hangingPunct="0">
              <a:lnSpc>
                <a:spcPct val="100000"/>
              </a:lnSpc>
              <a:spcBef>
                <a:spcPts val="567"/>
              </a:spcBef>
              <a:spcAft>
                <a:spcPts val="0"/>
              </a:spcAft>
              <a:buNone/>
              <a:tabLst/>
            </a:pPr>
            <a:r>
              <a:rPr lang="it-IT" sz="1800" b="1" i="0" u="none" strike="noStrike" kern="1200" cap="none">
                <a:ln>
                  <a:noFill/>
                </a:ln>
                <a:solidFill>
                  <a:srgbClr val="CE181E"/>
                </a:solidFill>
                <a:latin typeface="Liberation Sans" pitchFamily="18"/>
                <a:ea typeface="Microsoft YaHei" pitchFamily="2"/>
                <a:cs typeface="Mangal" pitchFamily="2"/>
              </a:rPr>
              <a:t>Catechismo della Chiesa cattolica</a:t>
            </a:r>
            <a:r>
              <a:rPr lang="it-IT" sz="1800" b="1" i="0" u="none" strike="noStrike" kern="1200" cap="none">
                <a:ln>
                  <a:noFill/>
                </a:ln>
                <a:latin typeface="Liberation Sans" pitchFamily="18"/>
                <a:ea typeface="Microsoft YaHei" pitchFamily="2"/>
                <a:cs typeface="Mangal" pitchFamily="2"/>
              </a:rPr>
              <a:t>, </a:t>
            </a:r>
            <a:r>
              <a:rPr lang="it-IT" sz="1800" b="0" i="0" u="none" strike="noStrike" kern="1200" cap="none">
                <a:ln>
                  <a:noFill/>
                </a:ln>
                <a:latin typeface="Liberation Sans" pitchFamily="18"/>
                <a:ea typeface="Microsoft YaHei" pitchFamily="2"/>
                <a:cs typeface="Mangal" pitchFamily="2"/>
              </a:rPr>
              <a:t> Libreria Editrice Vaticana, 1992   </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1972080" y="4379040"/>
            <a:ext cx="2923920" cy="3180960"/>
          </a:xfrm>
          <a:prstGeom prst="rect">
            <a:avLst/>
          </a:prstGeom>
          <a:noFill/>
          <a:ln>
            <a:noFill/>
          </a:ln>
        </p:spPr>
      </p:pic>
      <p:pic>
        <p:nvPicPr>
          <p:cNvPr id="6" name="">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6263999" y="4824000"/>
            <a:ext cx="3671999" cy="2496600"/>
          </a:xfrm>
          <a:prstGeom prst="rect">
            <a:avLst/>
          </a:prstGeom>
          <a:noFill/>
          <a:ln>
            <a:noFill/>
          </a:ln>
        </p:spPr>
      </p:pic>
      <p:sp>
        <p:nvSpPr>
          <p:cNvPr id="7" name="CasellaDiTesto 6"/>
          <p:cNvSpPr txBox="1"/>
          <p:nvPr/>
        </p:nvSpPr>
        <p:spPr>
          <a:xfrm>
            <a:off x="6408000" y="4965840"/>
            <a:ext cx="2088000" cy="137015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800" b="1" i="0" u="none" strike="noStrike" kern="1200" cap="none">
                <a:ln>
                  <a:noFill/>
                </a:ln>
                <a:solidFill>
                  <a:srgbClr val="FFFFFF"/>
                </a:solidFill>
                <a:latin typeface="Liberation Sans" pitchFamily="18"/>
                <a:ea typeface="Microsoft YaHei" pitchFamily="2"/>
                <a:cs typeface="Mangal" pitchFamily="2"/>
              </a:rPr>
              <a:t>Auguri</a:t>
            </a:r>
          </a:p>
          <a:p>
            <a:pPr marL="0" marR="0" lvl="0" indent="0" hangingPunct="0">
              <a:lnSpc>
                <a:spcPct val="100000"/>
              </a:lnSpc>
              <a:spcBef>
                <a:spcPts val="0"/>
              </a:spcBef>
              <a:spcAft>
                <a:spcPts val="0"/>
              </a:spcAft>
              <a:buNone/>
              <a:tabLst/>
            </a:pPr>
            <a:r>
              <a:rPr lang="it-IT" sz="1800" b="1" i="0" u="none" strike="noStrike" kern="1200" cap="none">
                <a:ln>
                  <a:noFill/>
                </a:ln>
                <a:solidFill>
                  <a:srgbClr val="FFFFFF"/>
                </a:solidFill>
                <a:latin typeface="Liberation Sans" pitchFamily="18"/>
                <a:ea typeface="Microsoft YaHei" pitchFamily="2"/>
                <a:cs typeface="Mangal" pitchFamily="2"/>
              </a:rPr>
              <a:t>per uno studio</a:t>
            </a:r>
          </a:p>
          <a:p>
            <a:pPr marL="0" marR="0" lvl="0" indent="0" hangingPunct="0">
              <a:lnSpc>
                <a:spcPct val="100000"/>
              </a:lnSpc>
              <a:spcBef>
                <a:spcPts val="0"/>
              </a:spcBef>
              <a:spcAft>
                <a:spcPts val="0"/>
              </a:spcAft>
              <a:buNone/>
              <a:tabLst/>
            </a:pPr>
            <a:r>
              <a:rPr lang="it-IT" sz="1800" b="1" i="0" u="none" strike="noStrike" kern="1200" cap="none">
                <a:ln>
                  <a:noFill/>
                </a:ln>
                <a:solidFill>
                  <a:srgbClr val="FFFFFF"/>
                </a:solidFill>
                <a:latin typeface="Liberation Sans" pitchFamily="18"/>
                <a:ea typeface="Microsoft YaHei" pitchFamily="2"/>
                <a:cs typeface="Mangal" pitchFamily="2"/>
              </a:rPr>
              <a:t>approfondito</a:t>
            </a:r>
          </a:p>
          <a:p>
            <a:pPr marL="0" marR="0" lvl="0" indent="0" hangingPunct="0">
              <a:lnSpc>
                <a:spcPct val="100000"/>
              </a:lnSpc>
              <a:spcBef>
                <a:spcPts val="0"/>
              </a:spcBef>
              <a:spcAft>
                <a:spcPts val="0"/>
              </a:spcAft>
              <a:buNone/>
              <a:tabLst/>
            </a:pPr>
            <a:r>
              <a:rPr lang="it-IT" sz="1800" b="1" i="0" u="none" strike="noStrike" kern="1200" cap="none">
                <a:ln>
                  <a:noFill/>
                </a:ln>
                <a:solidFill>
                  <a:srgbClr val="FFFFFF"/>
                </a:solidFill>
                <a:latin typeface="Liberation Sans" pitchFamily="18"/>
                <a:ea typeface="Microsoft YaHei" pitchFamily="2"/>
                <a:cs typeface="Mangal" pitchFamily="2"/>
              </a:rPr>
              <a:t>di queste tematiche</a:t>
            </a:r>
          </a:p>
        </p:txBody>
      </p:sp>
      <p:sp>
        <p:nvSpPr>
          <p:cNvPr id="8" name="CasellaDiTesto 7"/>
          <p:cNvSpPr txBox="1"/>
          <p:nvPr/>
        </p:nvSpPr>
        <p:spPr>
          <a:xfrm>
            <a:off x="3271679" y="5903999"/>
            <a:ext cx="1512000" cy="1011959"/>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300" b="1" i="0" u="none" strike="noStrike" kern="1200" cap="none">
                <a:ln>
                  <a:noFill/>
                </a:ln>
                <a:latin typeface="Liberation Sans" pitchFamily="18"/>
                <a:ea typeface="Microsoft YaHei" pitchFamily="2"/>
                <a:cs typeface="Mangal" pitchFamily="2"/>
              </a:rPr>
              <a:t>Attenzione ai condizionamenti</a:t>
            </a:r>
          </a:p>
          <a:p>
            <a:pPr marL="0" marR="0" lvl="0" indent="0" hangingPunct="0">
              <a:lnSpc>
                <a:spcPct val="100000"/>
              </a:lnSpc>
              <a:spcBef>
                <a:spcPts val="0"/>
              </a:spcBef>
              <a:spcAft>
                <a:spcPts val="0"/>
              </a:spcAft>
              <a:buNone/>
              <a:tabLst/>
            </a:pPr>
            <a:r>
              <a:rPr lang="it-IT" sz="1300" b="1" i="0" u="none" strike="noStrike" kern="1200" cap="none">
                <a:ln>
                  <a:noFill/>
                </a:ln>
                <a:latin typeface="Liberation Sans" pitchFamily="18"/>
                <a:ea typeface="Microsoft YaHei" pitchFamily="2"/>
                <a:cs typeface="Mangal" pitchFamily="2"/>
              </a:rPr>
              <a:t>di carattere</a:t>
            </a:r>
          </a:p>
          <a:p>
            <a:pPr marL="0" marR="0" lvl="0" indent="0" hangingPunct="0">
              <a:lnSpc>
                <a:spcPct val="100000"/>
              </a:lnSpc>
              <a:spcBef>
                <a:spcPts val="0"/>
              </a:spcBef>
              <a:spcAft>
                <a:spcPts val="0"/>
              </a:spcAft>
              <a:buNone/>
              <a:tabLst/>
            </a:pPr>
            <a:r>
              <a:rPr lang="it-IT" sz="1300" b="1" i="0" u="none" strike="noStrike" kern="1200" cap="none">
                <a:ln>
                  <a:noFill/>
                </a:ln>
                <a:latin typeface="Liberation Sans" pitchFamily="18"/>
                <a:ea typeface="Microsoft YaHei" pitchFamily="2"/>
                <a:cs typeface="Mangal" pitchFamily="2"/>
              </a:rPr>
              <a:t>Ideologico e</a:t>
            </a:r>
          </a:p>
          <a:p>
            <a:pPr marL="0" marR="0" lvl="0" indent="0" hangingPunct="0">
              <a:lnSpc>
                <a:spcPct val="100000"/>
              </a:lnSpc>
              <a:spcBef>
                <a:spcPts val="0"/>
              </a:spcBef>
              <a:spcAft>
                <a:spcPts val="0"/>
              </a:spcAft>
              <a:buNone/>
              <a:tabLst/>
            </a:pPr>
            <a:r>
              <a:rPr lang="it-IT" sz="1300" b="1" i="0" u="none" strike="noStrike" kern="1200" cap="none">
                <a:ln>
                  <a:noFill/>
                </a:ln>
                <a:latin typeface="Liberation Sans" pitchFamily="18"/>
                <a:ea typeface="Microsoft YaHei" pitchFamily="2"/>
                <a:cs typeface="Mangal" pitchFamily="2"/>
              </a:rPr>
              <a:t>politico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par>
                          <p:cTn id="8" fill="hold">
                            <p:stCondLst>
                              <p:cond delay="500"/>
                            </p:stCondLst>
                            <p:childTnLst>
                              <p:par>
                                <p:cTn id="9" presetClass="entr"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
                                        <p:tgtEl>
                                          <p:spTgt spid="3"/>
                                        </p:tgtEl>
                                      </p:cBhvr>
                                    </p:animEffect>
                                    <p:anim calcmode="lin" valueType="num">
                                      <p:cBhvr>
                                        <p:cTn id="12" dur="800" decel="1000" fill="hold"/>
                                        <p:tgtEl>
                                          <p:spTgt spid="3"/>
                                        </p:tgtEl>
                                        <p:attrNameLst>
                                          <p:attrName>r</p:attrName>
                                        </p:attrNameLst>
                                      </p:cBhvr>
                                      <p:tavLst>
                                        <p:tav tm="0">
                                          <p:val>
                                            <p:strVal val="-90"/>
                                          </p:val>
                                        </p:tav>
                                        <p:tav tm="100000">
                                          <p:val>
                                            <p:strVal val="0"/>
                                          </p:val>
                                        </p:tav>
                                      </p:tavLst>
                                    </p:anim>
                                    <p:anim calcmode="lin" valueType="num">
                                      <p:cBhvr>
                                        <p:cTn id="13" dur="800" decel="1000" fill="hold"/>
                                        <p:tgtEl>
                                          <p:spTgt spid="3"/>
                                        </p:tgtEl>
                                        <p:attrNameLst>
                                          <p:attrName>ppt_x</p:attrName>
                                        </p:attrNameLst>
                                      </p:cBhvr>
                                      <p:tavLst>
                                        <p:tav tm="0">
                                          <p:val>
                                            <p:strVal val="#ppt_x+0.4"/>
                                          </p:val>
                                        </p:tav>
                                        <p:tav tm="100000">
                                          <p:val>
                                            <p:strVal val="#ppt_x-0.05"/>
                                          </p:val>
                                        </p:tav>
                                      </p:tavLst>
                                    </p:anim>
                                    <p:anim calcmode="lin" valueType="num">
                                      <p:cBhvr>
                                        <p:cTn id="14" dur="800" decel="1000" fill="hold"/>
                                        <p:tgtEl>
                                          <p:spTgt spid="3"/>
                                        </p:tgtEl>
                                        <p:attrNameLst>
                                          <p:attrName>ppt_y</p:attrName>
                                        </p:attrNameLst>
                                      </p:cBhvr>
                                      <p:tavLst>
                                        <p:tav tm="0">
                                          <p:val>
                                            <p:strVal val="#ppt_y-0.4"/>
                                          </p:val>
                                        </p:tav>
                                        <p:tav tm="100000">
                                          <p:val>
                                            <p:strVal val="#ppt_y+0.1"/>
                                          </p:val>
                                        </p:tav>
                                      </p:tavLst>
                                    </p:anim>
                                    <p:anim calcmode="lin" valueType="num">
                                      <p:cBhvr>
                                        <p:cTn id="15" dur="200" accel="1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Class="entr" fill="hold"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childTnLst>
                                </p:cTn>
                              </p:par>
                              <p:par>
                                <p:cTn id="36" presetClass="entr"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childTnLst>
                                </p:cTn>
                              </p:par>
                              <p:par>
                                <p:cTn id="38" presetClass="entr"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childTnLst>
                                </p:cTn>
                              </p:par>
                            </p:childTnLst>
                          </p:cTn>
                        </p:par>
                        <p:par>
                          <p:cTn id="40" fill="hold">
                            <p:stCondLst>
                              <p:cond delay="1000"/>
                            </p:stCondLst>
                            <p:childTnLst>
                              <p:par>
                                <p:cTn id="41" presetClass="entr" fill="hold" nodeType="after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Class="entr" fill="hold"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circle(in)">
                                      <p:cBhvr>
                                        <p:cTn id="47" dur="2000"/>
                                        <p:tgtEl>
                                          <p:spTgt spid="8">
                                            <p:txEl>
                                              <p:pRg st="0" end="0"/>
                                            </p:txEl>
                                          </p:spTgt>
                                        </p:tgtEl>
                                      </p:cBhvr>
                                    </p:animEffect>
                                  </p:childTnLst>
                                </p:cTn>
                              </p:par>
                              <p:par>
                                <p:cTn id="48" presetClass="entr"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childTnLst>
                                </p:cTn>
                              </p:par>
                              <p:par>
                                <p:cTn id="50" presetClass="entr"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childTnLst>
                                </p:cTn>
                              </p:par>
                              <p:par>
                                <p:cTn id="52" presetClass="entr" fill="hold" nodeType="with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600" b="1">
                <a:solidFill>
                  <a:srgbClr val="FFF200"/>
                </a:solidFill>
                <a:effectLst>
                  <a:outerShdw dist="17961" dir="2700000">
                    <a:scrgbClr r="0" g="0" b="0"/>
                  </a:outerShdw>
                </a:effectLst>
                <a:latin typeface="Franklin Gothic Demi Cond" pitchFamily="34"/>
              </a:rPr>
              <a:t>LE NUOVE FRONTIERE DELL’INGEGNERIA GENETICA</a:t>
            </a:r>
          </a:p>
        </p:txBody>
      </p:sp>
      <p:sp>
        <p:nvSpPr>
          <p:cNvPr id="3" name="Segnaposto testo 2"/>
          <p:cNvSpPr txBox="1">
            <a:spLocks noGrp="1"/>
          </p:cNvSpPr>
          <p:nvPr>
            <p:ph type="body" idx="4294967295"/>
          </p:nvPr>
        </p:nvSpPr>
        <p:spPr>
          <a:xfrm>
            <a:off x="216000" y="864000"/>
            <a:ext cx="7056000" cy="6552000"/>
          </a:xfrm>
          <a:ln>
            <a:solidFill>
              <a:srgbClr val="FFFFFF"/>
            </a:solidFill>
            <a:prstDash val="solid"/>
          </a:ln>
        </p:spPr>
        <p:txBody>
          <a:bodyPr/>
          <a:lstStyle/>
          <a:p>
            <a:pPr lvl="0"/>
            <a:endParaRPr lang="it-IT" sz="500"/>
          </a:p>
          <a:p>
            <a:pPr lvl="0"/>
            <a:r>
              <a:rPr lang="it-IT" sz="2000" b="1"/>
              <a:t>In questi anni, la fecondazione assistita è stata oggetto di un articolato dibattito, in particolare relativo all’uso di alcune tecniche, come:</a:t>
            </a:r>
          </a:p>
          <a:p>
            <a:pPr lvl="0">
              <a:buSzPct val="45000"/>
              <a:buFont typeface="StarSymbol"/>
              <a:buChar char="●"/>
            </a:pPr>
            <a:r>
              <a:rPr lang="it-IT" sz="2000" b="1"/>
              <a:t>La clonazione:</a:t>
            </a:r>
            <a:r>
              <a:rPr lang="it-IT" sz="2000"/>
              <a:t> tecnica di produzione di copie geneticamente identiche, tramite il prelievo e il trasferimento del nucleo di una cellula di partenza, in una nuova cellula della stessa specie da replicare.</a:t>
            </a:r>
          </a:p>
          <a:p>
            <a:pPr lvl="0">
              <a:buSzPct val="45000"/>
              <a:buFont typeface="StarSymbol"/>
              <a:buChar char="●"/>
            </a:pPr>
            <a:r>
              <a:rPr lang="it-IT" sz="2000" b="1"/>
              <a:t>L’ingegneria genetica:</a:t>
            </a:r>
            <a:r>
              <a:rPr lang="it-IT" sz="2000"/>
              <a:t> insieme di tecniche che permettono di isolare i geni.</a:t>
            </a:r>
          </a:p>
          <a:p>
            <a:pPr lvl="0">
              <a:buSzPct val="45000"/>
              <a:buFont typeface="StarSymbol"/>
              <a:buChar char="●"/>
            </a:pPr>
            <a:r>
              <a:rPr lang="it-IT" sz="2000" b="1"/>
              <a:t>La maternità surrogata/ utero in affitto</a:t>
            </a:r>
          </a:p>
          <a:p>
            <a:pPr lvl="0">
              <a:buSzPct val="45000"/>
              <a:buFont typeface="StarSymbol"/>
              <a:buChar char="●"/>
            </a:pPr>
            <a:r>
              <a:rPr lang="it-IT" sz="2000" b="1"/>
              <a:t>Le cellule staminali.</a:t>
            </a:r>
            <a:r>
              <a:rPr lang="it-IT" sz="2000"/>
              <a:t> Sono cellule ancora immature e indifferenziate, che hanno la capacità di moltiplicarsi e differenziarsi in altri tipi di cellule del nostro organismo. Prelevate e trapiantate in zona lombare, servono per curare malattie oggi incurabili.  </a:t>
            </a:r>
          </a:p>
          <a:p>
            <a:pPr lvl="0">
              <a:buSzPct val="45000"/>
              <a:buFont typeface="StarSymbol"/>
              <a:buChar char="●"/>
            </a:pPr>
            <a:r>
              <a:rPr lang="it-IT" sz="2000" b="1"/>
              <a:t>La biotecnologia.</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272000" y="864000"/>
            <a:ext cx="2808000" cy="280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par>
                                <p:cTn id="8" presetClass="entr"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4" fill="hold">
                                          <p:stCondLst>
                                            <p:cond delay="0"/>
                                          </p:stCondLst>
                                        </p:cTn>
                                        <p:tgtEl>
                                          <p:spTgt spid="3">
                                            <p:txEl>
                                              <p:pRg st="2" end="2"/>
                                            </p:txEl>
                                          </p:spTgt>
                                        </p:tgtEl>
                                        <p:attrNameLst>
                                          <p:attrName>style.visibility</p:attrName>
                                        </p:attrNameLst>
                                      </p:cBhvr>
                                      <p:to>
                                        <p:strVal val="visible"/>
                                      </p:to>
                                    </p:set>
                                    <p:animEffect transition="in" filter="box(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2" fill="hold">
                                          <p:stCondLst>
                                            <p:cond delay="0"/>
                                          </p:stCondLst>
                                        </p:cTn>
                                        <p:tgtEl>
                                          <p:spTgt spid="3">
                                            <p:txEl>
                                              <p:pRg st="3" end="3"/>
                                            </p:txEl>
                                          </p:spTgt>
                                        </p:tgtEl>
                                        <p:attrNameLst>
                                          <p:attrName>style.visibility</p:attrName>
                                        </p:attrNameLst>
                                      </p:cBhvr>
                                      <p:to>
                                        <p:strVal val="visible"/>
                                      </p:to>
                                    </p:set>
                                    <p:animEffect transition="in" filter="box(in)">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2" fill="hold">
                                          <p:stCondLst>
                                            <p:cond delay="0"/>
                                          </p:stCondLst>
                                        </p:cTn>
                                        <p:tgtEl>
                                          <p:spTgt spid="3">
                                            <p:txEl>
                                              <p:pRg st="4" end="4"/>
                                            </p:txEl>
                                          </p:spTgt>
                                        </p:tgtEl>
                                        <p:attrNameLst>
                                          <p:attrName>style.visibility</p:attrName>
                                        </p:attrNameLst>
                                      </p:cBhvr>
                                      <p:to>
                                        <p:strVal val="visible"/>
                                      </p:to>
                                    </p:set>
                                    <p:animEffect transition="in" filter="box(in)">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4" fill="hold">
                                          <p:stCondLst>
                                            <p:cond delay="0"/>
                                          </p:stCondLst>
                                        </p:cTn>
                                        <p:tgtEl>
                                          <p:spTgt spid="3">
                                            <p:txEl>
                                              <p:pRg st="5" end="5"/>
                                            </p:txEl>
                                          </p:spTgt>
                                        </p:tgtEl>
                                        <p:attrNameLst>
                                          <p:attrName>style.visibility</p:attrName>
                                        </p:attrNameLst>
                                      </p:cBhvr>
                                      <p:to>
                                        <p:strVal val="visible"/>
                                      </p:to>
                                    </p:set>
                                    <p:animEffect transition="in" filter="box(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2" fill="hold">
                                          <p:stCondLst>
                                            <p:cond delay="0"/>
                                          </p:stCondLst>
                                        </p:cTn>
                                        <p:tgtEl>
                                          <p:spTgt spid="3">
                                            <p:txEl>
                                              <p:pRg st="6" end="6"/>
                                            </p:txEl>
                                          </p:spTgt>
                                        </p:tgtEl>
                                        <p:attrNameLst>
                                          <p:attrName>style.visibility</p:attrName>
                                        </p:attrNameLst>
                                      </p:cBhvr>
                                      <p:to>
                                        <p:strVal val="visible"/>
                                      </p:to>
                                    </p:set>
                                    <p:animEffect transition="in" filter="box(in)">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800" b="1">
                <a:solidFill>
                  <a:srgbClr val="FFF200"/>
                </a:solidFill>
                <a:effectLst>
                  <a:outerShdw dist="17961" dir="2700000">
                    <a:scrgbClr r="0" g="0" b="0"/>
                  </a:outerShdw>
                </a:effectLst>
                <a:latin typeface="Franklin Gothic Demi Cond" pitchFamily="34"/>
              </a:rPr>
              <a:t>L’INTERRUZIONE VOLONTARIA DI GRAVIDANZA</a:t>
            </a:r>
          </a:p>
        </p:txBody>
      </p:sp>
      <p:sp>
        <p:nvSpPr>
          <p:cNvPr id="3" name="Segnaposto testo 2"/>
          <p:cNvSpPr txBox="1">
            <a:spLocks noGrp="1"/>
          </p:cNvSpPr>
          <p:nvPr>
            <p:ph type="body" idx="4294967295"/>
          </p:nvPr>
        </p:nvSpPr>
        <p:spPr>
          <a:xfrm>
            <a:off x="360000" y="792000"/>
            <a:ext cx="7488000" cy="6623999"/>
          </a:xfrm>
          <a:ln>
            <a:solidFill>
              <a:srgbClr val="FFFFFF"/>
            </a:solidFill>
            <a:prstDash val="solid"/>
          </a:ln>
        </p:spPr>
        <p:txBody>
          <a:bodyPr/>
          <a:lstStyle/>
          <a:p>
            <a:pPr lvl="0"/>
            <a:endParaRPr lang="it-IT" sz="500"/>
          </a:p>
          <a:p>
            <a:pPr lvl="0"/>
            <a:endParaRPr lang="it-IT" sz="2000" b="1"/>
          </a:p>
        </p:txBody>
      </p:sp>
      <p:sp>
        <p:nvSpPr>
          <p:cNvPr id="4" name="Segnaposto testo 3"/>
          <p:cNvSpPr txBox="1">
            <a:spLocks noGrp="1"/>
          </p:cNvSpPr>
          <p:nvPr>
            <p:ph type="body" idx="4294967295"/>
          </p:nvPr>
        </p:nvSpPr>
        <p:spPr>
          <a:xfrm>
            <a:off x="360000" y="792000"/>
            <a:ext cx="7488000" cy="6623999"/>
          </a:xfrm>
          <a:ln>
            <a:solidFill>
              <a:srgbClr val="FFFFFF"/>
            </a:solidFill>
            <a:prstDash val="solid"/>
          </a:ln>
          <a:effectLst>
            <a:outerShdw dir="16200000" algn="tl">
              <a:srgbClr val="787878"/>
            </a:outerShdw>
          </a:effectLst>
        </p:spPr>
        <p:txBody>
          <a:bodyPr/>
          <a:lstStyle/>
          <a:p>
            <a:pPr lvl="0"/>
            <a:endParaRPr lang="it-IT" sz="500"/>
          </a:p>
          <a:p>
            <a:pPr lvl="0"/>
            <a:r>
              <a:rPr lang="it-IT" sz="2000" b="1">
                <a:solidFill>
                  <a:srgbClr val="CE181E"/>
                </a:solidFill>
              </a:rPr>
              <a:t>L’ammissibilità dell’IVG o aborto, è soggetta a convinzioni etiche, orientamenti religiosi, o più in generale al modo in cui una cultura si pone difronte a concetti come la vita, la persona, l’anima.</a:t>
            </a:r>
          </a:p>
          <a:p>
            <a:pPr lvl="0">
              <a:buSzPct val="45000"/>
              <a:buFont typeface="StarSymbol"/>
              <a:buChar char="●"/>
            </a:pPr>
            <a:r>
              <a:rPr lang="it-IT" sz="2000" b="1"/>
              <a:t>A partire dagli ultimi decenni del XX secolo, l’IVG </a:t>
            </a:r>
            <a:r>
              <a:rPr lang="it-IT" sz="2000" b="1">
                <a:solidFill>
                  <a:srgbClr val="CE181E"/>
                </a:solidFill>
              </a:rPr>
              <a:t>è una pratica autorizzata per legge in numerosi paesi del mondo, </a:t>
            </a:r>
            <a:r>
              <a:rPr lang="it-IT" sz="2000" b="1"/>
              <a:t>a discrezione della donna e nei primi mesi della gestazione.</a:t>
            </a:r>
          </a:p>
          <a:p>
            <a:pPr lvl="0">
              <a:buSzPct val="45000"/>
              <a:buFont typeface="StarSymbol"/>
              <a:buChar char="●"/>
            </a:pPr>
            <a:r>
              <a:rPr lang="it-IT" sz="2000" b="1">
                <a:solidFill>
                  <a:srgbClr val="CE181E"/>
                </a:solidFill>
                <a:effectLst>
                  <a:outerShdw dist="17961" dir="2700000">
                    <a:scrgbClr r="0" g="0" b="0"/>
                  </a:outerShdw>
                </a:effectLst>
              </a:rPr>
              <a:t>Le motivazioni sono diverse: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per salvaguardare la salute della madre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in caso di gravi malformazioni del feto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      “    “   stupro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in diversi paesi l’aborto è garantito alle minorenni</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 “       “        “      si tiene conto di istanze psicologiche 				   e sociali</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in altri paesi l’aborto è imposto o fortemente raccomandato quando il nascituro non ha il genere voluto dalla famiglia.</a:t>
            </a:r>
          </a:p>
          <a:p>
            <a:pPr lvl="0">
              <a:spcBef>
                <a:spcPts val="0"/>
              </a:spcBef>
              <a:buSzPct val="45000"/>
              <a:buFont typeface="StarSymbol"/>
              <a:buChar char="●"/>
            </a:pPr>
            <a:endParaRPr lang="it-IT" sz="2000" b="1"/>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560000" y="2736000"/>
            <a:ext cx="2473560" cy="244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4"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2" fill="hold">
                                          <p:stCondLst>
                                            <p:cond delay="0"/>
                                          </p:stCondLst>
                                        </p:cTn>
                                        <p:tgtEl>
                                          <p:spTgt spid="4">
                                            <p:txEl>
                                              <p:pRg st="6" end="6"/>
                                            </p:txEl>
                                          </p:spTgt>
                                        </p:tgtEl>
                                        <p:attrNameLst>
                                          <p:attrName>style.visibility</p:attrName>
                                        </p:attrNameLst>
                                      </p:cBhvr>
                                      <p:to>
                                        <p:strVal val="visible"/>
                                      </p:to>
                                    </p:set>
                                    <p:animEffect transition="in" filter="box(in)">
                                      <p:cBhvr>
                                        <p:cTn id="27" dur="1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2" fill="hold">
                                          <p:stCondLst>
                                            <p:cond delay="0"/>
                                          </p:stCondLst>
                                        </p:cTn>
                                        <p:tgtEl>
                                          <p:spTgt spid="4">
                                            <p:txEl>
                                              <p:pRg st="7" end="7"/>
                                            </p:txEl>
                                          </p:spTgt>
                                        </p:tgtEl>
                                        <p:attrNameLst>
                                          <p:attrName>style.visibility</p:attrName>
                                        </p:attrNameLst>
                                      </p:cBhvr>
                                      <p:to>
                                        <p:strVal val="visible"/>
                                      </p:to>
                                    </p:set>
                                    <p:animEffect transition="in" filter="box(in)">
                                      <p:cBhvr>
                                        <p:cTn id="32" dur="10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2" fill="hold">
                                          <p:stCondLst>
                                            <p:cond delay="0"/>
                                          </p:stCondLst>
                                        </p:cTn>
                                        <p:tgtEl>
                                          <p:spTgt spid="4">
                                            <p:txEl>
                                              <p:pRg st="8" end="8"/>
                                            </p:txEl>
                                          </p:spTgt>
                                        </p:tgtEl>
                                        <p:attrNameLst>
                                          <p:attrName>style.visibility</p:attrName>
                                        </p:attrNameLst>
                                      </p:cBhvr>
                                      <p:to>
                                        <p:strVal val="visible"/>
                                      </p:to>
                                    </p:set>
                                    <p:animEffect transition="in" filter="box(in)">
                                      <p:cBhvr>
                                        <p:cTn id="37" dur="10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2" fill="hold">
                                          <p:stCondLst>
                                            <p:cond delay="0"/>
                                          </p:stCondLst>
                                        </p:cTn>
                                        <p:tgtEl>
                                          <p:spTgt spid="4">
                                            <p:txEl>
                                              <p:pRg st="9" end="9"/>
                                            </p:txEl>
                                          </p:spTgt>
                                        </p:tgtEl>
                                        <p:attrNameLst>
                                          <p:attrName>style.visibility</p:attrName>
                                        </p:attrNameLst>
                                      </p:cBhvr>
                                      <p:to>
                                        <p:strVal val="visible"/>
                                      </p:to>
                                    </p:set>
                                    <p:animEffect transition="in" filter="box(in)">
                                      <p:cBhvr>
                                        <p:cTn id="42" dur="10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circle(in)">
                                      <p:cBhvr>
                                        <p:cTn id="47" dur="20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4" fill="hold">
                                          <p:stCondLst>
                                            <p:cond delay="0"/>
                                          </p:stCondLst>
                                        </p:cTn>
                                        <p:tgtEl>
                                          <p:spTgt spid="4">
                                            <p:txEl>
                                              <p:pRg st="7" end="7"/>
                                            </p:txEl>
                                          </p:spTgt>
                                        </p:tgtEl>
                                        <p:attrNameLst>
                                          <p:attrName>style.visibility</p:attrName>
                                        </p:attrNameLst>
                                      </p:cBhvr>
                                      <p:to>
                                        <p:strVal val="visible"/>
                                      </p:to>
                                    </p:set>
                                    <p:animEffect transition="in" filter="box(in)">
                                      <p:cBhvr>
                                        <p:cTn id="52" dur="20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Class="entr" fill="hold" nodeType="clickEffect">
                                  <p:stCondLst>
                                    <p:cond delay="0"/>
                                  </p:stCondLst>
                                  <p:childTnLst>
                                    <p:set>
                                      <p:cBhvr>
                                        <p:cTn id="56" dur="4" fill="hold">
                                          <p:stCondLst>
                                            <p:cond delay="0"/>
                                          </p:stCondLst>
                                        </p:cTn>
                                        <p:tgtEl>
                                          <p:spTgt spid="4">
                                            <p:txEl>
                                              <p:pRg st="8" end="8"/>
                                            </p:txEl>
                                          </p:spTgt>
                                        </p:tgtEl>
                                        <p:attrNameLst>
                                          <p:attrName>style.visibility</p:attrName>
                                        </p:attrNameLst>
                                      </p:cBhvr>
                                      <p:to>
                                        <p:strVal val="visible"/>
                                      </p:to>
                                    </p:set>
                                    <p:animEffect transition="in" filter="box(in)">
                                      <p:cBhvr>
                                        <p:cTn id="57" dur="20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Class="entr"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circle(in)">
                                      <p:cBhvr>
                                        <p:cTn id="62"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4000" b="1">
                <a:solidFill>
                  <a:srgbClr val="FFF200"/>
                </a:solidFill>
                <a:effectLst>
                  <a:outerShdw dist="17961" dir="2700000">
                    <a:scrgbClr r="0" g="0" b="0"/>
                  </a:outerShdw>
                </a:effectLst>
                <a:latin typeface="Franklin Gothic Demi Cond" pitchFamily="34"/>
              </a:rPr>
              <a:t>TEMPISTICHE E LEGISLATURA DELL’IVG</a:t>
            </a:r>
          </a:p>
        </p:txBody>
      </p:sp>
      <p:sp>
        <p:nvSpPr>
          <p:cNvPr id="3" name="Segnaposto testo 2"/>
          <p:cNvSpPr txBox="1">
            <a:spLocks noGrp="1"/>
          </p:cNvSpPr>
          <p:nvPr>
            <p:ph type="body" idx="4294967295"/>
          </p:nvPr>
        </p:nvSpPr>
        <p:spPr>
          <a:xfrm>
            <a:off x="360000" y="792000"/>
            <a:ext cx="6768000" cy="6623999"/>
          </a:xfrm>
          <a:ln>
            <a:solidFill>
              <a:srgbClr val="FFFFFF"/>
            </a:solidFill>
            <a:prstDash val="solid"/>
          </a:ln>
        </p:spPr>
        <p:txBody>
          <a:bodyPr/>
          <a:lstStyle/>
          <a:p>
            <a:pPr lvl="0"/>
            <a:endParaRPr lang="it-IT" sz="500"/>
          </a:p>
          <a:p>
            <a:pPr lvl="0"/>
            <a:endParaRPr lang="it-IT" sz="2000" b="1"/>
          </a:p>
        </p:txBody>
      </p:sp>
      <p:sp>
        <p:nvSpPr>
          <p:cNvPr id="4" name="Segnaposto testo 3"/>
          <p:cNvSpPr txBox="1">
            <a:spLocks noGrp="1"/>
          </p:cNvSpPr>
          <p:nvPr>
            <p:ph type="body" idx="4294967295"/>
          </p:nvPr>
        </p:nvSpPr>
        <p:spPr>
          <a:xfrm>
            <a:off x="360000" y="792000"/>
            <a:ext cx="6768000" cy="6623999"/>
          </a:xfrm>
          <a:ln>
            <a:solidFill>
              <a:srgbClr val="FFFFFF"/>
            </a:solidFill>
            <a:prstDash val="solid"/>
          </a:ln>
        </p:spPr>
        <p:txBody>
          <a:bodyPr/>
          <a:lstStyle/>
          <a:p>
            <a:pPr lvl="0"/>
            <a:r>
              <a:rPr lang="it-IT" sz="500" b="1"/>
              <a:t>I</a:t>
            </a:r>
          </a:p>
          <a:p>
            <a:pPr lvl="0">
              <a:spcBef>
                <a:spcPts val="0"/>
              </a:spcBef>
            </a:pPr>
            <a:r>
              <a:rPr lang="it-IT" sz="2000" b="1"/>
              <a:t>Negli Stati in cui l’IVG è legale, su richiesta della donna </a:t>
            </a:r>
            <a:r>
              <a:rPr lang="it-IT" sz="2000" b="1">
                <a:solidFill>
                  <a:srgbClr val="CE181E"/>
                </a:solidFill>
              </a:rPr>
              <a:t>si può effettuare solo entro un dato periodo.</a:t>
            </a:r>
          </a:p>
          <a:p>
            <a:pPr lvl="0">
              <a:spcBef>
                <a:spcPts val="850"/>
              </a:spcBef>
              <a:buSzPct val="45000"/>
              <a:buFont typeface="StarSymbol"/>
              <a:buChar char="●"/>
            </a:pPr>
            <a:r>
              <a:rPr lang="it-IT" sz="2000" b="1">
                <a:solidFill>
                  <a:srgbClr val="CE181E"/>
                </a:solidFill>
              </a:rPr>
              <a:t> In Italia, la legge </a:t>
            </a:r>
            <a:r>
              <a:rPr lang="it-IT" sz="2000" b="1"/>
              <a:t>che regola l’IVG è del 1978, n. 194. </a:t>
            </a:r>
            <a:r>
              <a:rPr lang="it-IT" sz="2000" b="1">
                <a:solidFill>
                  <a:srgbClr val="CE181E"/>
                </a:solidFill>
                <a:effectLst>
                  <a:outerShdw dist="17961" dir="2700000">
                    <a:scrgbClr r="0" g="0" b="0"/>
                  </a:outerShdw>
                </a:effectLst>
              </a:rPr>
              <a:t>Prevede: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che si possa realizzare nei casi previsti,  </a:t>
            </a:r>
            <a:r>
              <a:rPr lang="it-IT" sz="2000" b="1">
                <a:solidFill>
                  <a:srgbClr val="CE181E"/>
                </a:solidFill>
                <a:highlight>
                  <a:scrgbClr r="0" g="0" b="0">
                    <a:alpha val="0"/>
                  </a:scrgbClr>
                </a:highlight>
                <a:latin typeface="Liberation Sans" pitchFamily="18"/>
                <a:ea typeface="Microsoft YaHei" pitchFamily="2"/>
              </a:rPr>
              <a:t>nei primi 90 giorni di gestazione</a:t>
            </a:r>
            <a:r>
              <a:rPr lang="it-IT" sz="2000" b="1">
                <a:highlight>
                  <a:scrgbClr r="0" g="0" b="0">
                    <a:alpha val="0"/>
                  </a:scrgbClr>
                </a:highlight>
                <a:latin typeface="Liberation Sans" pitchFamily="18"/>
                <a:ea typeface="Microsoft YaHei" pitchFamily="2"/>
              </a:rPr>
              <a:t> in una struttura pubblica</a:t>
            </a:r>
          </a:p>
          <a:p>
            <a:pPr marL="0" lvl="1" indent="0" hangingPunct="0">
              <a:spcBef>
                <a:spcPts val="283"/>
              </a:spcBef>
              <a:buSzPct val="75000"/>
              <a:buFont typeface="StarSymbol"/>
              <a:buChar char="–"/>
            </a:pPr>
            <a:r>
              <a:rPr lang="it-IT" sz="2000" b="1">
                <a:solidFill>
                  <a:srgbClr val="000000"/>
                </a:solidFill>
                <a:highlight>
                  <a:scrgbClr r="0" g="0" b="0">
                    <a:alpha val="0"/>
                  </a:scrgbClr>
                </a:highlight>
                <a:latin typeface="Liberation Sans" pitchFamily="18"/>
                <a:ea typeface="Microsoft YaHei" pitchFamily="2"/>
              </a:rPr>
              <a:t>istituisce i</a:t>
            </a:r>
            <a:r>
              <a:rPr lang="it-IT" sz="2000" b="1">
                <a:solidFill>
                  <a:srgbClr val="CE181E"/>
                </a:solidFill>
                <a:highlight>
                  <a:scrgbClr r="0" g="0" b="0">
                    <a:alpha val="0"/>
                  </a:scrgbClr>
                </a:highlight>
                <a:latin typeface="Liberation Sans" pitchFamily="18"/>
                <a:ea typeface="Microsoft YaHei" pitchFamily="2"/>
              </a:rPr>
              <a:t> consultori </a:t>
            </a:r>
            <a:r>
              <a:rPr lang="it-IT" sz="2000" b="1">
                <a:highlight>
                  <a:scrgbClr r="0" g="0" b="0">
                    <a:alpha val="0"/>
                  </a:scrgbClr>
                </a:highlight>
                <a:latin typeface="Liberation Sans" pitchFamily="18"/>
                <a:ea typeface="Microsoft YaHei" pitchFamily="2"/>
              </a:rPr>
              <a:t>per l’informazione delle donne sui diritti e servizi a loro dovuti</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garantisce </a:t>
            </a:r>
            <a:r>
              <a:rPr lang="it-IT" sz="2000" b="1">
                <a:solidFill>
                  <a:srgbClr val="CE181E"/>
                </a:solidFill>
                <a:highlight>
                  <a:scrgbClr r="0" g="0" b="0">
                    <a:alpha val="0"/>
                  </a:scrgbClr>
                </a:highlight>
                <a:latin typeface="Liberation Sans" pitchFamily="18"/>
                <a:ea typeface="Microsoft YaHei" pitchFamily="2"/>
              </a:rPr>
              <a:t>l’anonimato</a:t>
            </a:r>
            <a:r>
              <a:rPr lang="it-IT" sz="2000" b="1">
                <a:highlight>
                  <a:scrgbClr r="0" g="0" b="0">
                    <a:alpha val="0"/>
                  </a:scrgbClr>
                </a:highlight>
                <a:latin typeface="Liberation Sans" pitchFamily="18"/>
                <a:ea typeface="Microsoft YaHei" pitchFamily="2"/>
              </a:rPr>
              <a:t> delle generalità della donna</a:t>
            </a:r>
          </a:p>
          <a:p>
            <a:pPr marL="0" lvl="1" indent="0" hangingPunct="0">
              <a:spcBef>
                <a:spcPts val="283"/>
              </a:spcBef>
              <a:buSzPct val="75000"/>
              <a:buFont typeface="StarSymbol"/>
              <a:buChar char="–"/>
            </a:pPr>
            <a:r>
              <a:rPr lang="it-IT" sz="2000" b="1">
                <a:solidFill>
                  <a:srgbClr val="CE181E"/>
                </a:solidFill>
                <a:highlight>
                  <a:scrgbClr r="0" g="0" b="0">
                    <a:alpha val="0"/>
                  </a:scrgbClr>
                </a:highlight>
                <a:latin typeface="Liberation Sans" pitchFamily="18"/>
                <a:ea typeface="Microsoft YaHei" pitchFamily="2"/>
              </a:rPr>
              <a:t>permette </a:t>
            </a:r>
            <a:r>
              <a:rPr lang="it-IT" sz="2000" b="1">
                <a:highlight>
                  <a:scrgbClr r="0" g="0" b="0">
                    <a:alpha val="0"/>
                  </a:scrgbClr>
                </a:highlight>
                <a:latin typeface="Liberation Sans" pitchFamily="18"/>
                <a:ea typeface="Microsoft YaHei" pitchFamily="2"/>
              </a:rPr>
              <a:t>di esercitare</a:t>
            </a:r>
            <a:r>
              <a:rPr lang="it-IT" sz="2000" b="1">
                <a:solidFill>
                  <a:srgbClr val="CE181E"/>
                </a:solidFill>
                <a:highlight>
                  <a:scrgbClr r="0" g="0" b="0">
                    <a:alpha val="0"/>
                  </a:scrgbClr>
                </a:highlight>
                <a:latin typeface="Liberation Sans" pitchFamily="18"/>
                <a:ea typeface="Microsoft YaHei" pitchFamily="2"/>
              </a:rPr>
              <a:t> l’obiezione di coscienza</a:t>
            </a:r>
            <a:r>
              <a:rPr lang="it-IT" sz="2000" b="1">
                <a:highlight>
                  <a:scrgbClr r="0" g="0" b="0">
                    <a:alpha val="0"/>
                  </a:scrgbClr>
                </a:highlight>
                <a:latin typeface="Liberation Sans" pitchFamily="18"/>
                <a:ea typeface="Microsoft YaHei" pitchFamily="2"/>
              </a:rPr>
              <a:t> da parte del ginecologo</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La donna ha anche il diritto di lasciare in affido il bambino all’ospedale per una successiva adozione e restare anonima.</a:t>
            </a:r>
          </a:p>
          <a:p>
            <a:pPr lvl="0" algn="l">
              <a:buSzPct val="45000"/>
              <a:buFont typeface="StarSymbol"/>
              <a:buChar char="●"/>
            </a:pPr>
            <a:r>
              <a:rPr lang="it-IT" sz="2000" b="1"/>
              <a:t>Questa legge,</a:t>
            </a:r>
            <a:r>
              <a:rPr lang="it-IT" sz="2000" b="1">
                <a:solidFill>
                  <a:srgbClr val="CE181E"/>
                </a:solidFill>
              </a:rPr>
              <a:t> è stata confermata dagli elettori</a:t>
            </a:r>
            <a:r>
              <a:rPr lang="it-IT" sz="2000" b="1"/>
              <a:t> con una consultazione referendaria, </a:t>
            </a:r>
            <a:r>
              <a:rPr lang="it-IT" sz="2000" b="1">
                <a:solidFill>
                  <a:srgbClr val="CE181E"/>
                </a:solidFill>
              </a:rPr>
              <a:t>il 17aggio 1981.</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6813" t="2306" r="2281" b="4653"/>
          <a:stretch>
            <a:fillRect/>
          </a:stretch>
        </p:blipFill>
        <p:spPr>
          <a:xfrm>
            <a:off x="7128000" y="2304000"/>
            <a:ext cx="2879640" cy="3024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2" fill="hold">
                                          <p:stCondLst>
                                            <p:cond delay="0"/>
                                          </p:stCondLst>
                                        </p:cTn>
                                        <p:tgtEl>
                                          <p:spTgt spid="4">
                                            <p:txEl>
                                              <p:pRg st="1" end="1"/>
                                            </p:txEl>
                                          </p:spTgt>
                                        </p:tgtEl>
                                        <p:attrNameLst>
                                          <p:attrName>style.visibility</p:attrName>
                                        </p:attrNameLst>
                                      </p:cBhvr>
                                      <p:to>
                                        <p:strVal val="visible"/>
                                      </p:to>
                                    </p:set>
                                    <p:animEffect transition="in" filter="box(in)">
                                      <p:cBhvr>
                                        <p:cTn id="12" dur="1000"/>
                                        <p:tgtEl>
                                          <p:spTgt spid="4">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2" fill="hold">
                                          <p:stCondLst>
                                            <p:cond delay="0"/>
                                          </p:stCondLst>
                                        </p:cTn>
                                        <p:tgtEl>
                                          <p:spTgt spid="4">
                                            <p:txEl>
                                              <p:pRg st="2" end="2"/>
                                            </p:txEl>
                                          </p:spTgt>
                                        </p:tgtEl>
                                        <p:attrNameLst>
                                          <p:attrName>style.visibility</p:attrName>
                                        </p:attrNameLst>
                                      </p:cBhvr>
                                      <p:to>
                                        <p:strVal val="visible"/>
                                      </p:to>
                                    </p:set>
                                    <p:animEffect transition="in" filter="box(in)">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2" fill="hold">
                                          <p:stCondLst>
                                            <p:cond delay="0"/>
                                          </p:stCondLst>
                                        </p:cTn>
                                        <p:tgtEl>
                                          <p:spTgt spid="4">
                                            <p:txEl>
                                              <p:pRg st="3" end="3"/>
                                            </p:txEl>
                                          </p:spTgt>
                                        </p:tgtEl>
                                        <p:attrNameLst>
                                          <p:attrName>style.visibility</p:attrName>
                                        </p:attrNameLst>
                                      </p:cBhvr>
                                      <p:to>
                                        <p:strVal val="visible"/>
                                      </p:to>
                                    </p:set>
                                    <p:animEffect transition="in" filter="box(in)">
                                      <p:cBhvr>
                                        <p:cTn id="25" dur="10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2" fill="hold">
                                          <p:stCondLst>
                                            <p:cond delay="0"/>
                                          </p:stCondLst>
                                        </p:cTn>
                                        <p:tgtEl>
                                          <p:spTgt spid="4">
                                            <p:txEl>
                                              <p:pRg st="4" end="4"/>
                                            </p:txEl>
                                          </p:spTgt>
                                        </p:tgtEl>
                                        <p:attrNameLst>
                                          <p:attrName>style.visibility</p:attrName>
                                        </p:attrNameLst>
                                      </p:cBhvr>
                                      <p:to>
                                        <p:strVal val="visible"/>
                                      </p:to>
                                    </p:set>
                                    <p:animEffect transition="in" filter="box(in)">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2" fill="hold">
                                          <p:stCondLst>
                                            <p:cond delay="0"/>
                                          </p:stCondLst>
                                        </p:cTn>
                                        <p:tgtEl>
                                          <p:spTgt spid="4">
                                            <p:txEl>
                                              <p:pRg st="5" end="5"/>
                                            </p:txEl>
                                          </p:spTgt>
                                        </p:tgtEl>
                                        <p:attrNameLst>
                                          <p:attrName>style.visibility</p:attrName>
                                        </p:attrNameLst>
                                      </p:cBhvr>
                                      <p:to>
                                        <p:strVal val="visible"/>
                                      </p:to>
                                    </p:set>
                                    <p:animEffect transition="in" filter="box(in)">
                                      <p:cBhvr>
                                        <p:cTn id="35" dur="10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2" fill="hold">
                                          <p:stCondLst>
                                            <p:cond delay="0"/>
                                          </p:stCondLst>
                                        </p:cTn>
                                        <p:tgtEl>
                                          <p:spTgt spid="4">
                                            <p:txEl>
                                              <p:pRg st="6" end="6"/>
                                            </p:txEl>
                                          </p:spTgt>
                                        </p:tgtEl>
                                        <p:attrNameLst>
                                          <p:attrName>style.visibility</p:attrName>
                                        </p:attrNameLst>
                                      </p:cBhvr>
                                      <p:to>
                                        <p:strVal val="visible"/>
                                      </p:to>
                                    </p:set>
                                    <p:animEffect transition="in" filter="box(in)">
                                      <p:cBhvr>
                                        <p:cTn id="40" dur="10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fill="hold" nodeType="clickEffect">
                                  <p:stCondLst>
                                    <p:cond delay="0"/>
                                  </p:stCondLst>
                                  <p:childTnLst>
                                    <p:set>
                                      <p:cBhvr>
                                        <p:cTn id="44" dur="2" fill="hold">
                                          <p:stCondLst>
                                            <p:cond delay="0"/>
                                          </p:stCondLst>
                                        </p:cTn>
                                        <p:tgtEl>
                                          <p:spTgt spid="4">
                                            <p:txEl>
                                              <p:pRg st="7" end="7"/>
                                            </p:txEl>
                                          </p:spTgt>
                                        </p:tgtEl>
                                        <p:attrNameLst>
                                          <p:attrName>style.visibility</p:attrName>
                                        </p:attrNameLst>
                                      </p:cBhvr>
                                      <p:to>
                                        <p:strVal val="visible"/>
                                      </p:to>
                                    </p:set>
                                    <p:animEffect transition="in" filter="box(in)">
                                      <p:cBhvr>
                                        <p:cTn id="45" dur="10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fill="hold" nodeType="clickEffect">
                                  <p:stCondLst>
                                    <p:cond delay="0"/>
                                  </p:stCondLst>
                                  <p:childTnLst>
                                    <p:set>
                                      <p:cBhvr>
                                        <p:cTn id="49" dur="2" fill="hold">
                                          <p:stCondLst>
                                            <p:cond delay="0"/>
                                          </p:stCondLst>
                                        </p:cTn>
                                        <p:tgtEl>
                                          <p:spTgt spid="4">
                                            <p:txEl>
                                              <p:pRg st="8" end="8"/>
                                            </p:txEl>
                                          </p:spTgt>
                                        </p:tgtEl>
                                        <p:attrNameLst>
                                          <p:attrName>style.visibility</p:attrName>
                                        </p:attrNameLst>
                                      </p:cBhvr>
                                      <p:to>
                                        <p:strVal val="visible"/>
                                      </p:to>
                                    </p:set>
                                    <p:animEffect transition="in" filter="box(in)">
                                      <p:cBhvr>
                                        <p:cTn id="5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800" b="1">
                <a:solidFill>
                  <a:srgbClr val="FFF200"/>
                </a:solidFill>
                <a:effectLst>
                  <a:outerShdw dist="17961" dir="2700000">
                    <a:scrgbClr r="0" g="0" b="0"/>
                  </a:outerShdw>
                </a:effectLst>
                <a:latin typeface="Franklin Gothic Demi Cond" pitchFamily="34"/>
              </a:rPr>
              <a:t>IL PENSIERO DELLA CHIESA CATTOLICA SULL’IVG</a:t>
            </a:r>
          </a:p>
        </p:txBody>
      </p:sp>
      <p:sp>
        <p:nvSpPr>
          <p:cNvPr id="3" name="Segnaposto testo 2"/>
          <p:cNvSpPr txBox="1">
            <a:spLocks noGrp="1"/>
          </p:cNvSpPr>
          <p:nvPr>
            <p:ph type="body" idx="4294967295"/>
          </p:nvPr>
        </p:nvSpPr>
        <p:spPr>
          <a:xfrm>
            <a:off x="360000" y="792000"/>
            <a:ext cx="7272000" cy="6623999"/>
          </a:xfrm>
          <a:ln>
            <a:solidFill>
              <a:srgbClr val="FFFFFF"/>
            </a:solidFill>
            <a:prstDash val="solid"/>
          </a:ln>
        </p:spPr>
        <p:txBody>
          <a:bodyPr/>
          <a:lstStyle/>
          <a:p>
            <a:pPr lvl="0"/>
            <a:endParaRPr lang="it-IT" sz="500"/>
          </a:p>
          <a:p>
            <a:pPr lvl="0"/>
            <a:endParaRPr lang="it-IT" sz="2000" b="1"/>
          </a:p>
        </p:txBody>
      </p:sp>
      <p:sp>
        <p:nvSpPr>
          <p:cNvPr id="4" name="Segnaposto testo 3"/>
          <p:cNvSpPr txBox="1">
            <a:spLocks noGrp="1"/>
          </p:cNvSpPr>
          <p:nvPr>
            <p:ph type="body" idx="4294967295"/>
          </p:nvPr>
        </p:nvSpPr>
        <p:spPr>
          <a:xfrm>
            <a:off x="360000" y="792000"/>
            <a:ext cx="7272000" cy="6623999"/>
          </a:xfrm>
          <a:ln>
            <a:solidFill>
              <a:srgbClr val="FFFFFF"/>
            </a:solidFill>
            <a:prstDash val="solid"/>
          </a:ln>
        </p:spPr>
        <p:txBody>
          <a:bodyPr>
            <a:normAutofit lnSpcReduction="10000"/>
          </a:bodyPr>
          <a:lstStyle/>
          <a:p>
            <a:pPr lvl="0"/>
            <a:r>
              <a:rPr lang="it-IT" sz="500" b="1"/>
              <a:t>I</a:t>
            </a:r>
          </a:p>
          <a:p>
            <a:pPr lvl="0">
              <a:spcBef>
                <a:spcPts val="0"/>
              </a:spcBef>
            </a:pPr>
            <a:r>
              <a:rPr lang="it-IT" sz="2000" b="1"/>
              <a:t>Per comprendere il giudizio morale della Chiesa sull’aborto,</a:t>
            </a:r>
            <a:r>
              <a:rPr lang="it-IT" sz="2000" b="1">
                <a:solidFill>
                  <a:srgbClr val="CE181E"/>
                </a:solidFill>
              </a:rPr>
              <a:t> è necessaria una precisazione.</a:t>
            </a:r>
          </a:p>
          <a:p>
            <a:pPr lvl="0">
              <a:spcBef>
                <a:spcPts val="567"/>
              </a:spcBef>
              <a:buSzPct val="45000"/>
              <a:buFont typeface="StarSymbol"/>
              <a:buChar char="●"/>
            </a:pPr>
            <a:r>
              <a:rPr lang="it-IT" sz="2000" b="1"/>
              <a:t>Parliamo di </a:t>
            </a:r>
            <a:r>
              <a:rPr lang="it-IT" sz="2000" b="1">
                <a:solidFill>
                  <a:srgbClr val="CE181E"/>
                </a:solidFill>
              </a:rPr>
              <a:t>aborto diretto</a:t>
            </a:r>
            <a:r>
              <a:rPr lang="it-IT" sz="2000" b="1"/>
              <a:t>, cioè </a:t>
            </a:r>
            <a:r>
              <a:rPr lang="it-IT" sz="2000" b="1" i="1">
                <a:solidFill>
                  <a:srgbClr val="CE181E"/>
                </a:solidFill>
              </a:rPr>
              <a:t>interruzione volontaria</a:t>
            </a:r>
            <a:r>
              <a:rPr lang="it-IT" sz="2000" b="1"/>
              <a:t> del processo generativo di una vita umana.</a:t>
            </a:r>
          </a:p>
          <a:p>
            <a:pPr lvl="0">
              <a:spcBef>
                <a:spcPts val="567"/>
              </a:spcBef>
              <a:buSzPct val="45000"/>
              <a:buFont typeface="StarSymbol"/>
              <a:buChar char="●"/>
            </a:pPr>
            <a:r>
              <a:rPr lang="it-IT" sz="2000" b="1">
                <a:solidFill>
                  <a:srgbClr val="CE181E"/>
                </a:solidFill>
              </a:rPr>
              <a:t>In questo caso il giudizio è sempre e in ogni caso negativo,</a:t>
            </a:r>
            <a:r>
              <a:rPr lang="it-IT" sz="2000" b="1"/>
              <a:t> perché si tratta della soppressione voluta e direttamente perseguita di una persona umana.</a:t>
            </a:r>
          </a:p>
          <a:p>
            <a:pPr lvl="0">
              <a:spcBef>
                <a:spcPts val="567"/>
              </a:spcBef>
              <a:buSzPct val="45000"/>
              <a:buFont typeface="StarSymbol"/>
              <a:buChar char="●"/>
            </a:pPr>
            <a:r>
              <a:rPr lang="it-IT" sz="2000" b="1">
                <a:solidFill>
                  <a:srgbClr val="CE181E"/>
                </a:solidFill>
              </a:rPr>
              <a:t>Tale dottrina è fondata sulla legge naturale e sulla Parla di Dio t</a:t>
            </a:r>
            <a:r>
              <a:rPr lang="it-IT" sz="2000" b="1"/>
              <a:t>rasmessa dalla Tradizione della Chiesa ed insegnata dal Magistero ordinario e universale.</a:t>
            </a:r>
          </a:p>
          <a:p>
            <a:pPr lvl="0">
              <a:spcBef>
                <a:spcPts val="567"/>
              </a:spcBef>
              <a:buSzPct val="45000"/>
              <a:buFont typeface="StarSymbol"/>
              <a:buChar char="●"/>
            </a:pPr>
            <a:r>
              <a:rPr lang="it-IT" sz="2000" b="1" i="1"/>
              <a:t>“Nessuna circostanza, nessuna finalità, nessuna legge al mondo potrà mai rendere lecito un atto che è intrinsecamente illecito, perché contrario alla legge di Dio, scritta nel cuore di ogni uomo, riconoscibile dalla ragione stessa e proclamata dalla Chiesa”</a:t>
            </a:r>
            <a:r>
              <a:rPr lang="it-IT" sz="2000" b="1"/>
              <a:t> (EV n. 62).</a:t>
            </a:r>
          </a:p>
          <a:p>
            <a:pPr lvl="0">
              <a:spcBef>
                <a:spcPts val="567"/>
              </a:spcBef>
              <a:buSzPct val="45000"/>
              <a:buFont typeface="StarSymbol"/>
              <a:buChar char="●"/>
            </a:pPr>
            <a:r>
              <a:rPr lang="it-IT" sz="2000" b="1">
                <a:solidFill>
                  <a:srgbClr val="CE181E"/>
                </a:solidFill>
                <a:effectLst>
                  <a:outerShdw dist="17961" dir="2700000">
                    <a:scrgbClr r="0" g="0" b="0"/>
                  </a:outerShdw>
                </a:effectLst>
              </a:rPr>
              <a:t>Il motivo di questa condanna:</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si tratta della </a:t>
            </a:r>
            <a:r>
              <a:rPr lang="it-IT" sz="2000" b="1">
                <a:solidFill>
                  <a:srgbClr val="CE181E"/>
                </a:solidFill>
                <a:highlight>
                  <a:scrgbClr r="0" g="0" b="0">
                    <a:alpha val="0"/>
                  </a:scrgbClr>
                </a:highlight>
                <a:latin typeface="Liberation Sans" pitchFamily="18"/>
                <a:ea typeface="Microsoft YaHei" pitchFamily="2"/>
              </a:rPr>
              <a:t>soppressione violenta di un essere umano innocente</a:t>
            </a:r>
            <a:r>
              <a:rPr lang="it-IT" sz="2000" b="1">
                <a:highlight>
                  <a:scrgbClr r="0" g="0" b="0">
                    <a:alpha val="0"/>
                  </a:scrgbClr>
                </a:highlight>
                <a:latin typeface="Liberation Sans" pitchFamily="18"/>
                <a:ea typeface="Microsoft YaHei" pitchFamily="2"/>
              </a:rPr>
              <a:t>, chiamato alla vita e poi rifiutato, indifeso, bisognoso di tutto e di tutti.</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Anche nel caso di violenza carnale, non si può rimediare compiendo un’altra violenza.</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32000" y="2592000"/>
            <a:ext cx="2448000" cy="3311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par>
                                <p:cTn id="23" presetClass="entr" fill="hold" nodeType="withEffect">
                                  <p:stCondLst>
                                    <p:cond delay="0"/>
                                  </p:stCondLst>
                                  <p:childTnLst>
                                    <p:set>
                                      <p:cBhvr>
                                        <p:cTn id="24" dur="4" fill="hold">
                                          <p:stCondLst>
                                            <p:cond delay="0"/>
                                          </p:stCondLst>
                                        </p:cTn>
                                        <p:tgtEl>
                                          <p:spTgt spid="5"/>
                                        </p:tgtEl>
                                        <p:attrNameLst>
                                          <p:attrName>style.visibility</p:attrName>
                                        </p:attrNameLst>
                                      </p:cBhvr>
                                      <p:to>
                                        <p:strVal val="visible"/>
                                      </p:to>
                                    </p:set>
                                    <p:animEffect transition="in" filter="box(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Class="entr" fill="hold" nodeType="clickEffect">
                                  <p:stCondLst>
                                    <p:cond delay="0"/>
                                  </p:stCondLst>
                                  <p:childTnLst>
                                    <p:set>
                                      <p:cBhvr>
                                        <p:cTn id="29" dur="4" fill="hold">
                                          <p:stCondLst>
                                            <p:cond delay="0"/>
                                          </p:stCondLst>
                                        </p:cTn>
                                        <p:tgtEl>
                                          <p:spTgt spid="4">
                                            <p:txEl>
                                              <p:pRg st="5" end="5"/>
                                            </p:txEl>
                                          </p:spTgt>
                                        </p:tgtEl>
                                        <p:attrNameLst>
                                          <p:attrName>style.visibility</p:attrName>
                                        </p:attrNameLst>
                                      </p:cBhvr>
                                      <p:to>
                                        <p:strVal val="visible"/>
                                      </p:to>
                                    </p:set>
                                    <p:animEffect transition="in" filter="box(in)">
                                      <p:cBhvr>
                                        <p:cTn id="30" dur="2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in)">
                                      <p:cBhvr>
                                        <p:cTn id="35" dur="20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4" fill="hold">
                                          <p:stCondLst>
                                            <p:cond delay="0"/>
                                          </p:stCondLst>
                                        </p:cTn>
                                        <p:tgtEl>
                                          <p:spTgt spid="4">
                                            <p:txEl>
                                              <p:pRg st="7" end="7"/>
                                            </p:txEl>
                                          </p:spTgt>
                                        </p:tgtEl>
                                        <p:attrNameLst>
                                          <p:attrName>style.visibility</p:attrName>
                                        </p:attrNameLst>
                                      </p:cBhvr>
                                      <p:to>
                                        <p:strVal val="visible"/>
                                      </p:to>
                                    </p:set>
                                    <p:animEffect transition="in" filter="box(in)">
                                      <p:cBhvr>
                                        <p:cTn id="40" dur="20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fill="hold" nodeType="clickEffect">
                                  <p:stCondLst>
                                    <p:cond delay="0"/>
                                  </p:stCondLst>
                                  <p:childTnLst>
                                    <p:set>
                                      <p:cBhvr>
                                        <p:cTn id="44" dur="4" fill="hold">
                                          <p:stCondLst>
                                            <p:cond delay="0"/>
                                          </p:stCondLst>
                                        </p:cTn>
                                        <p:tgtEl>
                                          <p:spTgt spid="4">
                                            <p:txEl>
                                              <p:pRg st="8" end="8"/>
                                            </p:txEl>
                                          </p:spTgt>
                                        </p:tgtEl>
                                        <p:attrNameLst>
                                          <p:attrName>style.visibility</p:attrName>
                                        </p:attrNameLst>
                                      </p:cBhvr>
                                      <p:to>
                                        <p:strVal val="visible"/>
                                      </p:to>
                                    </p:set>
                                    <p:animEffect transition="in" filter="box(in)">
                                      <p:cBhvr>
                                        <p:cTn id="45"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4000" b="1">
                <a:solidFill>
                  <a:srgbClr val="FFF200"/>
                </a:solidFill>
                <a:effectLst>
                  <a:outerShdw dist="17961" dir="2700000">
                    <a:scrgbClr r="0" g="0" b="0"/>
                  </a:outerShdw>
                </a:effectLst>
                <a:latin typeface="Franklin Gothic Demi Cond" pitchFamily="34"/>
              </a:rPr>
              <a:t>LA MATERNITA’ SURROGATA</a:t>
            </a:r>
          </a:p>
        </p:txBody>
      </p:sp>
      <p:sp>
        <p:nvSpPr>
          <p:cNvPr id="3" name="Segnaposto testo 2"/>
          <p:cNvSpPr txBox="1">
            <a:spLocks noGrp="1"/>
          </p:cNvSpPr>
          <p:nvPr>
            <p:ph type="body" idx="4294967295"/>
          </p:nvPr>
        </p:nvSpPr>
        <p:spPr>
          <a:xfrm>
            <a:off x="360000" y="792000"/>
            <a:ext cx="7488000" cy="6623999"/>
          </a:xfrm>
          <a:ln>
            <a:solidFill>
              <a:srgbClr val="FFFFFF"/>
            </a:solidFill>
            <a:prstDash val="solid"/>
          </a:ln>
        </p:spPr>
        <p:txBody>
          <a:bodyPr/>
          <a:lstStyle/>
          <a:p>
            <a:pPr lvl="0"/>
            <a:endParaRPr lang="it-IT" sz="500"/>
          </a:p>
          <a:p>
            <a:pPr lvl="0"/>
            <a:endParaRPr lang="it-IT" sz="2000" b="1"/>
          </a:p>
        </p:txBody>
      </p:sp>
      <p:sp>
        <p:nvSpPr>
          <p:cNvPr id="4" name="Segnaposto testo 3"/>
          <p:cNvSpPr txBox="1">
            <a:spLocks noGrp="1"/>
          </p:cNvSpPr>
          <p:nvPr>
            <p:ph type="body" idx="4294967295"/>
          </p:nvPr>
        </p:nvSpPr>
        <p:spPr>
          <a:xfrm>
            <a:off x="360000" y="792000"/>
            <a:ext cx="7488000" cy="6623999"/>
          </a:xfrm>
          <a:ln>
            <a:solidFill>
              <a:srgbClr val="FFFFFF"/>
            </a:solidFill>
            <a:prstDash val="solid"/>
          </a:ln>
        </p:spPr>
        <p:txBody>
          <a:bodyPr/>
          <a:lstStyle/>
          <a:p>
            <a:pPr lvl="0"/>
            <a:endParaRPr lang="it-IT" sz="500"/>
          </a:p>
          <a:p>
            <a:pPr lvl="0"/>
            <a:r>
              <a:rPr lang="it-IT" sz="2000" b="1">
                <a:solidFill>
                  <a:srgbClr val="CE181E"/>
                </a:solidFill>
                <a:effectLst>
                  <a:outerShdw dist="17961" dir="2700000">
                    <a:scrgbClr r="0" g="0" b="0"/>
                  </a:outerShdw>
                </a:effectLst>
              </a:rPr>
              <a:t>La maternità surrogata, </a:t>
            </a:r>
            <a:r>
              <a:rPr lang="it-IT" sz="2000" b="1"/>
              <a:t>detta anche</a:t>
            </a:r>
            <a:r>
              <a:rPr lang="it-IT" sz="2000" b="1">
                <a:solidFill>
                  <a:srgbClr val="CE181E"/>
                </a:solidFill>
              </a:rPr>
              <a:t> utero in affitto,</a:t>
            </a:r>
            <a:r>
              <a:rPr lang="it-IT" sz="2000" b="1"/>
              <a:t> è un processo mediante il quale, con una tecnica di riproduzione assistita, una donna, certificata per questo, presta il suo utero affinché le si trasferisca uno o più embrioni, con i quali non ha nessun legame genetico.</a:t>
            </a:r>
          </a:p>
          <a:p>
            <a:pPr lvl="0">
              <a:spcBef>
                <a:spcPts val="850"/>
              </a:spcBef>
              <a:buSzPct val="45000"/>
              <a:buFont typeface="StarSymbol"/>
              <a:buChar char="●"/>
            </a:pPr>
            <a:r>
              <a:rPr lang="it-IT" sz="2000" b="1">
                <a:solidFill>
                  <a:srgbClr val="CE181E"/>
                </a:solidFill>
              </a:rPr>
              <a:t>Portata a termine la gestazione, </a:t>
            </a:r>
            <a:r>
              <a:rPr lang="it-IT" sz="2000" b="1"/>
              <a:t> al momento del parto, da parte della gestante, </a:t>
            </a:r>
            <a:r>
              <a:rPr lang="it-IT" sz="2000" b="1">
                <a:solidFill>
                  <a:srgbClr val="CE181E"/>
                </a:solidFill>
              </a:rPr>
              <a:t>c’è la rinuncerà a tutti i diritti e doveri verso il neonato,</a:t>
            </a:r>
            <a:r>
              <a:rPr lang="it-IT" sz="2000" b="1"/>
              <a:t> a favore dei futuri genitori.</a:t>
            </a:r>
          </a:p>
          <a:p>
            <a:pPr lvl="0">
              <a:spcBef>
                <a:spcPts val="850"/>
              </a:spcBef>
              <a:buSzPct val="45000"/>
              <a:buFont typeface="StarSymbol"/>
              <a:buChar char="●"/>
            </a:pPr>
            <a:r>
              <a:rPr lang="it-IT" sz="2000" b="1">
                <a:solidFill>
                  <a:srgbClr val="CE181E"/>
                </a:solidFill>
                <a:effectLst>
                  <a:outerShdw dist="17961" dir="2700000">
                    <a:scrgbClr r="0" g="0" b="0"/>
                  </a:outerShdw>
                </a:effectLst>
              </a:rPr>
              <a:t>Aspetto legale</a:t>
            </a:r>
          </a:p>
          <a:p>
            <a:pPr lvl="0">
              <a:spcBef>
                <a:spcPts val="0"/>
              </a:spcBef>
              <a:buSzPct val="45000"/>
              <a:buFont typeface="StarSymbol"/>
              <a:buChar char="●"/>
            </a:pPr>
            <a:r>
              <a:rPr lang="it-IT" sz="2000" b="1">
                <a:solidFill>
                  <a:srgbClr val="CE181E"/>
                </a:solidFill>
              </a:rPr>
              <a:t>L’accettazione della maternità surrogata,</a:t>
            </a:r>
            <a:r>
              <a:rPr lang="it-IT" sz="2000" b="1"/>
              <a:t> sia a</a:t>
            </a:r>
          </a:p>
          <a:p>
            <a:pPr lvl="0">
              <a:spcBef>
                <a:spcPts val="0"/>
              </a:spcBef>
              <a:buSzPct val="45000"/>
              <a:buFont typeface="StarSymbol"/>
              <a:buChar char="●"/>
            </a:pPr>
            <a:r>
              <a:rPr lang="it-IT" sz="2000" b="1"/>
              <a:t>livello legale che sociale, </a:t>
            </a:r>
            <a:r>
              <a:rPr lang="it-IT" sz="2000" b="1">
                <a:solidFill>
                  <a:srgbClr val="CE181E"/>
                </a:solidFill>
              </a:rPr>
              <a:t>è molto differente</a:t>
            </a:r>
            <a:r>
              <a:rPr lang="it-IT" sz="2000" b="1"/>
              <a:t> sia</a:t>
            </a:r>
          </a:p>
          <a:p>
            <a:pPr lvl="0">
              <a:spcBef>
                <a:spcPts val="0"/>
              </a:spcBef>
              <a:buSzPct val="45000"/>
              <a:buFont typeface="StarSymbol"/>
              <a:buChar char="●"/>
            </a:pPr>
            <a:r>
              <a:rPr lang="it-IT" sz="2000" b="1"/>
              <a:t>a seconda del Paese e della cultura.</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In Russia è legale in tutta la federazione.</a:t>
            </a:r>
          </a:p>
          <a:p>
            <a:pPr marL="0" lvl="1" indent="0" hangingPunct="0">
              <a:spcBef>
                <a:spcPts val="283"/>
              </a:spcBef>
              <a:buSzPct val="75000"/>
              <a:buFont typeface="StarSymbol"/>
              <a:buChar char="–"/>
            </a:pPr>
            <a:r>
              <a:rPr lang="it-IT" sz="2000" b="1">
                <a:highlight>
                  <a:scrgbClr r="0" g="0" b="0">
                    <a:alpha val="0"/>
                  </a:scrgbClr>
                </a:highlight>
                <a:latin typeface="Liberation Sans" pitchFamily="18"/>
                <a:ea typeface="Microsoft YaHei" pitchFamily="2"/>
              </a:rPr>
              <a:t>Negli Stati Uniti, ogni Stato ha le sue leggi indipendentemente da quelle federali e</a:t>
            </a:r>
          </a:p>
          <a:p>
            <a:pPr marL="0" lvl="1" indent="0" hangingPunct="0">
              <a:spcBef>
                <a:spcPts val="0"/>
              </a:spcBef>
              <a:buSzPct val="75000"/>
              <a:buFont typeface="StarSymbol"/>
              <a:buChar char="–"/>
            </a:pPr>
            <a:r>
              <a:rPr lang="it-IT" sz="2000" b="1">
                <a:highlight>
                  <a:scrgbClr r="0" g="0" b="0">
                    <a:alpha val="0"/>
                  </a:scrgbClr>
                </a:highlight>
                <a:latin typeface="Liberation Sans" pitchFamily="18"/>
                <a:ea typeface="Microsoft YaHei" pitchFamily="2"/>
              </a:rPr>
              <a:t>possono ricorrere alla maternità surrogata,</a:t>
            </a:r>
          </a:p>
          <a:p>
            <a:pPr marL="0" lvl="2" indent="0" hangingPunct="0">
              <a:spcBef>
                <a:spcPts val="283"/>
              </a:spcBef>
              <a:buSzPct val="45000"/>
              <a:buFont typeface="StarSymbol"/>
              <a:buChar char="●"/>
            </a:pPr>
            <a:r>
              <a:rPr lang="it-IT" b="1">
                <a:highlight>
                  <a:scrgbClr r="0" g="0" b="0">
                    <a:alpha val="0"/>
                  </a:scrgbClr>
                </a:highlight>
                <a:latin typeface="Liberation Sans" pitchFamily="18"/>
                <a:ea typeface="Microsoft YaHei" pitchFamily="2"/>
              </a:rPr>
              <a:t>Coppie eterosessuali sposate e non</a:t>
            </a:r>
          </a:p>
          <a:p>
            <a:pPr marL="0" lvl="2" indent="0" hangingPunct="0">
              <a:spcBef>
                <a:spcPts val="283"/>
              </a:spcBef>
              <a:buSzPct val="45000"/>
              <a:buFont typeface="StarSymbol"/>
              <a:buChar char="●"/>
            </a:pPr>
            <a:r>
              <a:rPr lang="it-IT" b="1">
                <a:highlight>
                  <a:scrgbClr r="0" g="0" b="0">
                    <a:alpha val="0"/>
                  </a:scrgbClr>
                </a:highlight>
                <a:latin typeface="Liberation Sans" pitchFamily="18"/>
                <a:ea typeface="Microsoft YaHei" pitchFamily="2"/>
              </a:rPr>
              <a:t>Coppie omosessuali, sposate e non</a:t>
            </a:r>
          </a:p>
          <a:p>
            <a:pPr marL="0" lvl="2" indent="0" hangingPunct="0">
              <a:spcBef>
                <a:spcPts val="283"/>
              </a:spcBef>
              <a:buSzPct val="45000"/>
              <a:buFont typeface="StarSymbol"/>
              <a:buChar char="●"/>
            </a:pPr>
            <a:r>
              <a:rPr lang="it-IT" b="1">
                <a:highlight>
                  <a:scrgbClr r="0" g="0" b="0">
                    <a:alpha val="0"/>
                  </a:scrgbClr>
                </a:highlight>
                <a:latin typeface="Liberation Sans" pitchFamily="18"/>
                <a:ea typeface="Microsoft YaHei" pitchFamily="2"/>
              </a:rPr>
              <a:t>Donne e uomini single</a:t>
            </a:r>
          </a:p>
          <a:p>
            <a:pPr marL="0" lvl="2" indent="0" hangingPunct="0">
              <a:spcBef>
                <a:spcPts val="283"/>
              </a:spcBef>
              <a:buSzPct val="45000"/>
              <a:buFont typeface="StarSymbol"/>
              <a:buChar char="●"/>
            </a:pPr>
            <a:r>
              <a:rPr lang="it-IT" b="1">
                <a:highlight>
                  <a:scrgbClr r="0" g="0" b="0">
                    <a:alpha val="0"/>
                  </a:scrgbClr>
                </a:highlight>
                <a:latin typeface="Liberation Sans" pitchFamily="18"/>
                <a:ea typeface="Microsoft YaHei" pitchFamily="2"/>
              </a:rPr>
              <a:t>Persone a cui è stato diagnosticato il virus HIV</a:t>
            </a:r>
          </a:p>
          <a:p>
            <a:pPr lvl="0">
              <a:spcBef>
                <a:spcPts val="0"/>
              </a:spcBef>
              <a:buSzPct val="45000"/>
              <a:buFont typeface="StarSymbol"/>
              <a:buChar char="●"/>
            </a:pPr>
            <a:endParaRPr lang="it-IT" sz="2000" b="1"/>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552000" y="3384000"/>
            <a:ext cx="3557880" cy="345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4" fill="hold">
                                          <p:stCondLst>
                                            <p:cond delay="0"/>
                                          </p:stCondLst>
                                        </p:cTn>
                                        <p:tgtEl>
                                          <p:spTgt spid="4">
                                            <p:txEl>
                                              <p:pRg st="1" end="1"/>
                                            </p:txEl>
                                          </p:spTgt>
                                        </p:tgtEl>
                                        <p:attrNameLst>
                                          <p:attrName>style.visibility</p:attrName>
                                        </p:attrNameLst>
                                      </p:cBhvr>
                                      <p:to>
                                        <p:strVal val="visible"/>
                                      </p:to>
                                    </p:set>
                                    <p:animEffect transition="in" filter="box(in)">
                                      <p:cBhvr>
                                        <p:cTn id="12" dur="2000"/>
                                        <p:tgtEl>
                                          <p:spTgt spid="4">
                                            <p:txEl>
                                              <p:pRg st="1" end="1"/>
                                            </p:txEl>
                                          </p:spTgt>
                                        </p:tgtEl>
                                      </p:cBhvr>
                                    </p:animEffect>
                                  </p:childTnLst>
                                </p:cTn>
                              </p:par>
                            </p:childTnLst>
                          </p:cTn>
                        </p:par>
                        <p:par>
                          <p:cTn id="13" fill="hold">
                            <p:stCondLst>
                              <p:cond delay="2000"/>
                            </p:stCondLst>
                            <p:childTnLst>
                              <p:par>
                                <p:cTn id="14" presetClass="entr"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circle(in)">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ircle(in)">
                                      <p:cBhvr>
                                        <p:cTn id="26" dur="2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4" fill="hold">
                                          <p:stCondLst>
                                            <p:cond delay="0"/>
                                          </p:stCondLst>
                                        </p:cTn>
                                        <p:tgtEl>
                                          <p:spTgt spid="4">
                                            <p:txEl>
                                              <p:pRg st="4" end="4"/>
                                            </p:txEl>
                                          </p:spTgt>
                                        </p:tgtEl>
                                        <p:attrNameLst>
                                          <p:attrName>style.visibility</p:attrName>
                                        </p:attrNameLst>
                                      </p:cBhvr>
                                      <p:to>
                                        <p:strVal val="visible"/>
                                      </p:to>
                                    </p:set>
                                    <p:animEffect transition="in" filter="box(in)">
                                      <p:cBhvr>
                                        <p:cTn id="31" dur="2000"/>
                                        <p:tgtEl>
                                          <p:spTgt spid="4">
                                            <p:txEl>
                                              <p:pRg st="4" end="4"/>
                                            </p:txEl>
                                          </p:spTgt>
                                        </p:tgtEl>
                                      </p:cBhvr>
                                    </p:animEffect>
                                  </p:childTnLst>
                                </p:cTn>
                              </p:par>
                              <p:par>
                                <p:cTn id="32" presetClass="entr"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par>
                                <p:cTn id="34" presetClass="entr"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ox(in)">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fill="hold" nodeType="clickEffect">
                                  <p:stCondLst>
                                    <p:cond delay="0"/>
                                  </p:stCondLst>
                                  <p:childTnLst>
                                    <p:set>
                                      <p:cBhvr>
                                        <p:cTn id="40" dur="4" fill="hold">
                                          <p:stCondLst>
                                            <p:cond delay="0"/>
                                          </p:stCondLst>
                                        </p:cTn>
                                        <p:tgtEl>
                                          <p:spTgt spid="4">
                                            <p:txEl>
                                              <p:pRg st="8" end="8"/>
                                            </p:txEl>
                                          </p:spTgt>
                                        </p:tgtEl>
                                        <p:attrNameLst>
                                          <p:attrName>style.visibility</p:attrName>
                                        </p:attrNameLst>
                                      </p:cBhvr>
                                      <p:to>
                                        <p:strVal val="visible"/>
                                      </p:to>
                                    </p:set>
                                    <p:animEffect transition="in" filter="box(in)">
                                      <p:cBhvr>
                                        <p:cTn id="41" dur="2000"/>
                                        <p:tgtEl>
                                          <p:spTgt spid="4">
                                            <p:txEl>
                                              <p:pRg st="8" end="8"/>
                                            </p:txEl>
                                          </p:spTgt>
                                        </p:tgtEl>
                                      </p:cBhvr>
                                    </p:animEffect>
                                  </p:childTnLst>
                                </p:cTn>
                              </p:par>
                              <p:par>
                                <p:cTn id="42" presetClass="entr"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box(in)">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circle(in)">
                                      <p:cBhvr>
                                        <p:cTn id="49" dur="2000"/>
                                        <p:tgtEl>
                                          <p:spTgt spid="4">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Class="entr"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circle(in)">
                                      <p:cBhvr>
                                        <p:cTn id="54" dur="20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Class="entr"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circle(in)">
                                      <p:cBhvr>
                                        <p:cTn id="59" dur="2000"/>
                                        <p:tgtEl>
                                          <p:spTgt spid="4">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Class="entr" fill="hold" nodeType="clickEffect">
                                  <p:stCondLst>
                                    <p:cond delay="0"/>
                                  </p:stCondLst>
                                  <p:childTnLst>
                                    <p:set>
                                      <p:cBhvr>
                                        <p:cTn id="63" dur="1" fill="hold">
                                          <p:stCondLst>
                                            <p:cond delay="0"/>
                                          </p:stCondLst>
                                        </p:cTn>
                                        <p:tgtEl>
                                          <p:spTgt spid="4">
                                            <p:txEl>
                                              <p:pRg st="13" end="13"/>
                                            </p:txEl>
                                          </p:spTgt>
                                        </p:tgtEl>
                                        <p:attrNameLst>
                                          <p:attrName>style.visibility</p:attrName>
                                        </p:attrNameLst>
                                      </p:cBhvr>
                                      <p:to>
                                        <p:strVal val="visible"/>
                                      </p:to>
                                    </p:set>
                                    <p:animEffect transition="in" filter="circle(in)">
                                      <p:cBhvr>
                                        <p:cTn id="64"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3800" b="1">
                <a:solidFill>
                  <a:srgbClr val="FFF200"/>
                </a:solidFill>
                <a:effectLst>
                  <a:outerShdw dist="17961" dir="2700000">
                    <a:scrgbClr r="0" g="0" b="0"/>
                  </a:outerShdw>
                </a:effectLst>
                <a:latin typeface="Franklin Gothic Demi Cond" pitchFamily="34"/>
              </a:rPr>
              <a:t>LE CURE PALLIATIVE</a:t>
            </a:r>
          </a:p>
        </p:txBody>
      </p:sp>
      <p:sp>
        <p:nvSpPr>
          <p:cNvPr id="3" name="Segnaposto testo 2"/>
          <p:cNvSpPr txBox="1">
            <a:spLocks noGrp="1"/>
          </p:cNvSpPr>
          <p:nvPr>
            <p:ph type="body" idx="4294967295"/>
          </p:nvPr>
        </p:nvSpPr>
        <p:spPr>
          <a:xfrm>
            <a:off x="144000" y="704880"/>
            <a:ext cx="8640000" cy="6480000"/>
          </a:xfrm>
          <a:ln>
            <a:solidFill>
              <a:srgbClr val="FFFFFF"/>
            </a:solidFill>
            <a:prstDash val="solid"/>
          </a:ln>
        </p:spPr>
        <p:txBody>
          <a:bodyPr>
            <a:normAutofit fontScale="92500" lnSpcReduction="20000"/>
          </a:bodyPr>
          <a:lstStyle/>
          <a:p>
            <a:pPr lvl="0"/>
            <a:endParaRPr lang="it-IT" sz="500"/>
          </a:p>
          <a:p>
            <a:pPr lvl="0"/>
            <a:r>
              <a:rPr lang="it-IT" sz="2000" b="1"/>
              <a:t>Nel 2010 il Parlamento italiano ha approvato una legge su </a:t>
            </a:r>
            <a:r>
              <a:rPr lang="it-IT" sz="2000" b="1">
                <a:solidFill>
                  <a:srgbClr val="CE181E"/>
                </a:solidFill>
              </a:rPr>
              <a:t>un tema complesso e delicato,</a:t>
            </a:r>
            <a:r>
              <a:rPr lang="it-IT" sz="2000" b="1"/>
              <a:t> perché riguarda i momenti conclusivi della vita della persona e non una mera questione di carattere sanitario.</a:t>
            </a:r>
          </a:p>
          <a:p>
            <a:pPr lvl="0">
              <a:buSzPct val="45000"/>
              <a:buFont typeface="StarSymbol"/>
              <a:buChar char="●"/>
            </a:pPr>
            <a:r>
              <a:rPr lang="it-IT" sz="2000" b="1" i="1">
                <a:solidFill>
                  <a:srgbClr val="CE181E"/>
                </a:solidFill>
                <a:effectLst>
                  <a:outerShdw dist="17961" dir="2700000">
                    <a:scrgbClr r="0" g="0" b="0"/>
                  </a:outerShdw>
                </a:effectLst>
              </a:rPr>
              <a:t>La legge:</a:t>
            </a:r>
            <a:r>
              <a:rPr lang="it-IT" sz="2000" b="1" i="1"/>
              <a:t> “Disposizioni per garantire l’accesso alle cure palliative e</a:t>
            </a:r>
          </a:p>
          <a:p>
            <a:pPr lvl="0">
              <a:spcBef>
                <a:spcPts val="0"/>
              </a:spcBef>
              <a:buSzPct val="45000"/>
              <a:buFont typeface="StarSymbol"/>
              <a:buChar char="●"/>
            </a:pPr>
            <a:r>
              <a:rPr lang="it-IT" sz="2000" b="1" i="1"/>
              <a:t>alla terapia del dolore”.</a:t>
            </a:r>
          </a:p>
          <a:p>
            <a:pPr lvl="0">
              <a:buSzPct val="45000"/>
              <a:buFont typeface="StarSymbol"/>
              <a:buChar char="●"/>
            </a:pPr>
            <a:r>
              <a:rPr lang="it-IT" sz="2000" b="1">
                <a:solidFill>
                  <a:srgbClr val="CE181E"/>
                </a:solidFill>
                <a:effectLst>
                  <a:outerShdw dist="17961" dir="2700000">
                    <a:scrgbClr r="0" g="0" b="0"/>
                  </a:outerShdw>
                </a:effectLst>
              </a:rPr>
              <a:t>Le cure palliative</a:t>
            </a:r>
            <a:r>
              <a:rPr lang="it-IT" sz="2000" b="1">
                <a:effectLst>
                  <a:outerShdw dist="17961" dir="2700000">
                    <a:scrgbClr r="0" g="0" b="0"/>
                  </a:outerShdw>
                </a:effectLst>
              </a:rPr>
              <a:t> </a:t>
            </a:r>
            <a:r>
              <a:rPr lang="it-IT" sz="2000" b="1"/>
              <a:t>sono tutti quei trattamenti rivolti a pazienti la cui</a:t>
            </a:r>
          </a:p>
          <a:p>
            <a:pPr lvl="0">
              <a:spcBef>
                <a:spcPts val="0"/>
              </a:spcBef>
              <a:buSzPct val="45000"/>
              <a:buFont typeface="StarSymbol"/>
              <a:buChar char="●"/>
            </a:pPr>
            <a:r>
              <a:rPr lang="it-IT" sz="2000" b="1"/>
              <a:t>malattia non risponde più a nessun intervento farmacologico o</a:t>
            </a:r>
          </a:p>
          <a:p>
            <a:pPr lvl="0">
              <a:spcBef>
                <a:spcPts val="0"/>
              </a:spcBef>
              <a:buSzPct val="45000"/>
              <a:buFont typeface="StarSymbol"/>
              <a:buChar char="●"/>
            </a:pPr>
            <a:r>
              <a:rPr lang="it-IT" sz="2000" b="1"/>
              <a:t>chirurgico.</a:t>
            </a:r>
          </a:p>
          <a:p>
            <a:pPr lvl="0">
              <a:spcBef>
                <a:spcPts val="0"/>
              </a:spcBef>
              <a:buSzPct val="45000"/>
              <a:buFont typeface="StarSymbol"/>
              <a:buChar char="●"/>
            </a:pPr>
            <a:r>
              <a:rPr lang="it-IT" sz="2000" b="1"/>
              <a:t>Si tratta di pazienti in stato terminale ai quali si offre un po' di</a:t>
            </a:r>
          </a:p>
          <a:p>
            <a:pPr lvl="0">
              <a:spcBef>
                <a:spcPts val="0"/>
              </a:spcBef>
              <a:buSzPct val="45000"/>
              <a:buFont typeface="StarSymbol"/>
              <a:buChar char="●"/>
            </a:pPr>
            <a:r>
              <a:rPr lang="it-IT" sz="2000" b="1"/>
              <a:t>sollievo e di supporto nella fase conclusiva della malattia e</a:t>
            </a:r>
          </a:p>
          <a:p>
            <a:pPr lvl="0">
              <a:spcBef>
                <a:spcPts val="0"/>
              </a:spcBef>
              <a:buSzPct val="45000"/>
              <a:buFont typeface="StarSymbol"/>
              <a:buChar char="●"/>
            </a:pPr>
            <a:r>
              <a:rPr lang="it-IT" sz="2000" b="1"/>
              <a:t>della vita.</a:t>
            </a:r>
          </a:p>
          <a:p>
            <a:pPr lvl="0">
              <a:buSzPct val="45000"/>
              <a:buFont typeface="StarSymbol"/>
              <a:buChar char="●"/>
            </a:pPr>
            <a:r>
              <a:rPr lang="it-IT" sz="2000" b="1"/>
              <a:t>Le cure palliative oltre alla somministrazione di farmaci,</a:t>
            </a:r>
          </a:p>
          <a:p>
            <a:pPr lvl="0">
              <a:spcBef>
                <a:spcPts val="0"/>
              </a:spcBef>
              <a:buSzPct val="45000"/>
              <a:buFont typeface="StarSymbol"/>
              <a:buChar char="●"/>
            </a:pPr>
            <a:r>
              <a:rPr lang="it-IT" sz="2000" b="1"/>
              <a:t>comprendono anche un supporto psicologico al malato ed ai</a:t>
            </a:r>
          </a:p>
          <a:p>
            <a:pPr lvl="0">
              <a:spcBef>
                <a:spcPts val="0"/>
              </a:spcBef>
              <a:buSzPct val="45000"/>
              <a:buFont typeface="StarSymbol"/>
              <a:buChar char="●"/>
            </a:pPr>
            <a:r>
              <a:rPr lang="it-IT" sz="2000" b="1"/>
              <a:t>familiari, per superare la paura del limite e della morte.  </a:t>
            </a:r>
          </a:p>
          <a:p>
            <a:pPr lvl="0">
              <a:buSzPct val="45000"/>
              <a:buFont typeface="StarSymbol"/>
              <a:buChar char="●"/>
            </a:pPr>
            <a:r>
              <a:rPr lang="it-IT" sz="2000" b="1">
                <a:solidFill>
                  <a:srgbClr val="CE181E"/>
                </a:solidFill>
                <a:effectLst>
                  <a:outerShdw dist="17961" dir="2700000">
                    <a:scrgbClr r="0" g="0" b="0"/>
                  </a:outerShdw>
                </a:effectLst>
              </a:rPr>
              <a:t>La terapia del dolore,</a:t>
            </a:r>
            <a:r>
              <a:rPr lang="it-IT" sz="2000" b="1">
                <a:effectLst>
                  <a:outerShdw dist="17961" dir="2700000">
                    <a:scrgbClr r="0" g="0" b="0"/>
                  </a:outerShdw>
                </a:effectLst>
              </a:rPr>
              <a:t> </a:t>
            </a:r>
            <a:r>
              <a:rPr lang="it-IT" sz="2000" b="1"/>
              <a:t>è l’insieme di terapie farmacologiche, finalizzate</a:t>
            </a:r>
          </a:p>
          <a:p>
            <a:pPr lvl="0">
              <a:spcBef>
                <a:spcPts val="0"/>
              </a:spcBef>
              <a:buSzPct val="45000"/>
              <a:buFont typeface="StarSymbol"/>
              <a:buChar char="●"/>
            </a:pPr>
            <a:r>
              <a:rPr lang="it-IT" sz="2000" b="1"/>
              <a:t>alla soppressione ed al controllo del dolore che può essere acuto e cronico.</a:t>
            </a:r>
          </a:p>
          <a:p>
            <a:pPr lvl="0">
              <a:spcBef>
                <a:spcPts val="567"/>
              </a:spcBef>
              <a:buSzPct val="45000"/>
              <a:buFont typeface="StarSymbol"/>
              <a:buChar char="●"/>
            </a:pPr>
            <a:r>
              <a:rPr lang="it-IT" sz="2000" b="1"/>
              <a:t>Già Pio XII aveva legittimato la somministrazione di analgesici per alleviare dolori insopportabili non altrimenti trattabili, distinguendola dall’eutanasia.</a:t>
            </a:r>
          </a:p>
          <a:p>
            <a:pPr lvl="0">
              <a:spcBef>
                <a:spcPts val="567"/>
              </a:spcBef>
              <a:buSzPct val="45000"/>
              <a:buFont typeface="StarSymbol"/>
              <a:buChar char="●"/>
            </a:pPr>
            <a:r>
              <a:rPr lang="it-IT" sz="2000" b="1">
                <a:solidFill>
                  <a:srgbClr val="CE181E"/>
                </a:solidFill>
              </a:rPr>
              <a:t> </a:t>
            </a:r>
            <a:r>
              <a:rPr lang="it-IT" sz="2000" b="1">
                <a:solidFill>
                  <a:srgbClr val="CE181E"/>
                </a:solidFill>
                <a:effectLst>
                  <a:outerShdw dist="17961" dir="2700000">
                    <a:scrgbClr r="0" g="0" b="0"/>
                  </a:outerShdw>
                </a:effectLst>
              </a:rPr>
              <a:t>La </a:t>
            </a:r>
            <a:r>
              <a:rPr lang="it-IT" sz="2000" b="1" i="1">
                <a:solidFill>
                  <a:srgbClr val="CE181E"/>
                </a:solidFill>
                <a:effectLst>
                  <a:outerShdw dist="17961" dir="2700000">
                    <a:scrgbClr r="0" g="0" b="0"/>
                  </a:outerShdw>
                </a:effectLst>
              </a:rPr>
              <a:t>sedazione profonda</a:t>
            </a:r>
            <a:r>
              <a:rPr lang="it-IT" sz="2000" b="1" i="1">
                <a:solidFill>
                  <a:srgbClr val="CE181E"/>
                </a:solidFill>
              </a:rPr>
              <a:t> </a:t>
            </a:r>
            <a:r>
              <a:rPr lang="it-IT" sz="2000" b="1"/>
              <a:t>va considerata come estremo rimedio, perché</a:t>
            </a:r>
          </a:p>
          <a:p>
            <a:pPr lvl="0">
              <a:spcBef>
                <a:spcPts val="0"/>
              </a:spcBef>
              <a:buSzPct val="45000"/>
              <a:buFont typeface="StarSymbol"/>
              <a:buChar char="●"/>
            </a:pPr>
            <a:r>
              <a:rPr lang="it-IT" sz="2000" b="1"/>
              <a:t>viene annullata la dimensione relazionale e comunicativa, cruciale nelle</a:t>
            </a:r>
          </a:p>
          <a:p>
            <a:pPr lvl="0">
              <a:spcBef>
                <a:spcPts val="0"/>
              </a:spcBef>
              <a:buSzPct val="45000"/>
              <a:buFont typeface="StarSymbol"/>
              <a:buChar char="●"/>
            </a:pPr>
            <a:r>
              <a:rPr lang="it-IT" sz="2000" b="1"/>
              <a:t>cure palliative.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703999" y="2058480"/>
            <a:ext cx="2376000" cy="30535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4"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2" fill="hold">
                                          <p:stCondLst>
                                            <p:cond delay="0"/>
                                          </p:stCondLst>
                                        </p:cTn>
                                        <p:tgtEl>
                                          <p:spTgt spid="3">
                                            <p:txEl>
                                              <p:pRg st="2" end="2"/>
                                            </p:txEl>
                                          </p:spTgt>
                                        </p:tgtEl>
                                        <p:attrNameLst>
                                          <p:attrName>style.visibility</p:attrName>
                                        </p:attrNameLst>
                                      </p:cBhvr>
                                      <p:to>
                                        <p:strVal val="visible"/>
                                      </p:to>
                                    </p:set>
                                    <p:animEffect transition="in" filter="box(in)">
                                      <p:cBhvr>
                                        <p:cTn id="12" dur="1000"/>
                                        <p:tgtEl>
                                          <p:spTgt spid="3">
                                            <p:txEl>
                                              <p:pRg st="2" end="2"/>
                                            </p:txEl>
                                          </p:spTgt>
                                        </p:tgtEl>
                                      </p:cBhvr>
                                    </p:animEffect>
                                  </p:childTnLst>
                                </p:cTn>
                              </p:par>
                              <p:par>
                                <p:cTn id="13" presetClass="entr"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2" fill="hold">
                                          <p:stCondLst>
                                            <p:cond delay="0"/>
                                          </p:stCondLst>
                                        </p:cTn>
                                        <p:tgtEl>
                                          <p:spTgt spid="3">
                                            <p:txEl>
                                              <p:pRg st="4" end="4"/>
                                            </p:txEl>
                                          </p:spTgt>
                                        </p:tgtEl>
                                        <p:attrNameLst>
                                          <p:attrName>style.visibility</p:attrName>
                                        </p:attrNameLst>
                                      </p:cBhvr>
                                      <p:to>
                                        <p:strVal val="visible"/>
                                      </p:to>
                                    </p:set>
                                    <p:animEffect transition="in" filter="box(in)">
                                      <p:cBhvr>
                                        <p:cTn id="20" dur="1000"/>
                                        <p:tgtEl>
                                          <p:spTgt spid="3">
                                            <p:txEl>
                                              <p:pRg st="4" end="4"/>
                                            </p:txEl>
                                          </p:spTgt>
                                        </p:tgtEl>
                                      </p:cBhvr>
                                    </p:animEffect>
                                  </p:childTnLst>
                                </p:cTn>
                              </p:par>
                              <p:par>
                                <p:cTn id="21" presetClass="entr" fill="hold" nodeType="withEffect">
                                  <p:stCondLst>
                                    <p:cond delay="0"/>
                                  </p:stCondLst>
                                  <p:childTnLst>
                                    <p:set>
                                      <p:cBhvr>
                                        <p:cTn id="22" dur="2" fill="hold">
                                          <p:stCondLst>
                                            <p:cond delay="0"/>
                                          </p:stCondLst>
                                        </p:cTn>
                                        <p:tgtEl>
                                          <p:spTgt spid="3">
                                            <p:txEl>
                                              <p:pRg st="5" end="5"/>
                                            </p:txEl>
                                          </p:spTgt>
                                        </p:tgtEl>
                                        <p:attrNameLst>
                                          <p:attrName>style.visibility</p:attrName>
                                        </p:attrNameLst>
                                      </p:cBhvr>
                                      <p:to>
                                        <p:strVal val="visible"/>
                                      </p:to>
                                    </p:set>
                                    <p:animEffect transition="in" filter="box(in)">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2" fill="hold">
                                          <p:stCondLst>
                                            <p:cond delay="0"/>
                                          </p:stCondLst>
                                        </p:cTn>
                                        <p:tgtEl>
                                          <p:spTgt spid="3">
                                            <p:txEl>
                                              <p:pRg st="6" end="6"/>
                                            </p:txEl>
                                          </p:spTgt>
                                        </p:tgtEl>
                                        <p:attrNameLst>
                                          <p:attrName>style.visibility</p:attrName>
                                        </p:attrNameLst>
                                      </p:cBhvr>
                                      <p:to>
                                        <p:strVal val="visible"/>
                                      </p:to>
                                    </p:set>
                                    <p:animEffect transition="in" filter="box(in)">
                                      <p:cBhvr>
                                        <p:cTn id="28" dur="1000"/>
                                        <p:tgtEl>
                                          <p:spTgt spid="3">
                                            <p:txEl>
                                              <p:pRg st="6" end="6"/>
                                            </p:txEl>
                                          </p:spTgt>
                                        </p:tgtEl>
                                      </p:cBhvr>
                                    </p:animEffect>
                                  </p:childTnLst>
                                </p:cTn>
                              </p:par>
                            </p:childTnLst>
                          </p:cTn>
                        </p:par>
                        <p:par>
                          <p:cTn id="29" fill="hold">
                            <p:stCondLst>
                              <p:cond delay="1000"/>
                            </p:stCondLst>
                            <p:childTnLst>
                              <p:par>
                                <p:cTn id="30" presetClass="entr"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2" fill="hold">
                                          <p:stCondLst>
                                            <p:cond delay="0"/>
                                          </p:stCondLst>
                                        </p:cTn>
                                        <p:tgtEl>
                                          <p:spTgt spid="3">
                                            <p:txEl>
                                              <p:pRg st="7" end="7"/>
                                            </p:txEl>
                                          </p:spTgt>
                                        </p:tgtEl>
                                        <p:attrNameLst>
                                          <p:attrName>style.visibility</p:attrName>
                                        </p:attrNameLst>
                                      </p:cBhvr>
                                      <p:to>
                                        <p:strVal val="visible"/>
                                      </p:to>
                                    </p:set>
                                    <p:animEffect transition="in" filter="box(in)">
                                      <p:cBhvr>
                                        <p:cTn id="37" dur="1000"/>
                                        <p:tgtEl>
                                          <p:spTgt spid="3">
                                            <p:txEl>
                                              <p:pRg st="7" end="7"/>
                                            </p:txEl>
                                          </p:spTgt>
                                        </p:tgtEl>
                                      </p:cBhvr>
                                    </p:animEffect>
                                  </p:childTnLst>
                                </p:cTn>
                              </p:par>
                              <p:par>
                                <p:cTn id="38" presetClass="entr" fill="hold" nodeType="withEffect">
                                  <p:stCondLst>
                                    <p:cond delay="0"/>
                                  </p:stCondLst>
                                  <p:childTnLst>
                                    <p:set>
                                      <p:cBhvr>
                                        <p:cTn id="39" dur="2" fill="hold">
                                          <p:stCondLst>
                                            <p:cond delay="0"/>
                                          </p:stCondLst>
                                        </p:cTn>
                                        <p:tgtEl>
                                          <p:spTgt spid="3">
                                            <p:txEl>
                                              <p:pRg st="8" end="8"/>
                                            </p:txEl>
                                          </p:spTgt>
                                        </p:tgtEl>
                                        <p:attrNameLst>
                                          <p:attrName>style.visibility</p:attrName>
                                        </p:attrNameLst>
                                      </p:cBhvr>
                                      <p:to>
                                        <p:strVal val="visible"/>
                                      </p:to>
                                    </p:set>
                                    <p:animEffect transition="in" filter="box(in)">
                                      <p:cBhvr>
                                        <p:cTn id="40" dur="1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fill="hold" nodeType="clickEffect">
                                  <p:stCondLst>
                                    <p:cond delay="0"/>
                                  </p:stCondLst>
                                  <p:childTnLst>
                                    <p:set>
                                      <p:cBhvr>
                                        <p:cTn id="44" dur="2" fill="hold">
                                          <p:stCondLst>
                                            <p:cond delay="0"/>
                                          </p:stCondLst>
                                        </p:cTn>
                                        <p:tgtEl>
                                          <p:spTgt spid="3">
                                            <p:txEl>
                                              <p:pRg st="9" end="9"/>
                                            </p:txEl>
                                          </p:spTgt>
                                        </p:tgtEl>
                                        <p:attrNameLst>
                                          <p:attrName>style.visibility</p:attrName>
                                        </p:attrNameLst>
                                      </p:cBhvr>
                                      <p:to>
                                        <p:strVal val="visible"/>
                                      </p:to>
                                    </p:set>
                                    <p:animEffect transition="in" filter="box(in)">
                                      <p:cBhvr>
                                        <p:cTn id="45" dur="10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par>
                                <p:cTn id="50" presetClass="entr"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fill="hold" nodeType="clickEffect">
                                  <p:stCondLst>
                                    <p:cond delay="0"/>
                                  </p:stCondLst>
                                  <p:childTnLst>
                                    <p:set>
                                      <p:cBhvr>
                                        <p:cTn id="55" dur="2" fill="hold">
                                          <p:stCondLst>
                                            <p:cond delay="0"/>
                                          </p:stCondLst>
                                        </p:cTn>
                                        <p:tgtEl>
                                          <p:spTgt spid="3">
                                            <p:txEl>
                                              <p:pRg st="13" end="13"/>
                                            </p:txEl>
                                          </p:spTgt>
                                        </p:tgtEl>
                                        <p:attrNameLst>
                                          <p:attrName>style.visibility</p:attrName>
                                        </p:attrNameLst>
                                      </p:cBhvr>
                                      <p:to>
                                        <p:strVal val="visible"/>
                                      </p:to>
                                    </p:set>
                                    <p:animEffect transition="in" filter="box(in)">
                                      <p:cBhvr>
                                        <p:cTn id="56" dur="1000"/>
                                        <p:tgtEl>
                                          <p:spTgt spid="3">
                                            <p:txEl>
                                              <p:pRg st="13" end="13"/>
                                            </p:txEl>
                                          </p:spTgt>
                                        </p:tgtEl>
                                      </p:cBhvr>
                                    </p:animEffect>
                                  </p:childTnLst>
                                </p:cTn>
                              </p:par>
                              <p:par>
                                <p:cTn id="57" presetClass="entr"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fill="hold" nodeType="clickEffect">
                                  <p:stCondLst>
                                    <p:cond delay="0"/>
                                  </p:stCondLst>
                                  <p:childTnLst>
                                    <p:set>
                                      <p:cBhvr>
                                        <p:cTn id="62" dur="2" fill="hold">
                                          <p:stCondLst>
                                            <p:cond delay="0"/>
                                          </p:stCondLst>
                                        </p:cTn>
                                        <p:tgtEl>
                                          <p:spTgt spid="3">
                                            <p:txEl>
                                              <p:pRg st="15" end="15"/>
                                            </p:txEl>
                                          </p:spTgt>
                                        </p:tgtEl>
                                        <p:attrNameLst>
                                          <p:attrName>style.visibility</p:attrName>
                                        </p:attrNameLst>
                                      </p:cBhvr>
                                      <p:to>
                                        <p:strVal val="visible"/>
                                      </p:to>
                                    </p:set>
                                    <p:animEffect transition="in" filter="box(in)">
                                      <p:cBhvr>
                                        <p:cTn id="63" dur="1000"/>
                                        <p:tgtEl>
                                          <p:spTgt spid="3">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Class="entr" fill="hold" nodeType="click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Effect transition="in" filter="circle(in)">
                                      <p:cBhvr>
                                        <p:cTn id="68" dur="2000"/>
                                        <p:tgtEl>
                                          <p:spTgt spid="3">
                                            <p:txEl>
                                              <p:pRg st="16" end="16"/>
                                            </p:txEl>
                                          </p:spTgt>
                                        </p:tgtEl>
                                      </p:cBhvr>
                                    </p:animEffect>
                                  </p:childTnLst>
                                </p:cTn>
                              </p:par>
                              <p:par>
                                <p:cTn id="69" presetClass="entr" fill="hold" nodeType="with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circle(in)">
                                      <p:cBhvr>
                                        <p:cTn id="75"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88000" y="79560"/>
            <a:ext cx="9287640" cy="625320"/>
          </a:xfrm>
        </p:spPr>
        <p:txBody>
          <a:bodyPr>
            <a:spAutoFit/>
          </a:bodyPr>
          <a:lstStyle/>
          <a:p>
            <a:pPr lvl="0"/>
            <a:r>
              <a:rPr lang="it-IT" sz="4000" b="1">
                <a:solidFill>
                  <a:srgbClr val="FFF200"/>
                </a:solidFill>
                <a:effectLst>
                  <a:outerShdw dist="17961" dir="2700000">
                    <a:scrgbClr r="0" g="0" b="0"/>
                  </a:outerShdw>
                </a:effectLst>
                <a:latin typeface="Franklin Gothic Demi Cond" pitchFamily="34"/>
              </a:rPr>
              <a:t>IL VALORE DEL PRENDERSI CURA</a:t>
            </a:r>
          </a:p>
        </p:txBody>
      </p:sp>
      <p:sp>
        <p:nvSpPr>
          <p:cNvPr id="3" name="Segnaposto testo 2"/>
          <p:cNvSpPr txBox="1">
            <a:spLocks noGrp="1"/>
          </p:cNvSpPr>
          <p:nvPr>
            <p:ph type="body" idx="4294967295"/>
          </p:nvPr>
        </p:nvSpPr>
        <p:spPr>
          <a:xfrm>
            <a:off x="432000" y="965520"/>
            <a:ext cx="7343999" cy="6336000"/>
          </a:xfrm>
          <a:ln>
            <a:solidFill>
              <a:srgbClr val="FFFFFF"/>
            </a:solidFill>
            <a:prstDash val="solid"/>
          </a:ln>
        </p:spPr>
        <p:txBody>
          <a:bodyPr/>
          <a:lstStyle/>
          <a:p>
            <a:pPr lvl="0"/>
            <a:endParaRPr lang="it-IT" sz="500"/>
          </a:p>
          <a:p>
            <a:pPr lvl="0"/>
            <a:r>
              <a:rPr lang="it-IT" sz="2000" b="1"/>
              <a:t>Il 28 febbraio, in occasione del Convegno sulle cure palliative, il </a:t>
            </a:r>
            <a:r>
              <a:rPr lang="it-IT" sz="2000" b="1">
                <a:solidFill>
                  <a:srgbClr val="CE181E"/>
                </a:solidFill>
              </a:rPr>
              <a:t>Card. Parolin</a:t>
            </a:r>
            <a:r>
              <a:rPr lang="it-IT" sz="2000" b="1"/>
              <a:t> ha inviato una lettera nella quale </a:t>
            </a:r>
            <a:r>
              <a:rPr lang="it-IT" sz="2000" b="1">
                <a:solidFill>
                  <a:srgbClr val="CE181E"/>
                </a:solidFill>
              </a:rPr>
              <a:t>evidenziava alcuni aspetti caratteristici delle cure palliative,</a:t>
            </a:r>
            <a:r>
              <a:rPr lang="it-IT" sz="2000" b="1"/>
              <a:t> affermando che:</a:t>
            </a:r>
          </a:p>
          <a:p>
            <a:pPr marL="0" lvl="1" indent="0" hangingPunct="0">
              <a:spcBef>
                <a:spcPts val="567"/>
              </a:spcBef>
              <a:buSzPct val="75000"/>
              <a:buFont typeface="StarSymbol"/>
              <a:buChar char="–"/>
            </a:pPr>
            <a:r>
              <a:rPr lang="it-IT" sz="2000" b="1">
                <a:highlight>
                  <a:scrgbClr r="0" g="0" b="0">
                    <a:alpha val="0"/>
                  </a:scrgbClr>
                </a:highlight>
                <a:latin typeface="Liberation Sans" pitchFamily="18"/>
                <a:ea typeface="Microsoft YaHei" pitchFamily="2"/>
              </a:rPr>
              <a:t>sono la</a:t>
            </a:r>
            <a:r>
              <a:rPr lang="it-IT" sz="2000" b="1">
                <a:solidFill>
                  <a:srgbClr val="CE181E"/>
                </a:solidFill>
                <a:highlight>
                  <a:scrgbClr r="0" g="0" b="0">
                    <a:alpha val="0"/>
                  </a:scrgbClr>
                </a:highlight>
                <a:latin typeface="Liberation Sans" pitchFamily="18"/>
                <a:ea typeface="Microsoft YaHei" pitchFamily="2"/>
              </a:rPr>
              <a:t> riscoperta della vocazione più profonda</a:t>
            </a:r>
          </a:p>
          <a:p>
            <a:pPr marL="0" lvl="1" indent="0" hangingPunct="0">
              <a:spcBef>
                <a:spcPts val="0"/>
              </a:spcBef>
              <a:buSzPct val="75000"/>
              <a:buFont typeface="StarSymbol"/>
              <a:buChar char="–"/>
            </a:pPr>
            <a:r>
              <a:rPr lang="it-IT" sz="2000" b="1">
                <a:solidFill>
                  <a:srgbClr val="CE181E"/>
                </a:solidFill>
                <a:highlight>
                  <a:scrgbClr r="0" g="0" b="0">
                    <a:alpha val="0"/>
                  </a:scrgbClr>
                </a:highlight>
                <a:latin typeface="Liberation Sans" pitchFamily="18"/>
                <a:ea typeface="Microsoft YaHei" pitchFamily="2"/>
              </a:rPr>
              <a:t>della medicina,</a:t>
            </a:r>
            <a:r>
              <a:rPr lang="it-IT" sz="2000" b="1">
                <a:highlight>
                  <a:scrgbClr r="0" g="0" b="0">
                    <a:alpha val="0"/>
                  </a:scrgbClr>
                </a:highlight>
                <a:latin typeface="Liberation Sans" pitchFamily="18"/>
                <a:ea typeface="Microsoft YaHei" pitchFamily="2"/>
              </a:rPr>
              <a:t> che consiste prima di tutto nel</a:t>
            </a:r>
            <a:r>
              <a:rPr lang="it-IT" sz="2000" b="1">
                <a:solidFill>
                  <a:srgbClr val="CE181E"/>
                </a:solidFill>
                <a:highlight>
                  <a:scrgbClr r="0" g="0" b="0">
                    <a:alpha val="0"/>
                  </a:scrgbClr>
                </a:highlight>
                <a:latin typeface="Liberation Sans" pitchFamily="18"/>
                <a:ea typeface="Microsoft YaHei" pitchFamily="2"/>
              </a:rPr>
              <a:t> </a:t>
            </a:r>
            <a:r>
              <a:rPr lang="it-IT" sz="2000" b="1" i="1">
                <a:solidFill>
                  <a:srgbClr val="CE181E"/>
                </a:solidFill>
                <a:highlight>
                  <a:scrgbClr r="0" g="0" b="0">
                    <a:alpha val="0"/>
                  </a:scrgbClr>
                </a:highlight>
                <a:latin typeface="Liberation Sans" pitchFamily="18"/>
                <a:ea typeface="Microsoft YaHei" pitchFamily="2"/>
              </a:rPr>
              <a:t>prendersi cura.</a:t>
            </a:r>
          </a:p>
          <a:p>
            <a:pPr marL="0" lvl="1" indent="0" hangingPunct="0">
              <a:spcBef>
                <a:spcPts val="567"/>
              </a:spcBef>
              <a:buSzPct val="75000"/>
              <a:buFont typeface="StarSymbol"/>
              <a:buChar char="–"/>
            </a:pPr>
            <a:r>
              <a:rPr lang="it-IT" sz="2000" b="1">
                <a:highlight>
                  <a:scrgbClr r="0" g="0" b="0">
                    <a:alpha val="0"/>
                  </a:scrgbClr>
                </a:highlight>
                <a:latin typeface="Liberation Sans" pitchFamily="18"/>
                <a:ea typeface="Microsoft YaHei" pitchFamily="2"/>
              </a:rPr>
              <a:t>Attestano che il </a:t>
            </a:r>
            <a:r>
              <a:rPr lang="it-IT" sz="2000" b="1">
                <a:solidFill>
                  <a:srgbClr val="CE181E"/>
                </a:solidFill>
                <a:highlight>
                  <a:scrgbClr r="0" g="0" b="0">
                    <a:alpha val="0"/>
                  </a:scrgbClr>
                </a:highlight>
                <a:latin typeface="Liberation Sans" pitchFamily="18"/>
                <a:ea typeface="Microsoft YaHei" pitchFamily="2"/>
              </a:rPr>
              <a:t>limite </a:t>
            </a:r>
            <a:r>
              <a:rPr lang="it-IT" sz="2000" b="1">
                <a:highlight>
                  <a:scrgbClr r="0" g="0" b="0">
                    <a:alpha val="0"/>
                  </a:scrgbClr>
                </a:highlight>
                <a:latin typeface="Liberation Sans" pitchFamily="18"/>
                <a:ea typeface="Microsoft YaHei" pitchFamily="2"/>
              </a:rPr>
              <a:t>richiede non solo di essere combattuto, ma anche </a:t>
            </a:r>
            <a:r>
              <a:rPr lang="it-IT" sz="2000" b="1">
                <a:solidFill>
                  <a:srgbClr val="CE181E"/>
                </a:solidFill>
                <a:highlight>
                  <a:scrgbClr r="0" g="0" b="0">
                    <a:alpha val="0"/>
                  </a:scrgbClr>
                </a:highlight>
                <a:latin typeface="Liberation Sans" pitchFamily="18"/>
                <a:ea typeface="Microsoft YaHei" pitchFamily="2"/>
              </a:rPr>
              <a:t>riconosciuto e accettato.</a:t>
            </a:r>
          </a:p>
          <a:p>
            <a:pPr marL="0" lvl="1" indent="0" hangingPunct="0">
              <a:spcBef>
                <a:spcPts val="567"/>
              </a:spcBef>
              <a:buSzPct val="75000"/>
              <a:buFont typeface="StarSymbol"/>
              <a:buChar char="–"/>
            </a:pPr>
            <a:r>
              <a:rPr lang="it-IT" sz="2000" b="1">
                <a:highlight>
                  <a:scrgbClr r="0" g="0" b="0">
                    <a:alpha val="0"/>
                  </a:scrgbClr>
                </a:highlight>
                <a:latin typeface="Liberation Sans" pitchFamily="18"/>
                <a:ea typeface="Microsoft YaHei" pitchFamily="2"/>
              </a:rPr>
              <a:t>Sono l’</a:t>
            </a:r>
            <a:r>
              <a:rPr lang="it-IT" sz="2000" b="1">
                <a:solidFill>
                  <a:srgbClr val="CE181E"/>
                </a:solidFill>
                <a:highlight>
                  <a:scrgbClr r="0" g="0" b="0">
                    <a:alpha val="0"/>
                  </a:scrgbClr>
                </a:highlight>
                <a:latin typeface="Liberation Sans" pitchFamily="18"/>
                <a:ea typeface="Microsoft YaHei" pitchFamily="2"/>
              </a:rPr>
              <a:t>occasione</a:t>
            </a:r>
            <a:r>
              <a:rPr lang="it-IT" sz="2000" b="1">
                <a:highlight>
                  <a:scrgbClr r="0" g="0" b="0">
                    <a:alpha val="0"/>
                  </a:scrgbClr>
                </a:highlight>
                <a:latin typeface="Liberation Sans" pitchFamily="18"/>
                <a:ea typeface="Microsoft YaHei" pitchFamily="2"/>
              </a:rPr>
              <a:t> </a:t>
            </a:r>
            <a:r>
              <a:rPr lang="it-IT" sz="2000" b="1">
                <a:solidFill>
                  <a:srgbClr val="CE181E"/>
                </a:solidFill>
                <a:highlight>
                  <a:scrgbClr r="0" g="0" b="0">
                    <a:alpha val="0"/>
                  </a:scrgbClr>
                </a:highlight>
                <a:latin typeface="Liberation Sans" pitchFamily="18"/>
                <a:ea typeface="Microsoft YaHei" pitchFamily="2"/>
              </a:rPr>
              <a:t>per essere presenti, vicini,</a:t>
            </a:r>
            <a:r>
              <a:rPr lang="it-IT" sz="2000" b="1">
                <a:highlight>
                  <a:scrgbClr r="0" g="0" b="0">
                    <a:alpha val="0"/>
                  </a:scrgbClr>
                </a:highlight>
                <a:latin typeface="Liberation Sans" pitchFamily="18"/>
                <a:ea typeface="Microsoft YaHei" pitchFamily="2"/>
              </a:rPr>
              <a:t> a chi</a:t>
            </a:r>
          </a:p>
          <a:p>
            <a:pPr marL="0" lvl="1" indent="0" hangingPunct="0">
              <a:spcBef>
                <a:spcPts val="0"/>
              </a:spcBef>
              <a:buSzPct val="75000"/>
              <a:buFont typeface="StarSymbol"/>
              <a:buChar char="–"/>
            </a:pPr>
            <a:r>
              <a:rPr lang="it-IT" sz="2000" b="1">
                <a:highlight>
                  <a:scrgbClr r="0" g="0" b="0">
                    <a:alpha val="0"/>
                  </a:scrgbClr>
                </a:highlight>
                <a:latin typeface="Liberation Sans" pitchFamily="18"/>
                <a:ea typeface="Microsoft YaHei" pitchFamily="2"/>
              </a:rPr>
              <a:t>si trova nel punto estremo della vita e rendere il limite opportunità di incontro e di comunione.</a:t>
            </a:r>
          </a:p>
          <a:p>
            <a:pPr lvl="0">
              <a:buSzPct val="100000"/>
              <a:buFont typeface="OpenSymbol"/>
              <a:buChar char="•"/>
            </a:pPr>
            <a:r>
              <a:rPr lang="it-IT" sz="2000" b="1"/>
              <a:t>Nella pratica delle cure palliative, entrano in gioco molteplici competenze:</a:t>
            </a:r>
          </a:p>
          <a:p>
            <a:pPr lvl="0">
              <a:spcBef>
                <a:spcPts val="0"/>
              </a:spcBef>
              <a:buSzPct val="100000"/>
              <a:buFont typeface="OpenSymbol"/>
              <a:buChar char="•"/>
            </a:pPr>
            <a:r>
              <a:rPr lang="it-IT" sz="2000" b="1"/>
              <a:t>scientifiche, organizzative, relazionali, comunicative, includendo l’accompagnamento spirituale e la preghiera.</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343999" y="2160000"/>
            <a:ext cx="2691720" cy="316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4" fill="hold">
                                          <p:stCondLst>
                                            <p:cond delay="0"/>
                                          </p:stCondLst>
                                        </p:cTn>
                                        <p:tgtEl>
                                          <p:spTgt spid="3">
                                            <p:txEl>
                                              <p:pRg st="2" end="2"/>
                                            </p:txEl>
                                          </p:spTgt>
                                        </p:tgtEl>
                                        <p:attrNameLst>
                                          <p:attrName>style.visibility</p:attrName>
                                        </p:attrNameLst>
                                      </p:cBhvr>
                                      <p:to>
                                        <p:strVal val="visible"/>
                                      </p:to>
                                    </p:set>
                                    <p:animEffect transition="in" filter="box(in)">
                                      <p:cBhvr>
                                        <p:cTn id="12" dur="2000"/>
                                        <p:tgtEl>
                                          <p:spTgt spid="3">
                                            <p:txEl>
                                              <p:pRg st="2" end="2"/>
                                            </p:txEl>
                                          </p:spTgt>
                                        </p:tgtEl>
                                      </p:cBhvr>
                                    </p:animEffect>
                                  </p:childTnLst>
                                </p:cTn>
                              </p:par>
                              <p:par>
                                <p:cTn id="13" presetClass="entr"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4" fill="hold">
                                          <p:stCondLst>
                                            <p:cond delay="0"/>
                                          </p:stCondLst>
                                        </p:cTn>
                                        <p:tgtEl>
                                          <p:spTgt spid="3">
                                            <p:txEl>
                                              <p:pRg st="4" end="4"/>
                                            </p:txEl>
                                          </p:spTgt>
                                        </p:tgtEl>
                                        <p:attrNameLst>
                                          <p:attrName>style.visibility</p:attrName>
                                        </p:attrNameLst>
                                      </p:cBhvr>
                                      <p:to>
                                        <p:strVal val="visible"/>
                                      </p:to>
                                    </p:set>
                                    <p:animEffect transition="in" filter="box(in)">
                                      <p:cBhvr>
                                        <p:cTn id="22" dur="2000"/>
                                        <p:tgtEl>
                                          <p:spTgt spid="3">
                                            <p:txEl>
                                              <p:pRg st="4" end="4"/>
                                            </p:txEl>
                                          </p:spTgt>
                                        </p:tgtEl>
                                      </p:cBhvr>
                                    </p:animEffect>
                                  </p:childTnLst>
                                </p:cTn>
                              </p:par>
                            </p:childTnLst>
                          </p:cTn>
                        </p:par>
                        <p:par>
                          <p:cTn id="23" fill="hold">
                            <p:stCondLst>
                              <p:cond delay="2000"/>
                            </p:stCondLst>
                            <p:childTnLst>
                              <p:par>
                                <p:cTn id="24" presetClass="entr"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Class="entr"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ox(i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4" fill="hold">
                                          <p:stCondLst>
                                            <p:cond delay="0"/>
                                          </p:stCondLst>
                                        </p:cTn>
                                        <p:tgtEl>
                                          <p:spTgt spid="3">
                                            <p:txEl>
                                              <p:pRg st="7" end="7"/>
                                            </p:txEl>
                                          </p:spTgt>
                                        </p:tgtEl>
                                        <p:attrNameLst>
                                          <p:attrName>style.visibility</p:attrName>
                                        </p:attrNameLst>
                                      </p:cBhvr>
                                      <p:to>
                                        <p:strVal val="visible"/>
                                      </p:to>
                                    </p:set>
                                    <p:animEffect transition="in" filter="box(in)">
                                      <p:cBhvr>
                                        <p:cTn id="34" dur="2000"/>
                                        <p:tgtEl>
                                          <p:spTgt spid="3">
                                            <p:txEl>
                                              <p:pRg st="7" end="7"/>
                                            </p:txEl>
                                          </p:spTgt>
                                        </p:tgtEl>
                                      </p:cBhvr>
                                    </p:animEffect>
                                  </p:childTnLst>
                                </p:cTn>
                              </p:par>
                              <p:par>
                                <p:cTn id="35" presetClass="entr"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144000" y="936000"/>
            <a:ext cx="7200000" cy="6336000"/>
          </a:xfrm>
          <a:ln>
            <a:solidFill>
              <a:srgbClr val="FFFFFF"/>
            </a:solidFill>
            <a:prstDash val="solid"/>
          </a:ln>
        </p:spPr>
        <p:txBody>
          <a:bodyPr/>
          <a:lstStyle/>
          <a:p>
            <a:pPr lvl="0"/>
            <a:endParaRPr lang="it-IT" sz="500"/>
          </a:p>
          <a:p>
            <a:pPr lvl="0"/>
            <a:endParaRPr lang="it-IT" sz="2000" b="1"/>
          </a:p>
        </p:txBody>
      </p:sp>
      <p:sp>
        <p:nvSpPr>
          <p:cNvPr id="3" name="CasellaDiTesto 2"/>
          <p:cNvSpPr txBox="1"/>
          <p:nvPr/>
        </p:nvSpPr>
        <p:spPr>
          <a:xfrm>
            <a:off x="72000" y="1007999"/>
            <a:ext cx="7272000" cy="6192000"/>
          </a:xfrm>
          <a:prstGeom prst="rect">
            <a:avLst/>
          </a:prstGeom>
          <a:noFill/>
          <a:ln>
            <a:noFill/>
          </a:ln>
        </p:spPr>
        <p:txBody>
          <a:bodyPr lIns="0" tIns="0" rIns="0" bIns="0">
            <a:normAutofit lnSpcReduction="10000"/>
          </a:bodyPr>
          <a:lstStyle/>
          <a:p>
            <a:pPr marL="0" marR="0" lvl="0" indent="0" hangingPunct="0">
              <a:lnSpc>
                <a:spcPct val="100000"/>
              </a:lnSpc>
              <a:spcBef>
                <a:spcPts val="0"/>
              </a:spcBef>
              <a:spcAft>
                <a:spcPts val="567"/>
              </a:spcAft>
              <a:buSzPct val="45000"/>
              <a:buFont typeface="StarSymbol"/>
              <a:buChar char="●"/>
              <a:tabLst/>
            </a:pP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Le cellule staminali,</a:t>
            </a:r>
            <a:r>
              <a:rPr lang="it-IT" sz="1900" b="1" i="0" u="none" strike="noStrike" kern="1200" cap="none">
                <a:ln>
                  <a:noFill/>
                </a:ln>
                <a:highlight>
                  <a:scrgbClr r="0" g="0" b="0">
                    <a:alpha val="0"/>
                  </a:scrgbClr>
                </a:highlight>
                <a:latin typeface="Liberation Sans" pitchFamily="18"/>
                <a:ea typeface="Microsoft YaHei" pitchFamily="2"/>
                <a:cs typeface="Mangal" pitchFamily="2"/>
              </a:rPr>
              <a:t> </a:t>
            </a:r>
            <a:r>
              <a:rPr lang="it-IT" sz="1900" b="0" i="0" u="none" strike="noStrike" kern="1200" cap="none">
                <a:ln>
                  <a:noFill/>
                </a:ln>
                <a:highlight>
                  <a:scrgbClr r="0" g="0" b="0">
                    <a:alpha val="0"/>
                  </a:scrgbClr>
                </a:highlight>
                <a:latin typeface="Liberation Sans" pitchFamily="18"/>
                <a:ea typeface="Microsoft YaHei" pitchFamily="2"/>
                <a:cs typeface="Mangal" pitchFamily="2"/>
              </a:rPr>
              <a:t>sono cellule ancora </a:t>
            </a: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indifferenziate, </a:t>
            </a:r>
            <a:r>
              <a:rPr lang="it-IT" sz="1900" b="0" i="0" u="none" strike="noStrike" kern="1200" cap="none">
                <a:ln>
                  <a:noFill/>
                </a:ln>
                <a:highlight>
                  <a:scrgbClr r="0" g="0" b="0">
                    <a:alpha val="0"/>
                  </a:scrgbClr>
                </a:highlight>
                <a:latin typeface="Liberation Sans" pitchFamily="18"/>
                <a:ea typeface="Microsoft YaHei" pitchFamily="2"/>
                <a:cs typeface="Mangal" pitchFamily="2"/>
              </a:rPr>
              <a:t>che sono in grado di trasformarsi in altri tipi di cellule del nostro organismo.</a:t>
            </a:r>
          </a:p>
          <a:p>
            <a:pPr marL="0" marR="0" lvl="0" indent="0" hangingPunct="0">
              <a:spcBef>
                <a:spcPts val="0"/>
              </a:spcBef>
              <a:spcAft>
                <a:spcPts val="0"/>
              </a:spcAft>
              <a:buSzPct val="45000"/>
              <a:buFont typeface="Star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E’ importante però </a:t>
            </a: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vedere di che tipo di cellule si tratta,</a:t>
            </a:r>
            <a:r>
              <a:rPr lang="it-IT" sz="1900" b="0"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 </a:t>
            </a: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dove si trovano e come possono essere usate,</a:t>
            </a:r>
            <a:r>
              <a:rPr lang="it-IT" sz="1900" b="0"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 </a:t>
            </a: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senza superare il limite etico</a:t>
            </a:r>
            <a:r>
              <a:rPr lang="it-IT" sz="1900" b="1" i="0" u="none" strike="noStrike" kern="1200" cap="none">
                <a:ln>
                  <a:noFill/>
                </a:ln>
                <a:highlight>
                  <a:scrgbClr r="0" g="0" b="0">
                    <a:alpha val="0"/>
                  </a:scrgbClr>
                </a:highlight>
                <a:latin typeface="Liberation Sans" pitchFamily="18"/>
                <a:ea typeface="Microsoft YaHei" pitchFamily="2"/>
                <a:cs typeface="Mangal" pitchFamily="2"/>
              </a:rPr>
              <a:t> </a:t>
            </a:r>
            <a:r>
              <a:rPr lang="it-IT" sz="1900" b="0" i="0" u="none" strike="noStrike" kern="1200" cap="none">
                <a:ln>
                  <a:noFill/>
                </a:ln>
                <a:highlight>
                  <a:scrgbClr r="0" g="0" b="0">
                    <a:alpha val="0"/>
                  </a:scrgbClr>
                </a:highlight>
                <a:latin typeface="Liberation Sans" pitchFamily="18"/>
                <a:ea typeface="Microsoft YaHei" pitchFamily="2"/>
                <a:cs typeface="Mangal" pitchFamily="2"/>
              </a:rPr>
              <a:t>che separa la giusta ricerca di cure sempre più efficaci, da una</a:t>
            </a:r>
            <a:r>
              <a:rPr lang="it-IT" sz="1900" b="1" i="0" u="none" strike="noStrike" kern="1200" cap="none">
                <a:ln>
                  <a:noFill/>
                </a:ln>
                <a:highlight>
                  <a:scrgbClr r="0" g="0" b="0">
                    <a:alpha val="0"/>
                  </a:scrgbClr>
                </a:highlight>
                <a:latin typeface="Liberation Sans" pitchFamily="18"/>
                <a:ea typeface="Microsoft YaHei" pitchFamily="2"/>
                <a:cs typeface="Mangal" pitchFamily="2"/>
              </a:rPr>
              <a:t> pericolosa manipolazione del materiale biologico umano,</a:t>
            </a:r>
            <a:r>
              <a:rPr lang="it-IT" sz="1900" b="0" i="0" u="none" strike="noStrike" kern="1200" cap="none">
                <a:ln>
                  <a:noFill/>
                </a:ln>
                <a:highlight>
                  <a:scrgbClr r="0" g="0" b="0">
                    <a:alpha val="0"/>
                  </a:scrgbClr>
                </a:highlight>
                <a:latin typeface="Liberation Sans" pitchFamily="18"/>
                <a:ea typeface="Microsoft YaHei" pitchFamily="2"/>
                <a:cs typeface="Mangal" pitchFamily="2"/>
              </a:rPr>
              <a:t> che può portare a frontiere rischiose.</a:t>
            </a:r>
          </a:p>
          <a:p>
            <a:pPr marL="0" marR="0" lvl="0" indent="0" hangingPunct="0">
              <a:spcBef>
                <a:spcPts val="1134"/>
              </a:spcBef>
              <a:spcAft>
                <a:spcPts val="850"/>
              </a:spcAft>
              <a:buSzPct val="45000"/>
              <a:buFont typeface="StarSymbol"/>
              <a:buChar char="●"/>
              <a:tabLst/>
            </a:pPr>
            <a:r>
              <a:rPr lang="it-IT" sz="2000" b="1" i="0" u="none" strike="noStrike" kern="1200" cap="none">
                <a:ln>
                  <a:noFill/>
                </a:ln>
                <a:highlight>
                  <a:scrgbClr r="0" g="0" b="0">
                    <a:alpha val="0"/>
                  </a:scrgbClr>
                </a:highlight>
                <a:latin typeface="Liberation Sans" pitchFamily="18"/>
                <a:ea typeface="Microsoft YaHei" pitchFamily="2"/>
                <a:cs typeface="Mangal" pitchFamily="2"/>
              </a:rPr>
              <a:t>Le cellule staminali si distinguono in:</a:t>
            </a:r>
          </a:p>
          <a:p>
            <a:pPr marL="0" marR="0" lvl="1" indent="0" algn="l" hangingPunct="0">
              <a:spcBef>
                <a:spcPts val="283"/>
              </a:spcBef>
              <a:spcAft>
                <a:spcPts val="850"/>
              </a:spcAft>
              <a:buSzPct val="75000"/>
              <a:buFont typeface="OpenSymbol"/>
              <a:buChar char="•"/>
              <a:tabLst/>
            </a:pP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Totipotenti:</a:t>
            </a:r>
            <a:r>
              <a:rPr lang="it-IT" sz="1900" b="0"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 </a:t>
            </a:r>
            <a:r>
              <a:rPr lang="it-IT" sz="1900" b="1" i="0" u="none" strike="noStrike" kern="1200" cap="none">
                <a:ln>
                  <a:noFill/>
                </a:ln>
                <a:highlight>
                  <a:scrgbClr r="0" g="0" b="0">
                    <a:alpha val="0"/>
                  </a:scrgbClr>
                </a:highlight>
                <a:latin typeface="Liberation Sans" pitchFamily="18"/>
                <a:ea typeface="Microsoft YaHei" pitchFamily="2"/>
                <a:cs typeface="Mangal" pitchFamily="2"/>
              </a:rPr>
              <a:t>in grado di diventare parte di qualunque tessuto organico</a:t>
            </a:r>
          </a:p>
          <a:p>
            <a:pPr marL="0" marR="0" lvl="1" indent="0" hangingPunct="0">
              <a:spcBef>
                <a:spcPts val="283"/>
              </a:spcBef>
              <a:spcAft>
                <a:spcPts val="850"/>
              </a:spcAft>
              <a:buSzPct val="75000"/>
              <a:buFont typeface="OpenSymbol"/>
              <a:buChar char="•"/>
              <a:tabLst/>
            </a:pP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Pluripotenti:</a:t>
            </a:r>
            <a:r>
              <a:rPr lang="it-IT" sz="1900" b="1" i="0" u="none" strike="noStrike" kern="1200" cap="none">
                <a:ln>
                  <a:noFill/>
                </a:ln>
                <a:highlight>
                  <a:scrgbClr r="0" g="0" b="0">
                    <a:alpha val="0"/>
                  </a:scrgbClr>
                </a:highlight>
                <a:latin typeface="Liberation Sans" pitchFamily="18"/>
                <a:ea typeface="Microsoft YaHei" pitchFamily="2"/>
                <a:cs typeface="Mangal" pitchFamily="2"/>
              </a:rPr>
              <a:t> possono trasformarsi in molti organi o tessuti (ma non in tutti).</a:t>
            </a:r>
          </a:p>
          <a:p>
            <a:pPr marL="0" marR="0" lvl="1" indent="0" hangingPunct="0">
              <a:spcBef>
                <a:spcPts val="0"/>
              </a:spcBef>
              <a:spcAft>
                <a:spcPts val="850"/>
              </a:spcAft>
              <a:buSzPct val="75000"/>
              <a:buFont typeface="OpenSymbol"/>
              <a:buChar char="•"/>
              <a:tabLst/>
            </a:pPr>
            <a:r>
              <a:rPr lang="it-IT" sz="1900" b="1"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Unipotenti:</a:t>
            </a:r>
            <a:r>
              <a:rPr lang="it-IT" sz="1900" b="0" i="0" u="none" strike="noStrike" kern="1200" cap="none">
                <a:ln>
                  <a:noFill/>
                </a:ln>
                <a:solidFill>
                  <a:srgbClr val="CE181E"/>
                </a:solidFill>
                <a:highlight>
                  <a:scrgbClr r="0" g="0" b="0">
                    <a:alpha val="0"/>
                  </a:scrgbClr>
                </a:highlight>
                <a:latin typeface="Liberation Sans" pitchFamily="18"/>
                <a:ea typeface="Microsoft YaHei" pitchFamily="2"/>
                <a:cs typeface="Mangal" pitchFamily="2"/>
              </a:rPr>
              <a:t> </a:t>
            </a:r>
            <a:r>
              <a:rPr lang="it-IT" sz="1900" b="1" i="0" u="none" strike="noStrike" kern="1200" cap="none">
                <a:ln>
                  <a:noFill/>
                </a:ln>
                <a:highlight>
                  <a:scrgbClr r="0" g="0" b="0">
                    <a:alpha val="0"/>
                  </a:scrgbClr>
                </a:highlight>
                <a:latin typeface="Liberation Sans" pitchFamily="18"/>
                <a:ea typeface="Microsoft YaHei" pitchFamily="2"/>
                <a:cs typeface="Mangal" pitchFamily="2"/>
              </a:rPr>
              <a:t>possono diventare cellule di un solo tipo.  </a:t>
            </a:r>
          </a:p>
          <a:p>
            <a:pPr marL="0" marR="0" lvl="0" indent="0" hangingPunct="0">
              <a:spcBef>
                <a:spcPts val="1134"/>
              </a:spcBef>
              <a:spcAft>
                <a:spcPts val="567"/>
              </a:spcAft>
              <a:buSzPct val="45000"/>
              <a:buFont typeface="Open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Nel corpo umano, le cellule staminali si trovano:</a:t>
            </a:r>
          </a:p>
          <a:p>
            <a:pPr marL="0" marR="0" lvl="2" indent="0" hangingPunct="0">
              <a:spcBef>
                <a:spcPts val="0"/>
              </a:spcBef>
              <a:spcAft>
                <a:spcPts val="567"/>
              </a:spcAft>
              <a:buSzPct val="45000"/>
              <a:buFont typeface="Open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nel midollo osseo </a:t>
            </a:r>
            <a:r>
              <a:rPr lang="it-IT" sz="1900" b="0" i="0" u="none" strike="noStrike" kern="1200" cap="none">
                <a:ln>
                  <a:noFill/>
                </a:ln>
                <a:highlight>
                  <a:scrgbClr r="0" g="0" b="0">
                    <a:alpha val="0"/>
                  </a:scrgbClr>
                </a:highlight>
                <a:latin typeface="Liberation Sans" pitchFamily="18"/>
                <a:ea typeface="Microsoft YaHei" pitchFamily="2"/>
                <a:cs typeface="Mangal" pitchFamily="2"/>
              </a:rPr>
              <a:t>(efficace per trapianti nelle malattie del sangue)</a:t>
            </a:r>
          </a:p>
          <a:p>
            <a:pPr marL="0" marR="72000" lvl="2" indent="0" hangingPunct="0">
              <a:spcBef>
                <a:spcPts val="0"/>
              </a:spcBef>
              <a:spcAft>
                <a:spcPts val="567"/>
              </a:spcAft>
              <a:buSzPct val="45000"/>
              <a:buFont typeface="Open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nel cervello</a:t>
            </a:r>
          </a:p>
          <a:p>
            <a:pPr marL="0" marR="72000" lvl="2" indent="0" hangingPunct="0">
              <a:spcBef>
                <a:spcPts val="0"/>
              </a:spcBef>
              <a:spcAft>
                <a:spcPts val="567"/>
              </a:spcAft>
              <a:buSzPct val="45000"/>
              <a:buFont typeface="Open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nella pelle</a:t>
            </a:r>
          </a:p>
          <a:p>
            <a:pPr marL="0" marR="72000" lvl="2" indent="0" hangingPunct="0">
              <a:spcBef>
                <a:spcPts val="0"/>
              </a:spcBef>
              <a:spcAft>
                <a:spcPts val="567"/>
              </a:spcAft>
              <a:buSzPct val="45000"/>
              <a:buFont typeface="OpenSymbol"/>
              <a:buChar char="●"/>
              <a:tabLst/>
            </a:pPr>
            <a:r>
              <a:rPr lang="it-IT" sz="1900" b="1" i="0" u="none" strike="noStrike" kern="1200" cap="none">
                <a:ln>
                  <a:noFill/>
                </a:ln>
                <a:highlight>
                  <a:scrgbClr r="0" g="0" b="0">
                    <a:alpha val="0"/>
                  </a:scrgbClr>
                </a:highlight>
                <a:latin typeface="Liberation Sans" pitchFamily="18"/>
                <a:ea typeface="Microsoft YaHei" pitchFamily="2"/>
                <a:cs typeface="Mangal" pitchFamily="2"/>
              </a:rPr>
              <a:t>nel cordone ombelicale e nel liquido amniotico</a:t>
            </a:r>
            <a:r>
              <a:rPr lang="it-IT" sz="1900" b="0" i="0" u="none" strike="noStrike" kern="1200" cap="none">
                <a:ln>
                  <a:noFill/>
                </a:ln>
                <a:highlight>
                  <a:scrgbClr r="0" g="0" b="0">
                    <a:alpha val="0"/>
                  </a:scrgbClr>
                </a:highlight>
                <a:latin typeface="Liberation Sans" pitchFamily="18"/>
                <a:ea typeface="Microsoft YaHei" pitchFamily="2"/>
                <a:cs typeface="Mangal" pitchFamily="2"/>
              </a:rPr>
              <a:t> (esistono delle banche per la raccolta e la conservazione)</a:t>
            </a:r>
          </a:p>
        </p:txBody>
      </p:sp>
      <p:sp>
        <p:nvSpPr>
          <p:cNvPr id="4" name="Titolo 3"/>
          <p:cNvSpPr txBox="1">
            <a:spLocks noGrp="1"/>
          </p:cNvSpPr>
          <p:nvPr>
            <p:ph type="title" idx="4294967295"/>
          </p:nvPr>
        </p:nvSpPr>
        <p:spPr>
          <a:xfrm>
            <a:off x="288000" y="180720"/>
            <a:ext cx="9432000" cy="574920"/>
          </a:xfrm>
        </p:spPr>
        <p:txBody>
          <a:bodyPr/>
          <a:lstStyle/>
          <a:p>
            <a:pPr lvl="0"/>
            <a:r>
              <a:rPr lang="it-IT" sz="4000" b="1">
                <a:solidFill>
                  <a:srgbClr val="FFF200"/>
                </a:solidFill>
                <a:effectLst>
                  <a:outerShdw dist="17961" dir="2700000">
                    <a:scrgbClr r="0" g="0" b="0"/>
                  </a:outerShdw>
                </a:effectLst>
                <a:latin typeface="Franklin Gothic Demi" pitchFamily="34"/>
              </a:rPr>
              <a:t>LE CELLULE STAMINALI</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200000" y="2592000"/>
            <a:ext cx="2880000" cy="388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76000" y="72000"/>
            <a:ext cx="10440000" cy="720000"/>
          </a:xfrm>
        </p:spPr>
        <p:txBody>
          <a:bodyPr>
            <a:spAutoFit/>
          </a:bodyPr>
          <a:lstStyle/>
          <a:p>
            <a:pPr lvl="0"/>
            <a:r>
              <a:rPr lang="it-IT" sz="3800" b="1">
                <a:solidFill>
                  <a:srgbClr val="FFF200"/>
                </a:solidFill>
                <a:effectLst>
                  <a:outerShdw dist="17961" dir="2700000">
                    <a:scrgbClr r="0" g="0" b="0"/>
                  </a:outerShdw>
                </a:effectLst>
                <a:latin typeface="Franklin Gothic Demi Cond" pitchFamily="34"/>
              </a:rPr>
              <a:t>LE CELLULE STAMINALI: IL PROBLEMA ETICO  </a:t>
            </a:r>
          </a:p>
        </p:txBody>
      </p:sp>
      <p:sp>
        <p:nvSpPr>
          <p:cNvPr id="3" name="Segnaposto testo 2"/>
          <p:cNvSpPr txBox="1">
            <a:spLocks noGrp="1"/>
          </p:cNvSpPr>
          <p:nvPr>
            <p:ph type="body" idx="4294967295"/>
          </p:nvPr>
        </p:nvSpPr>
        <p:spPr>
          <a:xfrm>
            <a:off x="432000" y="936000"/>
            <a:ext cx="7128000" cy="6336000"/>
          </a:xfrm>
          <a:ln>
            <a:solidFill>
              <a:srgbClr val="FFFFFF"/>
            </a:solidFill>
            <a:prstDash val="solid"/>
          </a:ln>
        </p:spPr>
        <p:txBody>
          <a:bodyPr/>
          <a:lstStyle/>
          <a:p>
            <a:pPr lvl="0"/>
            <a:endParaRPr lang="it-IT" sz="500"/>
          </a:p>
          <a:p>
            <a:pPr lvl="0"/>
            <a:endParaRPr lang="it-IT" sz="2000" b="1"/>
          </a:p>
        </p:txBody>
      </p:sp>
      <p:sp>
        <p:nvSpPr>
          <p:cNvPr id="4" name="Segnaposto testo 3"/>
          <p:cNvSpPr txBox="1">
            <a:spLocks noGrp="1"/>
          </p:cNvSpPr>
          <p:nvPr>
            <p:ph type="body" idx="4294967295"/>
          </p:nvPr>
        </p:nvSpPr>
        <p:spPr>
          <a:xfrm>
            <a:off x="432000" y="936000"/>
            <a:ext cx="7128000" cy="6336000"/>
          </a:xfrm>
          <a:ln>
            <a:solidFill>
              <a:srgbClr val="FFFFFF"/>
            </a:solidFill>
            <a:prstDash val="solid"/>
          </a:ln>
        </p:spPr>
        <p:txBody>
          <a:bodyPr/>
          <a:lstStyle/>
          <a:p>
            <a:pPr lvl="0"/>
            <a:endParaRPr lang="it-IT" sz="500"/>
          </a:p>
          <a:p>
            <a:pPr lvl="0"/>
            <a:r>
              <a:rPr lang="it-IT" sz="2000" b="1"/>
              <a:t>La vera miniera delle cellule staminali totipotenti, efficaci per “sostituire” cellule affette da deficit genetici, è l’</a:t>
            </a:r>
            <a:r>
              <a:rPr lang="it-IT" sz="2000" b="1">
                <a:solidFill>
                  <a:srgbClr val="CE181E"/>
                </a:solidFill>
                <a:effectLst>
                  <a:outerShdw dist="17961" dir="2700000">
                    <a:scrgbClr r="0" g="0" b="0"/>
                  </a:outerShdw>
                </a:effectLst>
              </a:rPr>
              <a:t>embrione</a:t>
            </a:r>
            <a:r>
              <a:rPr lang="it-IT" sz="2000" b="1"/>
              <a:t> </a:t>
            </a:r>
            <a:r>
              <a:rPr lang="it-IT" sz="2000" b="1">
                <a:solidFill>
                  <a:srgbClr val="CE181E"/>
                </a:solidFill>
                <a:effectLst>
                  <a:outerShdw dist="17961" dir="2700000">
                    <a:scrgbClr r="0" g="0" b="0"/>
                  </a:outerShdw>
                </a:effectLst>
              </a:rPr>
              <a:t>umano.</a:t>
            </a:r>
          </a:p>
          <a:p>
            <a:pPr lvl="0">
              <a:buSzPct val="45000"/>
              <a:buFont typeface="StarSymbol"/>
              <a:buChar char="●"/>
            </a:pPr>
            <a:r>
              <a:rPr lang="it-IT" sz="2000" b="1">
                <a:solidFill>
                  <a:srgbClr val="CE181E"/>
                </a:solidFill>
              </a:rPr>
              <a:t>E’ però necessario distruggere embrioni di poche settimane,</a:t>
            </a:r>
            <a:r>
              <a:rPr lang="it-IT" sz="2000" b="1"/>
              <a:t> come quelli che vengono conservati nei Centri per la fecondazione assistita.</a:t>
            </a:r>
          </a:p>
          <a:p>
            <a:pPr lvl="0">
              <a:buSzPct val="45000"/>
              <a:buFont typeface="StarSymbol"/>
              <a:buChar char="●"/>
            </a:pPr>
            <a:r>
              <a:rPr lang="it-IT" sz="2000" b="1">
                <a:solidFill>
                  <a:srgbClr val="CE181E"/>
                </a:solidFill>
              </a:rPr>
              <a:t>A questo riguardo, nasce il problema etico,</a:t>
            </a:r>
            <a:r>
              <a:rPr lang="it-IT" sz="2000" b="1"/>
              <a:t> se sia giusto o meno, sacrificare embrioni conservati per utilizzare le staminali.</a:t>
            </a:r>
          </a:p>
          <a:p>
            <a:pPr lvl="0">
              <a:buSzPct val="45000"/>
              <a:buFont typeface="StarSymbol"/>
              <a:buChar char="●"/>
            </a:pPr>
            <a:r>
              <a:rPr lang="it-IT" sz="2000" b="1">
                <a:solidFill>
                  <a:srgbClr val="CE181E"/>
                </a:solidFill>
              </a:rPr>
              <a:t>Molti Paesi, tra cui l’Italia, hanno vietato questa pratica</a:t>
            </a:r>
            <a:r>
              <a:rPr lang="it-IT" sz="2000" b="1"/>
              <a:t> e di fatto nel nostro Paese è possibile usare solo le staminali cordonali.</a:t>
            </a:r>
          </a:p>
          <a:p>
            <a:pPr lvl="0">
              <a:buSzPct val="45000"/>
              <a:buFont typeface="StarSymbol"/>
              <a:buChar char="●"/>
            </a:pPr>
            <a:r>
              <a:rPr lang="it-IT" sz="2000" b="1"/>
              <a:t>Trattandosi di cellule in grado di riprodursi all’infinito, una parte sono a disposizione degli scienziati nei laboratori di ricerca.</a:t>
            </a:r>
          </a:p>
          <a:p>
            <a:pPr lvl="0">
              <a:buSzPct val="45000"/>
              <a:buFont typeface="StarSymbol"/>
              <a:buChar char="●"/>
            </a:pPr>
            <a:r>
              <a:rPr lang="it-IT" sz="2000" b="1"/>
              <a:t>La scoperta delle cellule staminali è stata molto importante, però </a:t>
            </a:r>
            <a:r>
              <a:rPr lang="it-IT" sz="2000" b="1">
                <a:solidFill>
                  <a:srgbClr val="CE181E"/>
                </a:solidFill>
              </a:rPr>
              <a:t>siamo ancora all’inizio delle sperimentazioni su molte patologie.</a:t>
            </a:r>
            <a:r>
              <a:rPr lang="it-IT" sz="2000" b="1">
                <a:solidFill>
                  <a:srgbClr val="000000"/>
                </a:solidFill>
              </a:rPr>
              <a:t> Solo i</a:t>
            </a:r>
            <a:r>
              <a:rPr lang="it-IT" sz="2000" b="1"/>
              <a:t>n futuro, si potranno vedere risultati che ancora non riusciamo ad immaginare.</a:t>
            </a:r>
          </a:p>
        </p:txBody>
      </p:sp>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488000" y="1944000"/>
            <a:ext cx="2592000" cy="3671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2"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par>
                          <p:cTn id="13" fill="hold">
                            <p:stCondLst>
                              <p:cond delay="2000"/>
                            </p:stCondLst>
                            <p:childTnLst>
                              <p:par>
                                <p:cTn id="14" presetClass="entr"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2" fill="hold">
                                          <p:stCondLst>
                                            <p:cond delay="0"/>
                                          </p:stCondLst>
                                        </p:cTn>
                                        <p:tgtEl>
                                          <p:spTgt spid="4">
                                            <p:txEl>
                                              <p:pRg st="2" end="2"/>
                                            </p:txEl>
                                          </p:spTgt>
                                        </p:tgtEl>
                                        <p:attrNameLst>
                                          <p:attrName>style.visibility</p:attrName>
                                        </p:attrNameLst>
                                      </p:cBhvr>
                                      <p:to>
                                        <p:strVal val="visible"/>
                                      </p:to>
                                    </p:set>
                                    <p:animEffect transition="in" filter="box(in)">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ircle(in)">
                                      <p:cBhvr>
                                        <p:cTn id="26" dur="2000"/>
                                        <p:tgtEl>
                                          <p:spTgt spid="4">
                                            <p:txEl>
                                              <p:pRg st="3" end="3"/>
                                            </p:txEl>
                                          </p:spTgt>
                                        </p:tgtEl>
                                      </p:cBhvr>
                                    </p:animEffect>
                                  </p:childTnLst>
                                </p:cTn>
                              </p:par>
                              <p:par>
                                <p:cTn id="27" presetClass="entr"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circle(in)">
                                      <p:cBhvr>
                                        <p:cTn id="29" dur="2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circle(in)">
                                      <p:cBhvr>
                                        <p:cTn id="34" dur="2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circle(in)">
                                      <p:cBhvr>
                                        <p:cTn id="39" dur="20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fill="hold" nodeType="clickEffect">
                                  <p:stCondLst>
                                    <p:cond delay="0"/>
                                  </p:stCondLst>
                                  <p:childTnLst>
                                    <p:set>
                                      <p:cBhvr>
                                        <p:cTn id="43" dur="4" fill="hold">
                                          <p:stCondLst>
                                            <p:cond delay="0"/>
                                          </p:stCondLst>
                                        </p:cTn>
                                        <p:tgtEl>
                                          <p:spTgt spid="4">
                                            <p:txEl>
                                              <p:pRg st="6" end="6"/>
                                            </p:txEl>
                                          </p:spTgt>
                                        </p:tgtEl>
                                        <p:attrNameLst>
                                          <p:attrName>style.visibility</p:attrName>
                                        </p:attrNameLst>
                                      </p:cBhvr>
                                      <p:to>
                                        <p:strVal val="visible"/>
                                      </p:to>
                                    </p:set>
                                    <p:animEffect transition="in" filter="box(in)">
                                      <p:cBhvr>
                                        <p:cTn id="44"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16000"/>
            <a:ext cx="9071640" cy="720000"/>
          </a:xfrm>
        </p:spPr>
        <p:txBody>
          <a:bodyPr>
            <a:spAutoFit/>
          </a:bodyPr>
          <a:lstStyle/>
          <a:p>
            <a:pPr lvl="0"/>
            <a:r>
              <a:rPr lang="it-IT" sz="3600" b="1">
                <a:solidFill>
                  <a:srgbClr val="ED1C32"/>
                </a:solidFill>
                <a:effectLst>
                  <a:outerShdw dist="17961" dir="2700000">
                    <a:scrgbClr r="0" g="0" b="0"/>
                  </a:outerShdw>
                </a:effectLst>
                <a:latin typeface="Franklin Gothic Demi" pitchFamily="34"/>
              </a:rPr>
              <a:t>1. QUESTIONI INTRODUTTIVE ALLA BIOETICA</a:t>
            </a:r>
          </a:p>
        </p:txBody>
      </p:sp>
      <p:sp>
        <p:nvSpPr>
          <p:cNvPr id="3" name="Segnaposto testo 2"/>
          <p:cNvSpPr txBox="1">
            <a:spLocks noGrp="1"/>
          </p:cNvSpPr>
          <p:nvPr>
            <p:ph type="body" idx="4294967295"/>
          </p:nvPr>
        </p:nvSpPr>
        <p:spPr>
          <a:xfrm>
            <a:off x="288000" y="936000"/>
            <a:ext cx="8208000" cy="6192000"/>
          </a:xfrm>
          <a:ln>
            <a:solidFill>
              <a:srgbClr val="FFFFFF"/>
            </a:solidFill>
            <a:prstDash val="solid"/>
          </a:ln>
        </p:spPr>
        <p:txBody>
          <a:bodyPr>
            <a:normAutofit fontScale="92500" lnSpcReduction="10000"/>
          </a:bodyPr>
          <a:lstStyle/>
          <a:p>
            <a:pPr lvl="0" algn="just"/>
            <a:endParaRPr lang="it-IT" sz="700" b="1">
              <a:effectLst>
                <a:outerShdw dist="17961" dir="2700000">
                  <a:scrgbClr r="0" g="0" b="0"/>
                </a:outerShdw>
              </a:effectLst>
            </a:endParaRPr>
          </a:p>
          <a:p>
            <a:pPr lvl="0" algn="just">
              <a:buSzPct val="45000"/>
              <a:buFont typeface="StarSymbol"/>
              <a:buChar char="●"/>
            </a:pPr>
            <a:r>
              <a:rPr lang="it-IT" sz="2400" b="1">
                <a:effectLst>
                  <a:outerShdw dist="17961" dir="2700000">
                    <a:scrgbClr r="0" g="0" b="0"/>
                  </a:outerShdw>
                </a:effectLst>
              </a:rPr>
              <a:t>In quale contesto si colloca la Bioetica?</a:t>
            </a:r>
          </a:p>
          <a:p>
            <a:pPr lvl="0" algn="just">
              <a:spcBef>
                <a:spcPts val="850"/>
              </a:spcBef>
              <a:buSzPct val="45000"/>
              <a:buFont typeface="StarSymbol"/>
              <a:buChar char="●"/>
            </a:pPr>
            <a:r>
              <a:rPr lang="it-IT" sz="2200" b="1">
                <a:solidFill>
                  <a:srgbClr val="CE181E"/>
                </a:solidFill>
              </a:rPr>
              <a:t>In rapporto alle nuove frontiere</a:t>
            </a:r>
            <a:r>
              <a:rPr lang="it-IT" sz="2200" b="1"/>
              <a:t> </a:t>
            </a:r>
            <a:r>
              <a:rPr lang="it-IT" sz="2200"/>
              <a:t>aperte dalla tecnologia scientifica </a:t>
            </a:r>
            <a:r>
              <a:rPr lang="it-IT" sz="2200" b="1">
                <a:solidFill>
                  <a:srgbClr val="CE181E"/>
                </a:solidFill>
              </a:rPr>
              <a:t>in campo genetico</a:t>
            </a:r>
          </a:p>
          <a:p>
            <a:pPr lvl="0" algn="just">
              <a:buSzPct val="45000"/>
              <a:buFont typeface="StarSymbol"/>
              <a:buChar char="●"/>
            </a:pPr>
            <a:r>
              <a:rPr lang="it-IT" sz="2200" b="1">
                <a:solidFill>
                  <a:srgbClr val="CE181E"/>
                </a:solidFill>
              </a:rPr>
              <a:t>In rapporto alle moderne concezioni e l’assolutizzazione della salute,</a:t>
            </a:r>
            <a:r>
              <a:rPr lang="it-IT" sz="2200">
                <a:solidFill>
                  <a:srgbClr val="CE181E"/>
                </a:solidFill>
              </a:rPr>
              <a:t> </a:t>
            </a:r>
            <a:r>
              <a:rPr lang="it-IT" sz="2200" b="1"/>
              <a:t>dello stato di benessere e dell’efficienza fisica della persona.</a:t>
            </a:r>
          </a:p>
          <a:p>
            <a:pPr marR="1080000" lvl="0" algn="just" rtl="0">
              <a:buSzPct val="45000"/>
              <a:buFont typeface="StarSymbol"/>
              <a:buChar char="●"/>
            </a:pPr>
            <a:r>
              <a:rPr lang="it-IT" sz="2200" b="1"/>
              <a:t>In rapporto alla diffusa</a:t>
            </a:r>
            <a:r>
              <a:rPr lang="it-IT" sz="2200"/>
              <a:t> </a:t>
            </a:r>
            <a:r>
              <a:rPr lang="it-IT" sz="2200" b="1">
                <a:solidFill>
                  <a:srgbClr val="CE181E"/>
                </a:solidFill>
              </a:rPr>
              <a:t>mentalità individualistica ed edonistica, unita al rifiuto del limite</a:t>
            </a:r>
            <a:r>
              <a:rPr lang="it-IT" sz="2200">
                <a:solidFill>
                  <a:srgbClr val="CE181E"/>
                </a:solidFill>
              </a:rPr>
              <a:t>.</a:t>
            </a:r>
          </a:p>
          <a:p>
            <a:pPr lvl="0" algn="just">
              <a:buSzPct val="45000"/>
              <a:buFont typeface="StarSymbol"/>
              <a:buChar char="●"/>
            </a:pPr>
            <a:r>
              <a:rPr lang="it-IT" sz="2200" b="1"/>
              <a:t>Tutto questo, rende necessaria una conoscenza organica e approfondita degli aspetti etici,</a:t>
            </a:r>
            <a:r>
              <a:rPr lang="it-IT" sz="2200"/>
              <a:t> </a:t>
            </a:r>
            <a:r>
              <a:rPr lang="it-IT" sz="2200" b="1"/>
              <a:t>perché</a:t>
            </a:r>
            <a:r>
              <a:rPr lang="it-IT" sz="2200"/>
              <a:t> </a:t>
            </a:r>
            <a:r>
              <a:rPr lang="it-IT" sz="2200" b="1">
                <a:solidFill>
                  <a:srgbClr val="CE181E"/>
                </a:solidFill>
              </a:rPr>
              <a:t>sono in gioco la sorte della persona, il senso e la qualità della vita.</a:t>
            </a:r>
          </a:p>
          <a:p>
            <a:pPr lvl="0" algn="just">
              <a:buSzPct val="45000"/>
              <a:buFont typeface="StarSymbol"/>
              <a:buChar char="●"/>
            </a:pPr>
            <a:r>
              <a:rPr lang="it-IT" sz="2200" b="1"/>
              <a:t>Di conseguenza,</a:t>
            </a:r>
          </a:p>
          <a:p>
            <a:pPr lvl="0" algn="just">
              <a:spcBef>
                <a:spcPts val="567"/>
              </a:spcBef>
              <a:buSzPct val="45000"/>
              <a:buFont typeface="StarSymbol"/>
              <a:buChar char="●"/>
            </a:pPr>
            <a:r>
              <a:rPr lang="it-IT" sz="2200" b="1"/>
              <a:t>non ci si può limitare esclusivamente alle norme di comportamento fissate dalla comunità scientifica, o dagli ordini professionali.</a:t>
            </a:r>
          </a:p>
          <a:p>
            <a:pPr lvl="0" algn="just">
              <a:spcBef>
                <a:spcPts val="1134"/>
              </a:spcBef>
              <a:buSzPct val="45000"/>
              <a:buFont typeface="StarSymbol"/>
              <a:buChar char="●"/>
            </a:pPr>
            <a:r>
              <a:rPr lang="it-IT" sz="2200" b="1"/>
              <a:t>Né questa materia può essere gestita arbitrariamente dal pubblico potere in base ad ideologie o al pensiero dominante,</a:t>
            </a:r>
            <a:r>
              <a:rPr lang="it-IT" sz="2200"/>
              <a:t> perché sia nell’ambito della </a:t>
            </a:r>
            <a:r>
              <a:rPr lang="it-IT" sz="2200" b="1"/>
              <a:t>sperimentazione</a:t>
            </a:r>
            <a:r>
              <a:rPr lang="it-IT" sz="2200"/>
              <a:t> che della </a:t>
            </a:r>
            <a:r>
              <a:rPr lang="it-IT" sz="2200" b="1"/>
              <a:t>terapia</a:t>
            </a:r>
            <a:r>
              <a:rPr lang="it-IT" sz="2200"/>
              <a:t>, </a:t>
            </a:r>
            <a:r>
              <a:rPr lang="it-IT" sz="2200" b="1">
                <a:solidFill>
                  <a:srgbClr val="CE181E"/>
                </a:solidFill>
              </a:rPr>
              <a:t>sono moltissimi i</a:t>
            </a:r>
            <a:r>
              <a:rPr lang="it-IT" sz="2200" b="1"/>
              <a:t> </a:t>
            </a:r>
            <a:r>
              <a:rPr lang="it-IT" sz="2200" b="1">
                <a:solidFill>
                  <a:srgbClr val="CE181E"/>
                </a:solidFill>
              </a:rPr>
              <a:t>problemi</a:t>
            </a:r>
            <a:r>
              <a:rPr lang="it-IT" sz="2200" b="1"/>
              <a:t> </a:t>
            </a:r>
            <a:r>
              <a:rPr lang="it-IT" sz="2200"/>
              <a:t>che si incontrano, </a:t>
            </a:r>
            <a:r>
              <a:rPr lang="it-IT" sz="2200" b="1">
                <a:solidFill>
                  <a:srgbClr val="CE181E"/>
                </a:solidFill>
              </a:rPr>
              <a:t>ricchi di implicazioni personali e sociali. </a:t>
            </a:r>
            <a:r>
              <a:rPr lang="it-IT" sz="2200">
                <a:solidFill>
                  <a:srgbClr val="CE181E"/>
                </a:solidFill>
              </a:rPr>
              <a:t> </a:t>
            </a:r>
          </a:p>
          <a:p>
            <a:pPr lvl="0" algn="just">
              <a:buSzPct val="45000"/>
              <a:buFont typeface="StarSymbol"/>
              <a:buChar char="●"/>
            </a:pPr>
            <a:endParaRPr lang="it-IT" sz="2200">
              <a:solidFill>
                <a:srgbClr val="CE181E"/>
              </a:solidFill>
            </a:endParaRP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568000" y="936000"/>
            <a:ext cx="1512000" cy="6192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ox(i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ox(in)">
                                      <p:cBhvr>
                                        <p:cTn id="39" dur="500"/>
                                        <p:tgtEl>
                                          <p:spTgt spid="3">
                                            <p:txEl>
                                              <p:pRg st="6" end="6"/>
                                            </p:txEl>
                                          </p:spTgt>
                                        </p:tgtEl>
                                      </p:cBhvr>
                                    </p:animEffect>
                                  </p:childTnLst>
                                </p:cTn>
                              </p:par>
                              <p:par>
                                <p:cTn id="40" presetClass="entr"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in)">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44000"/>
            <a:ext cx="9071640" cy="792000"/>
          </a:xfrm>
        </p:spPr>
        <p:txBody>
          <a:bodyPr>
            <a:spAutoFit/>
          </a:bodyPr>
          <a:lstStyle/>
          <a:p>
            <a:pPr lvl="0"/>
            <a:r>
              <a:rPr lang="it-IT" sz="3600" b="1">
                <a:solidFill>
                  <a:srgbClr val="ED1C24"/>
                </a:solidFill>
                <a:effectLst>
                  <a:outerShdw dist="17961" dir="2700000">
                    <a:scrgbClr r="0" g="0" b="0"/>
                  </a:outerShdw>
                </a:effectLst>
                <a:latin typeface="Franklin Gothic Demi" pitchFamily="34"/>
              </a:rPr>
              <a:t>2. QUESTIONI INTRODUTTIVE ALLA BIOETICA</a:t>
            </a:r>
          </a:p>
        </p:txBody>
      </p:sp>
      <p:sp>
        <p:nvSpPr>
          <p:cNvPr id="3" name="CasellaDiTesto 2"/>
          <p:cNvSpPr txBox="1"/>
          <p:nvPr/>
        </p:nvSpPr>
        <p:spPr>
          <a:xfrm>
            <a:off x="216000" y="792000"/>
            <a:ext cx="8640000" cy="6708240"/>
          </a:xfrm>
          <a:prstGeom prst="rect">
            <a:avLst/>
          </a:prstGeom>
          <a:noFill/>
          <a:ln w="0">
            <a:solidFill>
              <a:srgbClr val="FFFFFF"/>
            </a:solidFill>
            <a:prstDash val="solid"/>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endParaRPr lang="it-IT" sz="1000" b="0" i="0" u="none" strike="noStrike" kern="1200" cap="none">
              <a:ln>
                <a:noFill/>
              </a:ln>
              <a:latin typeface="Liberation Sans" pitchFamily="18"/>
              <a:ea typeface="Microsoft YaHei" pitchFamily="2"/>
              <a:cs typeface="Mangal" pitchFamily="2"/>
            </a:endParaRPr>
          </a:p>
          <a:p>
            <a:pPr marL="0" marR="0" lvl="0" indent="0" hangingPunct="0">
              <a:lnSpc>
                <a:spcPct val="100000"/>
              </a:lnSpc>
              <a:spcBef>
                <a:spcPts val="0"/>
              </a:spcBef>
              <a:spcAft>
                <a:spcPts val="0"/>
              </a:spcAft>
              <a:buNone/>
              <a:tabLst/>
            </a:pPr>
            <a:r>
              <a:rPr lang="it-IT" sz="2000" b="1" i="0" u="none" strike="noStrike" kern="1200" cap="none">
                <a:ln>
                  <a:noFill/>
                </a:ln>
                <a:latin typeface="Liberation Sans" pitchFamily="18"/>
                <a:ea typeface="Microsoft YaHei" pitchFamily="2"/>
                <a:cs typeface="Mangal" pitchFamily="2"/>
              </a:rPr>
              <a:t>Tenendo conto del contesto scientifico e culturale del nostro tempo,</a:t>
            </a:r>
          </a:p>
          <a:p>
            <a:pPr marL="0" marR="0" lvl="0" indent="0" hangingPunct="0">
              <a:lnSpc>
                <a:spcPct val="100000"/>
              </a:lnSpc>
              <a:spcBef>
                <a:spcPts val="0"/>
              </a:spcBef>
              <a:spcAft>
                <a:spcPts val="0"/>
              </a:spcAft>
              <a:buNone/>
              <a:tabLst/>
            </a:pPr>
            <a:r>
              <a:rPr lang="it-IT" sz="2000" b="0" i="0" u="none" strike="noStrike" kern="1200" cap="none">
                <a:ln>
                  <a:noFill/>
                </a:ln>
                <a:latin typeface="Liberation Sans" pitchFamily="18"/>
                <a:ea typeface="Microsoft YaHei" pitchFamily="2"/>
                <a:cs typeface="Mangal" pitchFamily="2"/>
              </a:rPr>
              <a:t> </a:t>
            </a:r>
            <a:r>
              <a:rPr lang="it-IT" sz="2000" b="1" i="0" u="none" strike="noStrike" kern="1200" cap="none">
                <a:ln>
                  <a:noFill/>
                </a:ln>
                <a:latin typeface="Liberation Sans" pitchFamily="18"/>
                <a:ea typeface="Microsoft YaHei" pitchFamily="2"/>
                <a:cs typeface="Mangal" pitchFamily="2"/>
              </a:rPr>
              <a:t>è necessario il superamento di</a:t>
            </a:r>
            <a:r>
              <a:rPr lang="it-IT" sz="2000" b="0" i="0" u="none" strike="noStrike" kern="1200" cap="none">
                <a:ln>
                  <a:noFill/>
                </a:ln>
                <a:solidFill>
                  <a:srgbClr val="CE181E"/>
                </a:solidFill>
                <a:latin typeface="Liberation Sans" pitchFamily="18"/>
                <a:ea typeface="Microsoft YaHei" pitchFamily="2"/>
                <a:cs typeface="Mangal" pitchFamily="2"/>
              </a:rPr>
              <a:t> </a:t>
            </a:r>
            <a:r>
              <a:rPr lang="it-IT" sz="2000" b="1" i="0" u="none" strike="noStrike" kern="1200" cap="none">
                <a:ln>
                  <a:noFill/>
                </a:ln>
                <a:solidFill>
                  <a:srgbClr val="CE181E"/>
                </a:solidFill>
                <a:latin typeface="Liberation Sans" pitchFamily="18"/>
                <a:ea typeface="Microsoft YaHei" pitchFamily="2"/>
                <a:cs typeface="Mangal" pitchFamily="2"/>
              </a:rPr>
              <a:t>due derive:</a:t>
            </a:r>
          </a:p>
          <a:p>
            <a:pPr marL="0" marR="0" lvl="0" indent="0" hangingPunct="0">
              <a:lnSpc>
                <a:spcPct val="100000"/>
              </a:lnSpc>
              <a:spcBef>
                <a:spcPts val="850"/>
              </a:spcBef>
              <a:spcAft>
                <a:spcPts val="283"/>
              </a:spcAft>
              <a:buNone/>
              <a:tabLst/>
            </a:pPr>
            <a:r>
              <a:rPr lang="it-IT" sz="1800" b="0" i="0" u="none" strike="noStrike" kern="1200" cap="none">
                <a:ln>
                  <a:noFill/>
                </a:ln>
                <a:latin typeface="Liberation Sans" pitchFamily="18"/>
                <a:ea typeface="Microsoft YaHei" pitchFamily="2"/>
                <a:cs typeface="Mangal" pitchFamily="2"/>
              </a:rPr>
              <a:t>-</a:t>
            </a:r>
            <a:r>
              <a:rPr lang="it-IT" sz="2000" b="0" i="0" u="none" strike="noStrike" kern="1200" cap="none">
                <a:ln>
                  <a:noFill/>
                </a:ln>
                <a:solidFill>
                  <a:srgbClr val="ED1C32"/>
                </a:solidFill>
                <a:latin typeface="Liberation Sans" pitchFamily="18"/>
                <a:ea typeface="Microsoft YaHei" pitchFamily="2"/>
                <a:cs typeface="Mangal" pitchFamily="2"/>
              </a:rPr>
              <a:t> </a:t>
            </a:r>
            <a:r>
              <a:rPr lang="it-IT" sz="2000" b="1" i="0" u="none" strike="noStrike" kern="1200" cap="none">
                <a:ln>
                  <a:noFill/>
                </a:ln>
                <a:solidFill>
                  <a:srgbClr val="ED1C32"/>
                </a:solidFill>
                <a:latin typeface="Liberation Sans" pitchFamily="18"/>
                <a:ea typeface="Microsoft YaHei" pitchFamily="2"/>
                <a:cs typeface="Mangal" pitchFamily="2"/>
              </a:rPr>
              <a:t>l’individualismo egoistico</a:t>
            </a:r>
          </a:p>
          <a:p>
            <a:pPr marL="0" marR="0" lvl="0" indent="0" hangingPunct="0">
              <a:lnSpc>
                <a:spcPct val="100000"/>
              </a:lnSpc>
              <a:spcBef>
                <a:spcPts val="283"/>
              </a:spcBef>
              <a:spcAft>
                <a:spcPts val="283"/>
              </a:spcAft>
              <a:buNone/>
              <a:tabLst/>
            </a:pPr>
            <a:r>
              <a:rPr lang="it-IT" sz="2000" b="1" i="0" u="none" strike="noStrike" kern="1200" cap="none">
                <a:ln>
                  <a:noFill/>
                </a:ln>
                <a:solidFill>
                  <a:srgbClr val="ED1C32"/>
                </a:solidFill>
                <a:latin typeface="Liberation Sans" pitchFamily="18"/>
                <a:ea typeface="Microsoft YaHei" pitchFamily="2"/>
                <a:cs typeface="Mangal" pitchFamily="2"/>
              </a:rPr>
              <a:t>- l’euforia della tecnica e della scienza</a:t>
            </a:r>
          </a:p>
          <a:p>
            <a:pPr marL="0" marR="0" lvl="0" indent="0" hangingPunct="0">
              <a:lnSpc>
                <a:spcPct val="100000"/>
              </a:lnSpc>
              <a:spcBef>
                <a:spcPts val="283"/>
              </a:spcBef>
              <a:spcAft>
                <a:spcPts val="283"/>
              </a:spcAft>
              <a:buNone/>
              <a:tabLst/>
            </a:pPr>
            <a:r>
              <a:rPr lang="it-IT" sz="2000" b="1" i="0" u="none" strike="noStrike" kern="1200" cap="none">
                <a:ln>
                  <a:noFill/>
                </a:ln>
                <a:solidFill>
                  <a:srgbClr val="000000"/>
                </a:solidFill>
                <a:latin typeface="Liberation Sans" pitchFamily="18"/>
                <a:ea typeface="Microsoft YaHei" pitchFamily="2"/>
                <a:cs typeface="Mangal" pitchFamily="2"/>
              </a:rPr>
              <a:t>ambedue inducono a ritenere lecito tutto ciò che è tecnicamente possibile e può avere qualche immediato tornaconto.</a:t>
            </a:r>
          </a:p>
          <a:p>
            <a:pPr marL="0" marR="0" lvl="0" indent="0" hangingPunct="0">
              <a:lnSpc>
                <a:spcPct val="100000"/>
              </a:lnSpc>
              <a:spcBef>
                <a:spcPts val="283"/>
              </a:spcBef>
              <a:spcAft>
                <a:spcPts val="283"/>
              </a:spcAft>
              <a:buNone/>
              <a:tabLst/>
            </a:pPr>
            <a:endParaRPr lang="it-IT" sz="600" b="0" i="0" u="none" strike="noStrike" kern="1200" cap="none">
              <a:ln>
                <a:noFill/>
              </a:ln>
              <a:latin typeface="Liberation Sans" pitchFamily="18"/>
              <a:ea typeface="Microsoft YaHei" pitchFamily="2"/>
              <a:cs typeface="Mangal" pitchFamily="2"/>
            </a:endParaRPr>
          </a:p>
          <a:p>
            <a:pPr marL="0" marR="0" lvl="0" indent="0" hangingPunct="0">
              <a:lnSpc>
                <a:spcPct val="100000"/>
              </a:lnSpc>
              <a:spcBef>
                <a:spcPts val="283"/>
              </a:spcBef>
              <a:spcAft>
                <a:spcPts val="283"/>
              </a:spcAft>
              <a:buNone/>
              <a:tabLst/>
            </a:pPr>
            <a:r>
              <a:rPr lang="it-IT" sz="2000" b="0" i="0" u="none" strike="noStrike" kern="1200" cap="none">
                <a:ln>
                  <a:noFill/>
                </a:ln>
                <a:latin typeface="Liberation Sans" pitchFamily="18"/>
                <a:ea typeface="Microsoft YaHei" pitchFamily="2"/>
                <a:cs typeface="Mangal" pitchFamily="2"/>
              </a:rPr>
              <a:t>Pertanto, </a:t>
            </a:r>
            <a:r>
              <a:rPr lang="it-IT" sz="2000" b="1" i="0" u="none" strike="noStrike" kern="1200" cap="none">
                <a:ln>
                  <a:noFill/>
                </a:ln>
                <a:solidFill>
                  <a:srgbClr val="CE181E"/>
                </a:solidFill>
                <a:latin typeface="Liberation Sans" pitchFamily="18"/>
                <a:ea typeface="Microsoft YaHei" pitchFamily="2"/>
                <a:cs typeface="Mangal" pitchFamily="2"/>
              </a:rPr>
              <a:t>è necessario cercare valori comuni,</a:t>
            </a:r>
          </a:p>
          <a:p>
            <a:pPr marL="0" marR="0" lvl="0" indent="0" hangingPunct="0">
              <a:lnSpc>
                <a:spcPct val="100000"/>
              </a:lnSpc>
              <a:spcBef>
                <a:spcPts val="0"/>
              </a:spcBef>
              <a:spcAft>
                <a:spcPts val="0"/>
              </a:spcAft>
              <a:buNone/>
              <a:tabLst/>
            </a:pPr>
            <a:r>
              <a:rPr lang="it-IT" sz="2000" b="0" i="0" u="none" strike="noStrike" kern="1200" cap="none">
                <a:ln>
                  <a:noFill/>
                </a:ln>
                <a:latin typeface="Liberation Sans" pitchFamily="18"/>
                <a:ea typeface="Microsoft YaHei" pitchFamily="2"/>
                <a:cs typeface="Mangal" pitchFamily="2"/>
              </a:rPr>
              <a:t>f</a:t>
            </a:r>
            <a:r>
              <a:rPr lang="it-IT" sz="2000" b="1" i="0" u="none" strike="noStrike" kern="1200" cap="none">
                <a:ln>
                  <a:noFill/>
                </a:ln>
                <a:latin typeface="Liberation Sans" pitchFamily="18"/>
                <a:ea typeface="Microsoft YaHei" pitchFamily="2"/>
                <a:cs typeface="Mangal" pitchFamily="2"/>
              </a:rPr>
              <a:t>ondati sulla dignità e sui diritti della persona umana</a:t>
            </a:r>
            <a:r>
              <a:rPr lang="it-IT" sz="2000" b="0" i="0" u="none" strike="noStrike" kern="1200" cap="none">
                <a:ln>
                  <a:noFill/>
                </a:ln>
                <a:latin typeface="Liberation Sans" pitchFamily="18"/>
                <a:ea typeface="Microsoft YaHei" pitchFamily="2"/>
                <a:cs typeface="Mangal" pitchFamily="2"/>
              </a:rPr>
              <a:t> creata ad </a:t>
            </a:r>
            <a:r>
              <a:rPr lang="it-IT" sz="2000" b="1" i="0" u="none" strike="noStrike" kern="1200" cap="none">
                <a:ln>
                  <a:noFill/>
                </a:ln>
                <a:latin typeface="Liberation Sans" pitchFamily="18"/>
                <a:ea typeface="Microsoft YaHei" pitchFamily="2"/>
                <a:cs typeface="Mangal" pitchFamily="2"/>
              </a:rPr>
              <a:t>immagine di Dio,</a:t>
            </a:r>
          </a:p>
          <a:p>
            <a:pPr marL="0" marR="0" lvl="0" indent="0" hangingPunct="0">
              <a:lnSpc>
                <a:spcPct val="100000"/>
              </a:lnSpc>
              <a:spcBef>
                <a:spcPts val="0"/>
              </a:spcBef>
              <a:spcAft>
                <a:spcPts val="0"/>
              </a:spcAft>
              <a:buNone/>
              <a:tabLst/>
            </a:pPr>
            <a:r>
              <a:rPr lang="it-IT" sz="2000" b="1" i="0" u="none" strike="noStrike" kern="1200" cap="none">
                <a:ln>
                  <a:noFill/>
                </a:ln>
                <a:latin typeface="Liberation Sans" pitchFamily="18"/>
                <a:ea typeface="Microsoft YaHei" pitchFamily="2"/>
                <a:cs typeface="Mangal" pitchFamily="2"/>
              </a:rPr>
              <a:t>fornita di una dignità e un destino eterno,</a:t>
            </a:r>
          </a:p>
          <a:p>
            <a:pPr marL="0" marR="0" lvl="0" indent="0" hangingPunct="0">
              <a:lnSpc>
                <a:spcPct val="100000"/>
              </a:lnSpc>
              <a:spcBef>
                <a:spcPts val="0"/>
              </a:spcBef>
              <a:spcAft>
                <a:spcPts val="283"/>
              </a:spcAft>
              <a:buNone/>
              <a:tabLst/>
            </a:pPr>
            <a:r>
              <a:rPr lang="it-IT" sz="2000" b="1" i="0"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da cui far derivare conseguenti linee di comportamento.</a:t>
            </a:r>
          </a:p>
          <a:p>
            <a:pPr marL="0" marR="0" lvl="0" indent="0" hangingPunct="0">
              <a:lnSpc>
                <a:spcPct val="100000"/>
              </a:lnSpc>
              <a:spcBef>
                <a:spcPts val="283"/>
              </a:spcBef>
              <a:spcAft>
                <a:spcPts val="283"/>
              </a:spcAft>
              <a:buNone/>
              <a:tabLst/>
            </a:pPr>
            <a:r>
              <a:rPr lang="it-IT" sz="2000" b="1" i="0"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Le indicazioni del magistero, </a:t>
            </a:r>
            <a:r>
              <a:rPr lang="it-IT" sz="2000" b="0" i="0" u="none" strike="noStrike" kern="1200" cap="none">
                <a:ln>
                  <a:noFill/>
                </a:ln>
                <a:latin typeface="Liberation Sans" pitchFamily="18"/>
                <a:ea typeface="Microsoft YaHei" pitchFamily="2"/>
                <a:cs typeface="Mangal" pitchFamily="2"/>
              </a:rPr>
              <a:t>che non sempre coincidono con certi comportamenti culturali di moda,</a:t>
            </a:r>
          </a:p>
          <a:p>
            <a:pPr marL="0" marR="0" lvl="0" indent="0" hangingPunct="0">
              <a:lnSpc>
                <a:spcPct val="100000"/>
              </a:lnSpc>
              <a:spcBef>
                <a:spcPts val="0"/>
              </a:spcBef>
              <a:spcAft>
                <a:spcPts val="0"/>
              </a:spcAft>
              <a:buNone/>
              <a:tabLst/>
            </a:pPr>
            <a:r>
              <a:rPr lang="it-IT" sz="2000" b="1" i="0" u="none" strike="noStrike" kern="1200" cap="none">
                <a:ln>
                  <a:noFill/>
                </a:ln>
                <a:solidFill>
                  <a:srgbClr val="CE181E"/>
                </a:solidFill>
                <a:latin typeface="Liberation Sans" pitchFamily="18"/>
                <a:ea typeface="Microsoft YaHei" pitchFamily="2"/>
                <a:cs typeface="Mangal" pitchFamily="2"/>
              </a:rPr>
              <a:t>sono nella direzione di porre la scienza e la tecnica a servizio</a:t>
            </a:r>
          </a:p>
          <a:p>
            <a:pPr marL="0" marR="0" lvl="0" indent="0" hangingPunct="0">
              <a:lnSpc>
                <a:spcPct val="100000"/>
              </a:lnSpc>
              <a:spcBef>
                <a:spcPts val="0"/>
              </a:spcBef>
              <a:spcAft>
                <a:spcPts val="0"/>
              </a:spcAft>
              <a:buNone/>
              <a:tabLst/>
            </a:pPr>
            <a:r>
              <a:rPr lang="it-IT" sz="2000" b="1" i="0" u="none" strike="noStrike" kern="1200" cap="none">
                <a:ln>
                  <a:noFill/>
                </a:ln>
                <a:solidFill>
                  <a:srgbClr val="CE181E"/>
                </a:solidFill>
                <a:latin typeface="Liberation Sans" pitchFamily="18"/>
                <a:ea typeface="Microsoft YaHei" pitchFamily="2"/>
                <a:cs typeface="Mangal" pitchFamily="2"/>
              </a:rPr>
              <a:t>della persona e della globalità delle sue esigenze.</a:t>
            </a:r>
          </a:p>
          <a:p>
            <a:pPr marL="0" marR="0" lvl="0" indent="0" hangingPunct="0">
              <a:lnSpc>
                <a:spcPct val="100000"/>
              </a:lnSpc>
              <a:spcBef>
                <a:spcPts val="283"/>
              </a:spcBef>
              <a:spcAft>
                <a:spcPts val="283"/>
              </a:spcAft>
              <a:buNone/>
              <a:tabLst/>
            </a:pPr>
            <a:r>
              <a:rPr lang="it-IT" sz="2000" b="1" i="0" u="none" strike="noStrike" kern="1200" cap="none">
                <a:ln>
                  <a:noFill/>
                </a:ln>
                <a:latin typeface="Liberation Sans" pitchFamily="18"/>
                <a:ea typeface="Microsoft YaHei" pitchFamily="2"/>
                <a:cs typeface="Mangal" pitchFamily="2"/>
              </a:rPr>
              <a:t>La complessità dei problemi, può rendere alcune volte difficile l’individuazione delle linee di comportamento.</a:t>
            </a:r>
          </a:p>
          <a:p>
            <a:pPr marL="0" marR="0" lvl="0" indent="0" hangingPunct="0">
              <a:lnSpc>
                <a:spcPct val="100000"/>
              </a:lnSpc>
              <a:spcBef>
                <a:spcPts val="283"/>
              </a:spcBef>
              <a:spcAft>
                <a:spcPts val="283"/>
              </a:spcAft>
              <a:buNone/>
              <a:tabLst/>
            </a:pPr>
            <a:r>
              <a:rPr lang="it-IT" sz="2000" b="1" i="0" u="none" strike="noStrike" kern="1200" cap="none">
                <a:ln>
                  <a:noFill/>
                </a:ln>
                <a:solidFill>
                  <a:srgbClr val="CE181E"/>
                </a:solidFill>
                <a:effectLst>
                  <a:outerShdw dist="17961" dir="2700000">
                    <a:scrgbClr r="0" g="0" b="0"/>
                  </a:outerShdw>
                </a:effectLst>
                <a:latin typeface="Liberation Sans" pitchFamily="18"/>
                <a:ea typeface="Microsoft YaHei" pitchFamily="2"/>
                <a:cs typeface="Mangal" pitchFamily="2"/>
              </a:rPr>
              <a:t>Il rispetto dei valori della persona, rimane il criterio più sicuro per non essere condizionati da una scelta inquinata dall’ideologia o asservita al potere.</a:t>
            </a:r>
          </a:p>
          <a:p>
            <a:pPr marL="0" marR="0" lvl="0" indent="0" hangingPunct="0">
              <a:lnSpc>
                <a:spcPct val="100000"/>
              </a:lnSpc>
              <a:spcBef>
                <a:spcPts val="0"/>
              </a:spcBef>
              <a:spcAft>
                <a:spcPts val="0"/>
              </a:spcAft>
              <a:buNone/>
              <a:tabLst/>
            </a:pPr>
            <a:r>
              <a:rPr lang="it-IT" sz="1800" b="0" i="0" u="none" strike="noStrike" kern="1200" cap="none">
                <a:ln>
                  <a:noFill/>
                </a:ln>
                <a:latin typeface="Liberation Sans" pitchFamily="18"/>
                <a:ea typeface="Microsoft YaHei" pitchFamily="2"/>
                <a:cs typeface="Mangal" pitchFamily="2"/>
              </a:rPr>
              <a:t>     </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640000" y="936000"/>
            <a:ext cx="1440000" cy="3024000"/>
          </a:xfrm>
          <a:prstGeom prst="rect">
            <a:avLst/>
          </a:prstGeom>
          <a:noFill/>
          <a:ln>
            <a:noFill/>
          </a:ln>
        </p:spPr>
      </p:pic>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8640000" y="3960000"/>
            <a:ext cx="1440000" cy="172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Class="entr"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0"/>
                                          </p:val>
                                        </p:tav>
                                        <p:tav tm="100000">
                                          <p:val>
                                            <p:strVal val="#ppt_h"/>
                                          </p:val>
                                        </p:tav>
                                      </p:tavLst>
                                    </p:anim>
                                    <p:anim calcmode="lin" valueType="num">
                                      <p:cBhvr>
                                        <p:cTn id="25" dur="500" fill="hold"/>
                                        <p:tgtEl>
                                          <p:spTgt spid="3">
                                            <p:txEl>
                                              <p:pRg st="3" end="3"/>
                                            </p:txEl>
                                          </p:spTgt>
                                        </p:tgtEl>
                                        <p:attrNameLst>
                                          <p:attrName>ppt_x</p:attrName>
                                        </p:attrNameLst>
                                      </p:cBhvr>
                                      <p:tavLst>
                                        <p:tav tm="0" fmla="#ppt_x+(cos(-2*pi*(1-$))*-#ppt_x-sin(-2*pi*(1-$))*(1-#ppt_y))*(1-$)">
                                          <p:val>
                                            <p:strVal val="0"/>
                                          </p:val>
                                        </p:tav>
                                        <p:tav tm="100000">
                                          <p:val>
                                            <p:strVal val="1"/>
                                          </p:val>
                                        </p:tav>
                                      </p:tavLst>
                                    </p:anim>
                                    <p:anim calcmode="lin" valueType="num">
                                      <p:cBhvr>
                                        <p:cTn id="26" dur="500" fill="hold"/>
                                        <p:tgtEl>
                                          <p:spTgt spid="3">
                                            <p:txEl>
                                              <p:pRg st="3" end="3"/>
                                            </p:txEl>
                                          </p:spTgt>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ox(i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par>
                                <p:cTn id="42" presetClass="entr"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amond(in)">
                                      <p:cBhvr>
                                        <p:cTn id="48" dur="2000"/>
                                        <p:tgtEl>
                                          <p:spTgt spid="3">
                                            <p:txEl>
                                              <p:pRg st="9" end="9"/>
                                            </p:txEl>
                                          </p:spTgt>
                                        </p:tgtEl>
                                      </p:cBhvr>
                                    </p:animEffect>
                                  </p:childTnLst>
                                </p:cTn>
                              </p:par>
                              <p:par>
                                <p:cTn id="49" presetClass="entr"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circle(in)">
                                      <p:cBhvr>
                                        <p:cTn id="51" dur="2000"/>
                                        <p:tgtEl>
                                          <p:spTgt spid="3">
                                            <p:txEl>
                                              <p:pRg st="10" end="10"/>
                                            </p:txEl>
                                          </p:spTgt>
                                        </p:tgtEl>
                                      </p:cBhvr>
                                    </p:animEffect>
                                  </p:childTnLst>
                                </p:cTn>
                              </p:par>
                              <p:par>
                                <p:cTn id="52" presetClass="entr"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childTnLst>
                                </p:cTn>
                              </p:par>
                              <p:par>
                                <p:cTn id="54" presetClass="entr"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ox(in)">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Class="entr"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par>
                          <p:cTn id="61" fill="hold">
                            <p:stCondLst>
                              <p:cond delay="1"/>
                            </p:stCondLst>
                            <p:childTnLst>
                              <p:par>
                                <p:cTn id="62" presetClass="entr" fill="hold" nodeType="after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box(in)">
                                      <p:cBhvr>
                                        <p:cTn id="64" dur="500"/>
                                        <p:tgtEl>
                                          <p:spTgt spid="3">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Class="entr"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circle(in)">
                                      <p:cBhvr>
                                        <p:cTn id="69" dur="20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Class="entr" fill="hold" nodeType="click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48360" y="-216000"/>
            <a:ext cx="9071640" cy="1262160"/>
          </a:xfrm>
        </p:spPr>
        <p:txBody>
          <a:bodyPr>
            <a:spAutoFit/>
          </a:bodyPr>
          <a:lstStyle/>
          <a:p>
            <a:pPr lvl="0"/>
            <a:r>
              <a:rPr lang="it-IT" sz="3600" b="1">
                <a:solidFill>
                  <a:srgbClr val="CE181E"/>
                </a:solidFill>
                <a:effectLst>
                  <a:outerShdw dist="17961" dir="2700000">
                    <a:scrgbClr r="0" g="0" b="0"/>
                  </a:outerShdw>
                </a:effectLst>
                <a:latin typeface="Franklin Gothic Demi" pitchFamily="34"/>
              </a:rPr>
              <a:t>LA NECESSITA’ DI FARE DELLE SCELTE</a:t>
            </a:r>
          </a:p>
        </p:txBody>
      </p:sp>
      <p:sp>
        <p:nvSpPr>
          <p:cNvPr id="3" name="Segnaposto testo 2"/>
          <p:cNvSpPr txBox="1">
            <a:spLocks noGrp="1"/>
          </p:cNvSpPr>
          <p:nvPr>
            <p:ph type="body" idx="4294967295"/>
          </p:nvPr>
        </p:nvSpPr>
        <p:spPr>
          <a:xfrm>
            <a:off x="504359" y="1007999"/>
            <a:ext cx="7415640" cy="5616000"/>
          </a:xfrm>
          <a:ln w="19080">
            <a:solidFill>
              <a:srgbClr val="FFFFFF"/>
            </a:solidFill>
            <a:prstDash val="solid"/>
          </a:ln>
        </p:spPr>
        <p:txBody>
          <a:bodyPr lIns="9360" tIns="9360" rIns="9360" bIns="9360"/>
          <a:lstStyle/>
          <a:p>
            <a:pPr lvl="0">
              <a:spcBef>
                <a:spcPts val="1134"/>
              </a:spcBef>
            </a:pPr>
            <a:endParaRPr lang="it-IT" sz="1000"/>
          </a:p>
          <a:p>
            <a:pPr lvl="0">
              <a:buSzPct val="45000"/>
              <a:buFont typeface="StarSymbol"/>
              <a:buChar char="●"/>
            </a:pPr>
            <a:r>
              <a:rPr lang="it-IT" sz="2000" b="1"/>
              <a:t>I contenuti di questo Corso su questioni attuali di Etica,</a:t>
            </a:r>
          </a:p>
          <a:p>
            <a:pPr lvl="0">
              <a:spcBef>
                <a:spcPts val="0"/>
              </a:spcBef>
              <a:buSzPct val="45000"/>
              <a:buFont typeface="StarSymbol"/>
              <a:buChar char="●"/>
            </a:pPr>
            <a:r>
              <a:rPr lang="it-IT" sz="2000" b="1"/>
              <a:t>non comprendono tutti i temi che sono propri</a:t>
            </a:r>
          </a:p>
          <a:p>
            <a:pPr lvl="0">
              <a:spcBef>
                <a:spcPts val="0"/>
              </a:spcBef>
              <a:buSzPct val="45000"/>
              <a:buFont typeface="StarSymbol"/>
              <a:buChar char="●"/>
            </a:pPr>
            <a:r>
              <a:rPr lang="it-IT" sz="2000" b="1"/>
              <a:t>di questo ambito.</a:t>
            </a:r>
          </a:p>
          <a:p>
            <a:pPr lvl="0">
              <a:buSzPct val="45000"/>
              <a:buFont typeface="StarSymbol"/>
              <a:buChar char="●"/>
            </a:pPr>
            <a:r>
              <a:rPr lang="it-IT" sz="2000"/>
              <a:t>In nove ore non è possibile prendere in considerazione i molteplici aspetti in cui oggi si è estesa soprattutto la Bioetica.</a:t>
            </a:r>
          </a:p>
          <a:p>
            <a:pPr lvl="0">
              <a:buSzPct val="45000"/>
              <a:buFont typeface="StarSymbol"/>
              <a:buChar char="●"/>
            </a:pPr>
            <a:r>
              <a:rPr lang="it-IT" sz="2000" b="1"/>
              <a:t>Nell’operare una inevitabile scelta, si intende raggiungere </a:t>
            </a:r>
            <a:r>
              <a:rPr lang="it-IT" sz="2000" b="1">
                <a:solidFill>
                  <a:srgbClr val="CE181E"/>
                </a:solidFill>
              </a:rPr>
              <a:t>due obiettivi:</a:t>
            </a:r>
          </a:p>
          <a:p>
            <a:pPr marL="720000" lvl="0">
              <a:spcBef>
                <a:spcPts val="1701"/>
              </a:spcBef>
              <a:buSzPct val="45000"/>
              <a:buFont typeface="OpenSymbol"/>
              <a:buChar char="➢"/>
            </a:pPr>
            <a:r>
              <a:rPr lang="it-IT" sz="2200" b="1">
                <a:solidFill>
                  <a:srgbClr val="ED1C24"/>
                </a:solidFill>
              </a:rPr>
              <a:t>Offrire una definizione accettabile delle fondazioni epistemologiche della Bioetica</a:t>
            </a:r>
          </a:p>
          <a:p>
            <a:pPr marL="720000" lvl="0">
              <a:buSzPct val="45000"/>
              <a:buFont typeface="OpenSymbol"/>
              <a:buChar char="➢"/>
            </a:pPr>
            <a:r>
              <a:rPr lang="it-IT" sz="2200" b="1">
                <a:solidFill>
                  <a:srgbClr val="ED1C24"/>
                </a:solidFill>
              </a:rPr>
              <a:t>Verificare queste chiavi di lettura in rapporto ad alcuni problemi tra i più attuali e discussi.</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776000" y="1728000"/>
            <a:ext cx="2514240" cy="5256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Class="entr"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0" fill="hold"/>
                                        <p:tgtEl>
                                          <p:spTgt spid="4"/>
                                        </p:tgtEl>
                                        <p:attrNameLst>
                                          <p:attrName>ppt_x</p:attrName>
                                        </p:attrNameLst>
                                      </p:cBhvr>
                                      <p:tavLst>
                                        <p:tav tm="0">
                                          <p:val>
                                            <p:strVal val="#ppt_x"/>
                                          </p:val>
                                        </p:tav>
                                        <p:tav tm="100000">
                                          <p:val>
                                            <p:strVal val="#ppt_x"/>
                                          </p:val>
                                        </p:tav>
                                      </p:tavLst>
                                    </p:anim>
                                    <p:anim calcmode="lin" valueType="num">
                                      <p:cBhvr>
                                        <p:cTn id="3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str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strVal val="0"/>
                                          </p:val>
                                        </p:tav>
                                        <p:tav tm="100000">
                                          <p:val>
                                            <p:strVal val="#ppt_h"/>
                                          </p:val>
                                        </p:tav>
                                      </p:tavLst>
                                    </p:anim>
                                    <p:anim calcmode="lin" valueType="num">
                                      <p:cBhvr>
                                        <p:cTn id="41" dur="1000" fill="hold"/>
                                        <p:tgtEl>
                                          <p:spTgt spid="3">
                                            <p:txEl>
                                              <p:pRg st="6" end="6"/>
                                            </p:txEl>
                                          </p:spTgt>
                                        </p:tgtEl>
                                        <p:attrNameLst>
                                          <p:attrName>ppt_x</p:attrName>
                                        </p:attrNameLst>
                                      </p:cBhvr>
                                      <p:tavLst>
                                        <p:tav tm="0" fmla="#ppt_x+(cos(-2*pi*(1-$))*-#ppt_x-sin(-2*pi*(1-$))*(1-#ppt_y))*(1-$)">
                                          <p:val>
                                            <p:strVal val="0"/>
                                          </p:val>
                                        </p:tav>
                                        <p:tav tm="100000">
                                          <p:val>
                                            <p:strVal val="1"/>
                                          </p:val>
                                        </p:tav>
                                      </p:tavLst>
                                    </p:anim>
                                    <p:anim calcmode="lin" valueType="num">
                                      <p:cBhvr>
                                        <p:cTn id="42" dur="1000" fill="hold"/>
                                        <p:tgtEl>
                                          <p:spTgt spid="3">
                                            <p:txEl>
                                              <p:pRg st="6" end="6"/>
                                            </p:txEl>
                                          </p:spTgt>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0"/>
                                          </p:val>
                                        </p:tav>
                                        <p:tav tm="100000">
                                          <p:val>
                                            <p:strVal val="#ppt_h"/>
                                          </p:val>
                                        </p:tav>
                                      </p:tavLst>
                                    </p:anim>
                                    <p:anim calcmode="lin" valueType="num">
                                      <p:cBhvr>
                                        <p:cTn id="49" dur="1000" fill="hold"/>
                                        <p:tgtEl>
                                          <p:spTgt spid="3">
                                            <p:txEl>
                                              <p:pRg st="7" end="7"/>
                                            </p:txEl>
                                          </p:spTgt>
                                        </p:tgtEl>
                                        <p:attrNameLst>
                                          <p:attrName>ppt_x</p:attrName>
                                        </p:attrNameLst>
                                      </p:cBhvr>
                                      <p:tavLst>
                                        <p:tav tm="0" fmla="#ppt_x+(cos(-2*pi*(1-$))*-#ppt_x-sin(-2*pi*(1-$))*(1-#ppt_y))*(1-$)">
                                          <p:val>
                                            <p:strVal val="0"/>
                                          </p:val>
                                        </p:tav>
                                        <p:tav tm="100000">
                                          <p:val>
                                            <p:strVal val="1"/>
                                          </p:val>
                                        </p:tav>
                                      </p:tavLst>
                                    </p:anim>
                                    <p:anim calcmode="lin" valueType="num">
                                      <p:cBhvr>
                                        <p:cTn id="50" dur="1000" fill="hold"/>
                                        <p:tgtEl>
                                          <p:spTgt spid="3">
                                            <p:txEl>
                                              <p:pRg st="7" end="7"/>
                                            </p:txEl>
                                          </p:spTgt>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252000"/>
            <a:ext cx="9071640" cy="518400"/>
          </a:xfrm>
        </p:spPr>
        <p:txBody>
          <a:bodyPr/>
          <a:lstStyle/>
          <a:p>
            <a:pPr lvl="0"/>
            <a:r>
              <a:rPr lang="it-IT" sz="3600">
                <a:solidFill>
                  <a:srgbClr val="ED1C24"/>
                </a:solidFill>
                <a:effectLst>
                  <a:outerShdw dist="17961" dir="2700000">
                    <a:scrgbClr r="0" g="0" b="0"/>
                  </a:outerShdw>
                </a:effectLst>
                <a:latin typeface="Franklin Gothic Demi" pitchFamily="34"/>
              </a:rPr>
              <a:t>LA BIOETICA: fondamenti e contenuti</a:t>
            </a:r>
          </a:p>
        </p:txBody>
      </p:sp>
      <p:sp>
        <p:nvSpPr>
          <p:cNvPr id="3" name="Segnaposto testo 2"/>
          <p:cNvSpPr txBox="1">
            <a:spLocks noGrp="1"/>
          </p:cNvSpPr>
          <p:nvPr>
            <p:ph type="body" idx="4294967295"/>
          </p:nvPr>
        </p:nvSpPr>
        <p:spPr>
          <a:xfrm>
            <a:off x="144000" y="864000"/>
            <a:ext cx="8496000" cy="6336000"/>
          </a:xfrm>
          <a:ln w="19080">
            <a:solidFill>
              <a:srgbClr val="FFFFFF"/>
            </a:solidFill>
            <a:prstDash val="solid"/>
          </a:ln>
        </p:spPr>
        <p:txBody>
          <a:bodyPr lIns="9360" tIns="9360" rIns="9360" bIns="9360">
            <a:normAutofit lnSpcReduction="10000"/>
          </a:bodyPr>
          <a:lstStyle/>
          <a:p>
            <a:pPr lvl="0"/>
            <a:endParaRPr lang="it-IT" sz="500">
              <a:solidFill>
                <a:srgbClr val="000000"/>
              </a:solidFill>
            </a:endParaRPr>
          </a:p>
          <a:p>
            <a:pPr lvl="0">
              <a:spcBef>
                <a:spcPts val="283"/>
              </a:spcBef>
              <a:buSzPct val="45000"/>
              <a:buFont typeface="StarSymbol"/>
              <a:buChar char="●"/>
            </a:pPr>
            <a:r>
              <a:rPr lang="it-IT" sz="2000" b="1">
                <a:solidFill>
                  <a:srgbClr val="000000"/>
                </a:solidFill>
              </a:rPr>
              <a:t>Il termine </a:t>
            </a:r>
            <a:r>
              <a:rPr lang="it-IT" sz="2000" b="1">
                <a:solidFill>
                  <a:srgbClr val="CE181E"/>
                </a:solidFill>
              </a:rPr>
              <a:t>Bioetica</a:t>
            </a:r>
            <a:r>
              <a:rPr lang="it-IT" sz="2000" b="1">
                <a:solidFill>
                  <a:srgbClr val="000000"/>
                </a:solidFill>
              </a:rPr>
              <a:t> compare per la prima volta nel 1970</a:t>
            </a:r>
            <a:r>
              <a:rPr lang="it-IT" sz="2000">
                <a:solidFill>
                  <a:srgbClr val="000000"/>
                </a:solidFill>
              </a:rPr>
              <a:t> quando l’oncologo americano Van Potter pubblica il saggio  “</a:t>
            </a:r>
            <a:r>
              <a:rPr lang="it-IT" sz="2000" b="1">
                <a:solidFill>
                  <a:srgbClr val="CE181E"/>
                </a:solidFill>
              </a:rPr>
              <a:t>Bioetica: un ponte verso il futuro”.</a:t>
            </a:r>
          </a:p>
          <a:p>
            <a:pPr lvl="0">
              <a:buSzPct val="45000"/>
              <a:buFont typeface="StarSymbol"/>
              <a:buChar char="●"/>
            </a:pPr>
            <a:r>
              <a:rPr lang="it-IT" sz="2000">
                <a:solidFill>
                  <a:srgbClr val="000000"/>
                </a:solidFill>
              </a:rPr>
              <a:t>Secondo Potter, occorreva creare una nuova disciplina che interagisse con la biologia e la biomedicina, riguardo a problematiche quali: </a:t>
            </a:r>
            <a:r>
              <a:rPr lang="it-IT" sz="2000" b="1">
                <a:solidFill>
                  <a:srgbClr val="CE181E"/>
                </a:solidFill>
              </a:rPr>
              <a:t>manipolazione genetica, eutanasia, sperimentazione sui malati ecc.</a:t>
            </a:r>
          </a:p>
          <a:p>
            <a:pPr lvl="0">
              <a:buSzPct val="45000"/>
              <a:buFont typeface="StarSymbol"/>
              <a:buChar char="●"/>
            </a:pPr>
            <a:r>
              <a:rPr lang="it-IT" sz="2000">
                <a:solidFill>
                  <a:srgbClr val="000000"/>
                </a:solidFill>
              </a:rPr>
              <a:t>In realtà, </a:t>
            </a:r>
            <a:r>
              <a:rPr lang="it-IT" sz="2000" b="1">
                <a:solidFill>
                  <a:srgbClr val="000000"/>
                </a:solidFill>
                <a:effectLst>
                  <a:outerShdw dist="17961" dir="2700000">
                    <a:scrgbClr r="0" g="0" b="0"/>
                  </a:outerShdw>
                </a:effectLst>
              </a:rPr>
              <a:t>problematiche etiche relative a sperimentazioni scientifiche,</a:t>
            </a:r>
            <a:r>
              <a:rPr lang="it-IT" sz="2000" b="1">
                <a:solidFill>
                  <a:srgbClr val="000000"/>
                </a:solidFill>
              </a:rPr>
              <a:t> </a:t>
            </a:r>
            <a:r>
              <a:rPr lang="it-IT" sz="2000" b="1">
                <a:solidFill>
                  <a:srgbClr val="CE181E"/>
                </a:solidFill>
              </a:rPr>
              <a:t>furono sollevate già a partire dal 1949</a:t>
            </a:r>
            <a:r>
              <a:rPr lang="it-IT" sz="2000">
                <a:solidFill>
                  <a:srgbClr val="CE181E"/>
                </a:solidFill>
              </a:rPr>
              <a:t> </a:t>
            </a:r>
            <a:r>
              <a:rPr lang="it-IT" sz="2000">
                <a:solidFill>
                  <a:srgbClr val="000000"/>
                </a:solidFill>
              </a:rPr>
              <a:t>con il processo di Norimberga, dove si condannarono i medici nazisti che nei campi di concentramento tedeschi praticarono senza scrupolo</a:t>
            </a:r>
          </a:p>
          <a:p>
            <a:pPr marL="972000" lvl="0">
              <a:spcBef>
                <a:spcPts val="0"/>
              </a:spcBef>
              <a:buSzPct val="45000"/>
              <a:buFont typeface="StarSymbol"/>
              <a:buChar char="●"/>
            </a:pPr>
            <a:r>
              <a:rPr lang="it-IT" sz="2000" b="1">
                <a:solidFill>
                  <a:srgbClr val="CE181E"/>
                </a:solidFill>
              </a:rPr>
              <a:t>esperimenti sugli esseri umani senza il loro consenso</a:t>
            </a:r>
          </a:p>
          <a:p>
            <a:pPr marL="972000" lvl="0">
              <a:spcBef>
                <a:spcPts val="0"/>
              </a:spcBef>
              <a:buSzPct val="45000"/>
              <a:buFont typeface="StarSymbol"/>
              <a:buChar char="●"/>
            </a:pPr>
            <a:r>
              <a:rPr lang="it-IT" sz="2000" b="1">
                <a:solidFill>
                  <a:srgbClr val="CE181E"/>
                </a:solidFill>
              </a:rPr>
              <a:t>eutanasie forzate, su persone ritenute indegne di vivere</a:t>
            </a:r>
            <a:r>
              <a:rPr lang="it-IT" sz="2000">
                <a:solidFill>
                  <a:srgbClr val="000000"/>
                </a:solidFill>
              </a:rPr>
              <a:t> (ritardati mentali, menomati fisici, appartenenti alla razza ariana).</a:t>
            </a:r>
          </a:p>
          <a:p>
            <a:pPr lvl="0">
              <a:spcBef>
                <a:spcPts val="0"/>
              </a:spcBef>
              <a:buSzPct val="45000"/>
              <a:buFont typeface="StarSymbol"/>
              <a:buChar char="●"/>
            </a:pPr>
            <a:r>
              <a:rPr lang="it-IT" sz="2000" b="1">
                <a:solidFill>
                  <a:srgbClr val="CE181E"/>
                </a:solidFill>
              </a:rPr>
              <a:t>Cominciò così una riflessione che prese due direzioni:</a:t>
            </a:r>
          </a:p>
          <a:p>
            <a:pPr marL="936000" lvl="0">
              <a:spcBef>
                <a:spcPts val="0"/>
              </a:spcBef>
              <a:buSzPct val="45000"/>
              <a:buFont typeface="StarSymbol"/>
              <a:buChar char="●"/>
            </a:pPr>
            <a:r>
              <a:rPr lang="it-IT" sz="2000" b="1">
                <a:solidFill>
                  <a:srgbClr val="CE181E"/>
                </a:solidFill>
              </a:rPr>
              <a:t>una giuridica</a:t>
            </a:r>
            <a:r>
              <a:rPr lang="it-IT" sz="2000">
                <a:solidFill>
                  <a:srgbClr val="CE181E"/>
                </a:solidFill>
              </a:rPr>
              <a:t> </a:t>
            </a:r>
            <a:r>
              <a:rPr lang="it-IT" sz="2000">
                <a:solidFill>
                  <a:srgbClr val="000000"/>
                </a:solidFill>
              </a:rPr>
              <a:t>che va sotto il nome di </a:t>
            </a:r>
            <a:r>
              <a:rPr lang="it-IT" sz="2000" b="1">
                <a:solidFill>
                  <a:srgbClr val="000000"/>
                </a:solidFill>
              </a:rPr>
              <a:t>“proclamazione dei diritti dell’uomo”</a:t>
            </a:r>
            <a:r>
              <a:rPr lang="it-IT" sz="2000">
                <a:solidFill>
                  <a:srgbClr val="000000"/>
                </a:solidFill>
              </a:rPr>
              <a:t> (da parte dell’ONU, la proclamazione della </a:t>
            </a:r>
            <a:r>
              <a:rPr lang="it-IT" sz="2000" b="1" i="1">
                <a:solidFill>
                  <a:srgbClr val="000000"/>
                </a:solidFill>
              </a:rPr>
              <a:t>“Carta</a:t>
            </a:r>
          </a:p>
          <a:p>
            <a:pPr marL="936000" lvl="0">
              <a:spcBef>
                <a:spcPts val="0"/>
              </a:spcBef>
              <a:buSzPct val="45000"/>
              <a:buFont typeface="StarSymbol"/>
              <a:buChar char="●"/>
            </a:pPr>
            <a:r>
              <a:rPr lang="it-IT" sz="2000" b="1" i="1">
                <a:solidFill>
                  <a:srgbClr val="000000"/>
                </a:solidFill>
              </a:rPr>
              <a:t>dei diritti dell’uomo” </a:t>
            </a:r>
            <a:r>
              <a:rPr lang="it-IT" sz="2000">
                <a:solidFill>
                  <a:srgbClr val="000000"/>
                </a:solidFill>
              </a:rPr>
              <a:t>risale al 1948)</a:t>
            </a:r>
          </a:p>
          <a:p>
            <a:pPr marL="936000" lvl="0">
              <a:spcBef>
                <a:spcPts val="0"/>
              </a:spcBef>
              <a:buSzPct val="45000"/>
              <a:buFont typeface="StarSymbol"/>
              <a:buChar char="●"/>
            </a:pPr>
            <a:r>
              <a:rPr lang="it-IT" sz="2000" b="1">
                <a:solidFill>
                  <a:srgbClr val="CE181E"/>
                </a:solidFill>
              </a:rPr>
              <a:t>una filosofica,</a:t>
            </a:r>
            <a:r>
              <a:rPr lang="it-IT" sz="2000" b="1">
                <a:solidFill>
                  <a:srgbClr val="000000"/>
                </a:solidFill>
              </a:rPr>
              <a:t> </a:t>
            </a:r>
            <a:r>
              <a:rPr lang="it-IT" sz="2000">
                <a:solidFill>
                  <a:srgbClr val="000000"/>
                </a:solidFill>
              </a:rPr>
              <a:t>di carattere culturale ed etico, appunto</a:t>
            </a:r>
            <a:r>
              <a:rPr lang="it-IT" sz="2000" b="1">
                <a:solidFill>
                  <a:srgbClr val="000000"/>
                </a:solidFill>
                <a:effectLst>
                  <a:outerShdw dist="17961" dir="2700000">
                    <a:scrgbClr r="0" g="0" b="0"/>
                  </a:outerShdw>
                </a:effectLst>
              </a:rPr>
              <a:t> </a:t>
            </a:r>
            <a:r>
              <a:rPr lang="it-IT" sz="2000" b="1">
                <a:solidFill>
                  <a:srgbClr val="CE181E"/>
                </a:solidFill>
                <a:effectLst>
                  <a:outerShdw dist="17961" dir="2700000">
                    <a:scrgbClr r="0" g="0" b="0"/>
                  </a:outerShdw>
                </a:effectLst>
              </a:rPr>
              <a:t>la bioetica,</a:t>
            </a:r>
            <a:r>
              <a:rPr lang="it-IT" sz="2000" b="1">
                <a:solidFill>
                  <a:srgbClr val="000000"/>
                </a:solidFill>
                <a:effectLst>
                  <a:outerShdw dist="17961" dir="2700000">
                    <a:scrgbClr r="0" g="0" b="0"/>
                  </a:outerShdw>
                </a:effectLst>
              </a:rPr>
              <a:t> </a:t>
            </a:r>
            <a:r>
              <a:rPr lang="it-IT" sz="2000">
                <a:solidFill>
                  <a:srgbClr val="000000"/>
                </a:solidFill>
              </a:rPr>
              <a:t>così definita :</a:t>
            </a:r>
            <a:r>
              <a:rPr lang="it-IT" sz="2000" b="1">
                <a:solidFill>
                  <a:srgbClr val="CE181E"/>
                </a:solidFill>
                <a:effectLst>
                  <a:outerShdw dist="17961" dir="2700000">
                    <a:scrgbClr r="0" g="0" b="0"/>
                  </a:outerShdw>
                </a:effectLst>
              </a:rPr>
              <a:t> parte della filosofia morale relativa agli interventi dell’uomo in campo biologico e medico, per definire ciò che è lecito o non lecito fare.</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640000" y="1348560"/>
            <a:ext cx="1440000" cy="5779440"/>
          </a:xfrm>
          <a:prstGeom prst="rect">
            <a:avLst/>
          </a:prstGeom>
          <a:noFill/>
          <a:ln>
            <a:noFill/>
          </a:ln>
        </p:spPr>
      </p:pic>
      <p:sp>
        <p:nvSpPr>
          <p:cNvPr id="5" name="CasellaDiTesto 4"/>
          <p:cNvSpPr txBox="1"/>
          <p:nvPr/>
        </p:nvSpPr>
        <p:spPr>
          <a:xfrm>
            <a:off x="9072000" y="2304000"/>
            <a:ext cx="180720" cy="427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p:txBody>
      </p:sp>
      <p:sp>
        <p:nvSpPr>
          <p:cNvPr id="6" name="CasellaDiTesto 5"/>
          <p:cNvSpPr txBox="1"/>
          <p:nvPr/>
        </p:nvSpPr>
        <p:spPr>
          <a:xfrm rot="2323200">
            <a:off x="8079006" y="2892496"/>
            <a:ext cx="1644479" cy="79920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it-IT" sz="1800" b="1" i="0" u="none" strike="noStrike" kern="1200" cap="none">
                <a:ln>
                  <a:noFill/>
                </a:ln>
                <a:solidFill>
                  <a:srgbClr val="CE181E"/>
                </a:solidFill>
                <a:latin typeface="Liberation Sans" pitchFamily="18"/>
                <a:ea typeface="Microsoft YaHei" pitchFamily="2"/>
                <a:cs typeface="Mangal" pitchFamily="2"/>
              </a:rPr>
              <a:t>La Bioetica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
                                        <p:tgtEl>
                                          <p:spTgt spid="4"/>
                                        </p:tgtEl>
                                      </p:cBhvr>
                                    </p:animEffect>
                                    <p:anim calcmode="lin" valueType="num">
                                      <p:cBhvr>
                                        <p:cTn id="16" dur="800" decel="1000" fill="hold"/>
                                        <p:tgtEl>
                                          <p:spTgt spid="4"/>
                                        </p:tgtEl>
                                        <p:attrNameLst>
                                          <p:attrName>r</p:attrName>
                                        </p:attrNameLst>
                                      </p:cBhvr>
                                      <p:tavLst>
                                        <p:tav tm="0">
                                          <p:val>
                                            <p:strVal val="-90"/>
                                          </p:val>
                                        </p:tav>
                                        <p:tav tm="100000">
                                          <p:val>
                                            <p:strVal val="0"/>
                                          </p:val>
                                        </p:tav>
                                      </p:tavLst>
                                    </p:anim>
                                    <p:anim calcmode="lin" valueType="num">
                                      <p:cBhvr>
                                        <p:cTn id="17" dur="800" decel="1000" fill="hold"/>
                                        <p:tgtEl>
                                          <p:spTgt spid="4"/>
                                        </p:tgtEl>
                                        <p:attrNameLst>
                                          <p:attrName>ppt_x</p:attrName>
                                        </p:attrNameLst>
                                      </p:cBhvr>
                                      <p:tavLst>
                                        <p:tav tm="0">
                                          <p:val>
                                            <p:strVal val="#ppt_x+0.4"/>
                                          </p:val>
                                        </p:tav>
                                        <p:tav tm="100000">
                                          <p:val>
                                            <p:strVal val="#ppt_x-0.05"/>
                                          </p:val>
                                        </p:tav>
                                      </p:tavLst>
                                    </p:anim>
                                    <p:anim calcmode="lin" valueType="num">
                                      <p:cBhvr>
                                        <p:cTn id="18" dur="800" decel="1000" fill="hold"/>
                                        <p:tgtEl>
                                          <p:spTgt spid="4"/>
                                        </p:tgtEl>
                                        <p:attrNameLst>
                                          <p:attrName>ppt_y</p:attrName>
                                        </p:attrNameLst>
                                      </p:cBhvr>
                                      <p:tavLst>
                                        <p:tav tm="0">
                                          <p:val>
                                            <p:strVal val="#ppt_y-0.4"/>
                                          </p:val>
                                        </p:tav>
                                        <p:tav tm="100000">
                                          <p:val>
                                            <p:strVal val="#ppt_y+0.1"/>
                                          </p:val>
                                        </p:tav>
                                      </p:tavLst>
                                    </p:anim>
                                    <p:anim calcmode="lin" valueType="num">
                                      <p:cBhvr>
                                        <p:cTn id="19" dur="200" accel="1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Class="entr"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800" decel="1000"/>
                                        <p:tgtEl>
                                          <p:spTgt spid="6">
                                            <p:txEl>
                                              <p:pRg st="0" end="0"/>
                                            </p:txEl>
                                          </p:spTgt>
                                        </p:tgtEl>
                                      </p:cBhvr>
                                    </p:animEffect>
                                    <p:anim calcmode="lin" valueType="num">
                                      <p:cBhvr>
                                        <p:cTn id="24" dur="800" decel="1000" fill="hold"/>
                                        <p:tgtEl>
                                          <p:spTgt spid="6">
                                            <p:txEl>
                                              <p:pRg st="0" end="0"/>
                                            </p:txEl>
                                          </p:spTgt>
                                        </p:tgtEl>
                                        <p:attrNameLst>
                                          <p:attrName>r</p:attrName>
                                        </p:attrNameLst>
                                      </p:cBhvr>
                                      <p:tavLst>
                                        <p:tav tm="0">
                                          <p:val>
                                            <p:strVal val="-90"/>
                                          </p:val>
                                        </p:tav>
                                        <p:tav tm="100000">
                                          <p:val>
                                            <p:strVal val="0"/>
                                          </p:val>
                                        </p:tav>
                                      </p:tavLst>
                                    </p:anim>
                                    <p:anim calcmode="lin" valueType="num">
                                      <p:cBhvr>
                                        <p:cTn id="25" dur="800" decel="1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6" dur="800" decel="1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7" dur="200" accel="1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8" dur="200" accel="1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ox(i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ircle(in)">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ircle(in)">
                                      <p:cBhvr>
                                        <p:cTn id="43" dur="2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edge">
                                      <p:cBhvr>
                                        <p:cTn id="48" dur="2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Class="entr"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circle(in)">
                                      <p:cBhvr>
                                        <p:cTn id="53" dur="2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ox(in)">
                                      <p:cBhvr>
                                        <p:cTn id="58" dur="500"/>
                                        <p:tgtEl>
                                          <p:spTgt spid="3">
                                            <p:txEl>
                                              <p:pRg st="7" end="7"/>
                                            </p:txEl>
                                          </p:spTgt>
                                        </p:tgtEl>
                                      </p:cBhvr>
                                    </p:animEffect>
                                  </p:childTnLst>
                                </p:cTn>
                              </p:par>
                              <p:par>
                                <p:cTn id="59" presetClass="entr"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box(in)">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Class="entr"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box(in)">
                                      <p:cBhvr>
                                        <p:cTn id="6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16000" y="121680"/>
            <a:ext cx="9576000" cy="518400"/>
          </a:xfrm>
        </p:spPr>
        <p:txBody>
          <a:bodyPr/>
          <a:lstStyle/>
          <a:p>
            <a:pPr lvl="0"/>
            <a:r>
              <a:rPr lang="it-IT" sz="3600" b="1">
                <a:solidFill>
                  <a:srgbClr val="CE181E"/>
                </a:solidFill>
                <a:effectLst>
                  <a:outerShdw dist="17961" dir="2700000">
                    <a:scrgbClr r="0" g="0" b="0"/>
                  </a:outerShdw>
                </a:effectLst>
                <a:latin typeface="Franklin Gothic Demi" pitchFamily="34"/>
              </a:rPr>
              <a:t>L’ATTUALE PENSIERO SULLA BIOETICA</a:t>
            </a:r>
          </a:p>
        </p:txBody>
      </p:sp>
      <p:sp>
        <p:nvSpPr>
          <p:cNvPr id="3" name="Segnaposto testo 2"/>
          <p:cNvSpPr txBox="1">
            <a:spLocks noGrp="1"/>
          </p:cNvSpPr>
          <p:nvPr>
            <p:ph type="body" idx="4294967295"/>
          </p:nvPr>
        </p:nvSpPr>
        <p:spPr>
          <a:xfrm>
            <a:off x="216000" y="720000"/>
            <a:ext cx="8352000" cy="6408000"/>
          </a:xfrm>
          <a:ln w="19080">
            <a:solidFill>
              <a:srgbClr val="FFFFFF"/>
            </a:solidFill>
            <a:prstDash val="solid"/>
          </a:ln>
        </p:spPr>
        <p:txBody>
          <a:bodyPr lIns="9360" tIns="9360" rIns="9360" bIns="9360">
            <a:normAutofit lnSpcReduction="10000"/>
          </a:bodyPr>
          <a:lstStyle/>
          <a:p>
            <a:pPr lvl="0"/>
            <a:endParaRPr lang="it-IT" sz="500" b="1">
              <a:solidFill>
                <a:srgbClr val="CE181E"/>
              </a:solidFill>
            </a:endParaRPr>
          </a:p>
          <a:p>
            <a:pPr lvl="0">
              <a:spcBef>
                <a:spcPts val="850"/>
              </a:spcBef>
              <a:buSzPct val="45000"/>
              <a:buFont typeface="StarSymbol"/>
              <a:buChar char="●"/>
            </a:pPr>
            <a:r>
              <a:rPr lang="it-IT" sz="2000" b="1">
                <a:solidFill>
                  <a:srgbClr val="CE181E"/>
                </a:solidFill>
              </a:rPr>
              <a:t>Di fronte alla domanda sull’identità della “persona umana” e</a:t>
            </a:r>
          </a:p>
          <a:p>
            <a:pPr lvl="0">
              <a:spcBef>
                <a:spcPts val="0"/>
              </a:spcBef>
              <a:buSzPct val="45000"/>
              <a:buFont typeface="StarSymbol"/>
              <a:buChar char="●"/>
            </a:pPr>
            <a:r>
              <a:rPr lang="it-IT" sz="2000" b="1">
                <a:solidFill>
                  <a:srgbClr val="CE181E"/>
                </a:solidFill>
              </a:rPr>
              <a:t>sul suo rapporto con l’ambiente, </a:t>
            </a:r>
            <a:r>
              <a:rPr lang="it-IT" sz="2000" b="1">
                <a:solidFill>
                  <a:srgbClr val="000000"/>
                </a:solidFill>
              </a:rPr>
              <a:t>oggi la Bioetica</a:t>
            </a:r>
            <a:r>
              <a:rPr lang="it-IT" sz="2000">
                <a:solidFill>
                  <a:srgbClr val="000000"/>
                </a:solidFill>
              </a:rPr>
              <a:t> </a:t>
            </a:r>
            <a:r>
              <a:rPr lang="it-IT" sz="2000" b="1">
                <a:solidFill>
                  <a:srgbClr val="000000"/>
                </a:solidFill>
              </a:rPr>
              <a:t>risente di tre correnti di pensiero.</a:t>
            </a:r>
          </a:p>
          <a:p>
            <a:pPr lvl="0">
              <a:buSzPct val="45000"/>
              <a:buFont typeface="StarSymbol"/>
              <a:buChar char="●"/>
            </a:pPr>
            <a:r>
              <a:rPr lang="it-IT" sz="2000" b="1">
                <a:solidFill>
                  <a:srgbClr val="ED1C24"/>
                </a:solidFill>
              </a:rPr>
              <a:t>La posizione </a:t>
            </a:r>
            <a:r>
              <a:rPr lang="it-IT" sz="2000" b="1" i="1">
                <a:solidFill>
                  <a:srgbClr val="ED1C24"/>
                </a:solidFill>
              </a:rPr>
              <a:t>radicale e nichilista, </a:t>
            </a:r>
            <a:r>
              <a:rPr lang="it-IT" sz="2000" b="1"/>
              <a:t>fondata sulla libertà come valore unico e fondamentale.</a:t>
            </a:r>
          </a:p>
          <a:p>
            <a:pPr lvl="0">
              <a:spcBef>
                <a:spcPts val="0"/>
              </a:spcBef>
              <a:buSzPct val="45000"/>
              <a:buFont typeface="StarSymbol"/>
              <a:buChar char="●"/>
            </a:pPr>
            <a:r>
              <a:rPr lang="it-IT" sz="2000" b="1"/>
              <a:t>E’  lecito cioè tutto ciò che è scelto liberamente dal soggetto che richiede l’intervento sulla sua vita</a:t>
            </a:r>
            <a:r>
              <a:rPr lang="it-IT" sz="2000"/>
              <a:t> e non danneggia la libertà di nessuno.</a:t>
            </a:r>
          </a:p>
          <a:p>
            <a:pPr lvl="0">
              <a:buSzPct val="45000"/>
              <a:buFont typeface="StarSymbol"/>
              <a:buChar char="●"/>
            </a:pPr>
            <a:r>
              <a:rPr lang="it-IT" sz="2000" b="1">
                <a:solidFill>
                  <a:srgbClr val="ED1C24"/>
                </a:solidFill>
              </a:rPr>
              <a:t>La posizione di tipo </a:t>
            </a:r>
            <a:r>
              <a:rPr lang="it-IT" sz="2000" b="1" i="1">
                <a:solidFill>
                  <a:srgbClr val="ED1C24"/>
                </a:solidFill>
              </a:rPr>
              <a:t>sociologico-naturalistico</a:t>
            </a:r>
            <a:r>
              <a:rPr lang="it-IT" sz="2000" b="1" i="1"/>
              <a:t> </a:t>
            </a:r>
            <a:r>
              <a:rPr lang="it-IT" sz="2000"/>
              <a:t>secondo cui </a:t>
            </a:r>
            <a:r>
              <a:rPr lang="it-IT" sz="2000" b="1"/>
              <a:t>ogni cultura e</a:t>
            </a:r>
            <a:r>
              <a:rPr lang="it-IT" sz="2000"/>
              <a:t> </a:t>
            </a:r>
            <a:r>
              <a:rPr lang="it-IT" sz="2000" b="1"/>
              <a:t>ogni nazione hanno la loro etica e ogni periodo ha la sua morale.</a:t>
            </a:r>
          </a:p>
          <a:p>
            <a:pPr lvl="0">
              <a:spcBef>
                <a:spcPts val="0"/>
              </a:spcBef>
              <a:buSzPct val="45000"/>
              <a:buFont typeface="StarSymbol"/>
              <a:buChar char="●"/>
            </a:pPr>
            <a:r>
              <a:rPr lang="it-IT" sz="2000"/>
              <a:t>Si tratta di </a:t>
            </a:r>
            <a:r>
              <a:rPr lang="it-IT" sz="2000" b="1"/>
              <a:t>realizzare il massimo dei vantaggi, col minimo dei rischi.</a:t>
            </a:r>
          </a:p>
          <a:p>
            <a:pPr lvl="0">
              <a:spcBef>
                <a:spcPts val="0"/>
              </a:spcBef>
              <a:buSzPct val="45000"/>
              <a:buFont typeface="StarSymbol"/>
              <a:buChar char="●"/>
            </a:pPr>
            <a:r>
              <a:rPr lang="it-IT" sz="2000"/>
              <a:t>(Es. Di fronte ai vantaggi della ricerca scientifica,</a:t>
            </a:r>
          </a:p>
          <a:p>
            <a:pPr lvl="0">
              <a:spcBef>
                <a:spcPts val="0"/>
              </a:spcBef>
              <a:buSzPct val="45000"/>
              <a:buFont typeface="StarSymbol"/>
              <a:buChar char="●"/>
            </a:pPr>
            <a:r>
              <a:rPr lang="it-IT" sz="2000"/>
              <a:t>l’immolazione di alcuni embrioni è cosa del tutto trascurabile).</a:t>
            </a:r>
          </a:p>
          <a:p>
            <a:pPr lvl="0">
              <a:buSzPct val="45000"/>
              <a:buFont typeface="StarSymbol"/>
              <a:buChar char="●"/>
            </a:pPr>
            <a:r>
              <a:rPr lang="it-IT" sz="2000" b="1">
                <a:solidFill>
                  <a:srgbClr val="CE181E"/>
                </a:solidFill>
              </a:rPr>
              <a:t>La posizione personalistica che corrisponde al pensiero cattolico,</a:t>
            </a:r>
          </a:p>
          <a:p>
            <a:pPr lvl="0">
              <a:spcBef>
                <a:spcPts val="0"/>
              </a:spcBef>
              <a:buSzPct val="45000"/>
              <a:buFont typeface="StarSymbol"/>
              <a:buChar char="●"/>
            </a:pPr>
            <a:r>
              <a:rPr lang="it-IT" sz="2000" b="1"/>
              <a:t>vede nell’essere umano la persona umana</a:t>
            </a:r>
            <a:r>
              <a:rPr lang="it-IT" sz="2000"/>
              <a:t> </a:t>
            </a:r>
            <a:r>
              <a:rPr lang="it-IT" sz="2000" b="1"/>
              <a:t>e in questa, un valore trascendente e intangibile, indipendentemente dalle capacità possedute o sviluppate al momento; un valore pertanto normativo.</a:t>
            </a:r>
          </a:p>
          <a:p>
            <a:pPr lvl="0">
              <a:spcBef>
                <a:spcPts val="283"/>
              </a:spcBef>
              <a:buSzPct val="45000"/>
              <a:buFont typeface="StarSymbol"/>
              <a:buChar char="●"/>
            </a:pPr>
            <a:r>
              <a:rPr lang="it-IT" sz="2000"/>
              <a:t>La rivelazione cristiana ha illuminato la grandezza della persona, elevata fino ad essere </a:t>
            </a:r>
            <a:r>
              <a:rPr lang="it-IT" sz="2000" b="1" i="1">
                <a:solidFill>
                  <a:srgbClr val="ED1C32"/>
                </a:solidFill>
              </a:rPr>
              <a:t>“immagine di Dio”.</a:t>
            </a:r>
          </a:p>
          <a:p>
            <a:pPr lvl="0">
              <a:spcBef>
                <a:spcPts val="567"/>
              </a:spcBef>
              <a:buSzPct val="45000"/>
              <a:buFont typeface="StarSymbol"/>
              <a:buChar char="●"/>
            </a:pPr>
            <a:r>
              <a:rPr lang="it-IT" sz="2000" b="1"/>
              <a:t>Va da sé che le varie posizioni hanno riflessi nettamente diversi e opposti sulla scelte etiche, come su aborto, eutanasia, utilizzo di embrioni ecc.</a:t>
            </a:r>
          </a:p>
        </p:txBody>
      </p:sp>
      <p:pic>
        <p:nvPicPr>
          <p:cNvPr id="4" name="">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596080" y="720000"/>
            <a:ext cx="1512000" cy="640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Class="entr"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Class="entr"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Class="entr"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Class="entr"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Class="entr"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ox(in)">
                                      <p:cBhvr>
                                        <p:cTn id="38" dur="500"/>
                                        <p:tgtEl>
                                          <p:spTgt spid="3">
                                            <p:txEl>
                                              <p:pRg st="5" end="5"/>
                                            </p:txEl>
                                          </p:spTgt>
                                        </p:tgtEl>
                                      </p:cBhvr>
                                    </p:animEffect>
                                  </p:childTnLst>
                                </p:cTn>
                              </p:par>
                              <p:par>
                                <p:cTn id="39" presetClass="entr"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Class="entr"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fill="hold" nodeType="clickEffect">
                                  <p:stCondLst>
                                    <p:cond delay="0"/>
                                  </p:stCondLst>
                                  <p:childTnLst>
                                    <p:set>
                                      <p:cBhvr>
                                        <p:cTn id="52" dur="0"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amond(in)">
                                      <p:cBhvr>
                                        <p:cTn id="5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ns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Dalla bioetica alla centralità della persona</Template>
  <TotalTime>2</TotalTime>
  <Words>7380</Words>
  <Application>Microsoft Office PowerPoint</Application>
  <PresentationFormat>Widescreen</PresentationFormat>
  <Paragraphs>641</Paragraphs>
  <Slides>48</Slides>
  <Notes>48</Notes>
  <HiddenSlides>0</HiddenSlides>
  <MMClips>0</MMClips>
  <ScaleCrop>false</ScaleCrop>
  <HeadingPairs>
    <vt:vector size="6" baseType="variant">
      <vt:variant>
        <vt:lpstr>Caratteri utilizzati</vt:lpstr>
      </vt:variant>
      <vt:variant>
        <vt:i4>21</vt:i4>
      </vt:variant>
      <vt:variant>
        <vt:lpstr>Tema</vt:lpstr>
      </vt:variant>
      <vt:variant>
        <vt:i4>2</vt:i4>
      </vt:variant>
      <vt:variant>
        <vt:lpstr>Titoli diapositive</vt:lpstr>
      </vt:variant>
      <vt:variant>
        <vt:i4>48</vt:i4>
      </vt:variant>
    </vt:vector>
  </HeadingPairs>
  <TitlesOfParts>
    <vt:vector size="71" baseType="lpstr">
      <vt:lpstr>Microsoft YaHei</vt:lpstr>
      <vt:lpstr>Arial</vt:lpstr>
      <vt:lpstr>Bernard MT Condensed</vt:lpstr>
      <vt:lpstr>Britannic Bold</vt:lpstr>
      <vt:lpstr>Calibri</vt:lpstr>
      <vt:lpstr>Calisto MT</vt:lpstr>
      <vt:lpstr>Copperplate Gothic Bold</vt:lpstr>
      <vt:lpstr>Estrangelo Edessa</vt:lpstr>
      <vt:lpstr>Euphemia</vt:lpstr>
      <vt:lpstr>Franklin Gothic Demi</vt:lpstr>
      <vt:lpstr>Franklin Gothic Demi Cond</vt:lpstr>
      <vt:lpstr>Gungsuh</vt:lpstr>
      <vt:lpstr>Liberation Sans</vt:lpstr>
      <vt:lpstr>Liberation Serif</vt:lpstr>
      <vt:lpstr>Mangal</vt:lpstr>
      <vt:lpstr>OpenSymbol</vt:lpstr>
      <vt:lpstr>Rockwell Extra Bold</vt:lpstr>
      <vt:lpstr>Segoe UI</vt:lpstr>
      <vt:lpstr>StarSymbol</vt:lpstr>
      <vt:lpstr>Tahoma</vt:lpstr>
      <vt:lpstr>Wide Latin</vt:lpstr>
      <vt:lpstr>Predefinito</vt:lpstr>
      <vt:lpstr>Sunset</vt:lpstr>
      <vt:lpstr>diocesi di terni - narni - amelia Scuola diocesana  di formazione teologico - pastorale</vt:lpstr>
      <vt:lpstr>gli interrogativi  a cui intende rispondere  la bioetica</vt:lpstr>
      <vt:lpstr>Le scimmie clonate in cina  «Una minaccia per il futuro dell’umanità» (CARD. SGRECCIA) 25 Gennaio 2018</vt:lpstr>
      <vt:lpstr> Dalla bioetica alla centralità e identità della persona BIBLIOGRAFIA DI RIFERIMENTO</vt:lpstr>
      <vt:lpstr>1. QUESTIONI INTRODUTTIVE ALLA BIOETICA</vt:lpstr>
      <vt:lpstr>2. QUESTIONI INTRODUTTIVE ALLA BIOETICA</vt:lpstr>
      <vt:lpstr>LA NECESSITA’ DI FARE DELLE SCELTE</vt:lpstr>
      <vt:lpstr>LA BIOETICA: fondamenti e contenuti</vt:lpstr>
      <vt:lpstr>L’ATTUALE PENSIERO SULLA BIOETICA</vt:lpstr>
      <vt:lpstr>Il CORPO E I SUOI VALORI</vt:lpstr>
      <vt:lpstr>Il corpo è anche limite</vt:lpstr>
      <vt:lpstr> La DIGHITA’ della PERSONA UMANA</vt:lpstr>
      <vt:lpstr>IL CONCETTO DI PERSONA</vt:lpstr>
      <vt:lpstr> PERSONA CREATA A IMMAGINE DI DIO</vt:lpstr>
      <vt:lpstr> COMPOSTA DI ANIMA E DI CORPO</vt:lpstr>
      <vt:lpstr> DOTATA  DI COSCIENZA E LIBERTA’</vt:lpstr>
      <vt:lpstr> </vt:lpstr>
      <vt:lpstr> </vt:lpstr>
      <vt:lpstr> </vt:lpstr>
      <vt:lpstr>Presentazione standard di PowerPoint</vt:lpstr>
      <vt:lpstr>ABORTO: FONDAMENTALE ATTENTATO ALLA VITA</vt:lpstr>
      <vt:lpstr>Presentazione standard di PowerPoint</vt:lpstr>
      <vt:lpstr> </vt:lpstr>
      <vt:lpstr> </vt:lpstr>
      <vt:lpstr> </vt:lpstr>
      <vt:lpstr> </vt:lpstr>
      <vt:lpstr>LE UNIONI CIVILI</vt:lpstr>
      <vt:lpstr>LE UNIONI CIVILI:COSA SONO, COME SONO NORMATE</vt:lpstr>
      <vt:lpstr>LA PROSSIMA FRONTIERA: IL DIRITTO DI ADOZIONE</vt:lpstr>
      <vt:lpstr>L’EUTANASIA</vt:lpstr>
      <vt:lpstr>IL SUICIDIO ASSISTITO</vt:lpstr>
      <vt:lpstr>IL BIOTESTAMENTO E’ LEGGE</vt:lpstr>
      <vt:lpstr>LE REAZIONI DAL MONDO POLITICO AL FINE VITA</vt:lpstr>
      <vt:lpstr>FINE VITA: UNA LEGGE NATA MALE</vt:lpstr>
      <vt:lpstr>Presentazione standard di PowerPoint</vt:lpstr>
      <vt:lpstr>LA PROCREAZIONE ASSISTITA</vt:lpstr>
      <vt:lpstr> INSEMINAZIONE ARTIFICIALE: PRESUPPOSTI PER LA VALUTAZIONE</vt:lpstr>
      <vt:lpstr>INSEMINAZIONE ARTIFICIALE OMOLOGA: ASPETTI MORALI</vt:lpstr>
      <vt:lpstr>INSEMINAZIONE ARTIFICIALE ETEROLOGA: ASPETTI MORALI</vt:lpstr>
      <vt:lpstr>LE NUOVE FRONTIERE DELL’INGEGNERIA GENETICA</vt:lpstr>
      <vt:lpstr>L’INTERRUZIONE VOLONTARIA DI GRAVIDANZA</vt:lpstr>
      <vt:lpstr>TEMPISTICHE E LEGISLATURA DELL’IVG</vt:lpstr>
      <vt:lpstr>IL PENSIERO DELLA CHIESA CATTOLICA SULL’IVG</vt:lpstr>
      <vt:lpstr>LA MATERNITA’ SURROGATA</vt:lpstr>
      <vt:lpstr>LE CURE PALLIATIVE</vt:lpstr>
      <vt:lpstr>IL VALORE DEL PRENDERSI CURA</vt:lpstr>
      <vt:lpstr>LE CELLULE STAMINALI</vt:lpstr>
      <vt:lpstr>LE CELLULE STAMINALI: IL PROBLEMA ETICO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diocesi di terni - narni - amelia Scuola diocesana  di formazione teologico - pastorale</dc:title>
  <dc:creator>giampiero salvatori</dc:creator>
  <cp:lastModifiedBy>giampiero salvatori</cp:lastModifiedBy>
  <cp:revision>2</cp:revision>
  <dcterms:created xsi:type="dcterms:W3CDTF">2018-03-05T22:04:17Z</dcterms:created>
  <dcterms:modified xsi:type="dcterms:W3CDTF">2018-03-05T22:06:43Z</dcterms:modified>
</cp:coreProperties>
</file>