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2" r:id="rId2"/>
    <p:sldId id="293" r:id="rId3"/>
    <p:sldId id="294" r:id="rId4"/>
    <p:sldId id="279" r:id="rId5"/>
    <p:sldId id="280" r:id="rId6"/>
    <p:sldId id="295" r:id="rId7"/>
    <p:sldId id="278" r:id="rId8"/>
    <p:sldId id="281" r:id="rId9"/>
    <p:sldId id="282" r:id="rId10"/>
    <p:sldId id="284" r:id="rId11"/>
    <p:sldId id="285" r:id="rId12"/>
    <p:sldId id="286" r:id="rId13"/>
    <p:sldId id="298" r:id="rId14"/>
    <p:sldId id="289" r:id="rId15"/>
    <p:sldId id="290" r:id="rId16"/>
    <p:sldId id="296" r:id="rId17"/>
    <p:sldId id="297" r:id="rId18"/>
    <p:sldId id="29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De_architectura" TargetMode="External"/><Relationship Id="rId13" Type="http://schemas.openxmlformats.org/officeDocument/2006/relationships/hyperlink" Target="https://it.wikipedia.org/wiki/Imperatore_di_Bisanzio" TargetMode="External"/><Relationship Id="rId18" Type="http://schemas.openxmlformats.org/officeDocument/2006/relationships/hyperlink" Target="https://it.wikipedia.org/wiki/Compi%C3%A8gne" TargetMode="External"/><Relationship Id="rId3" Type="http://schemas.openxmlformats.org/officeDocument/2006/relationships/hyperlink" Target="https://it.wikipedia.org/wiki/III_secolo_a.C." TargetMode="External"/><Relationship Id="rId7" Type="http://schemas.openxmlformats.org/officeDocument/2006/relationships/hyperlink" Target="https://it.wikipedia.org/wiki/120_a.C." TargetMode="External"/><Relationship Id="rId12" Type="http://schemas.openxmlformats.org/officeDocument/2006/relationships/hyperlink" Target="https://it.wikipedia.org/wiki/757" TargetMode="External"/><Relationship Id="rId17" Type="http://schemas.openxmlformats.org/officeDocument/2006/relationships/hyperlink" Target="https://it.wikipedia.org/wiki/Papa_Cornelio" TargetMode="External"/><Relationship Id="rId2" Type="http://schemas.openxmlformats.org/officeDocument/2006/relationships/hyperlink" Target="https://it.wikipedia.org/wiki/Hydraulis" TargetMode="External"/><Relationship Id="rId16" Type="http://schemas.openxmlformats.org/officeDocument/2006/relationships/hyperlink" Target="https://it.wikipedia.org/wiki/Chiesa_(architettur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Erone_di_Alessandria" TargetMode="External"/><Relationship Id="rId11" Type="http://schemas.openxmlformats.org/officeDocument/2006/relationships/hyperlink" Target="https://it.wikipedia.org/wiki/Impero_bizantino" TargetMode="External"/><Relationship Id="rId5" Type="http://schemas.openxmlformats.org/officeDocument/2006/relationships/hyperlink" Target="https://it.wikipedia.org/w/index.php?title=Pneumatika&amp;action=edit&amp;redlink=1" TargetMode="External"/><Relationship Id="rId15" Type="http://schemas.openxmlformats.org/officeDocument/2006/relationships/hyperlink" Target="https://it.wikipedia.org/wiki/Pipino_il_Breve" TargetMode="External"/><Relationship Id="rId10" Type="http://schemas.openxmlformats.org/officeDocument/2006/relationships/hyperlink" Target="https://it.wikipedia.org/wiki/Roma_antica" TargetMode="External"/><Relationship Id="rId19" Type="http://schemas.openxmlformats.org/officeDocument/2006/relationships/hyperlink" Target="https://it.wikipedia.org/wiki/Francia" TargetMode="External"/><Relationship Id="rId4" Type="http://schemas.openxmlformats.org/officeDocument/2006/relationships/hyperlink" Target="https://it.wikipedia.org/wiki/Ctesibio" TargetMode="External"/><Relationship Id="rId9" Type="http://schemas.openxmlformats.org/officeDocument/2006/relationships/hyperlink" Target="https://it.wikipedia.org/wiki/Vitruvio" TargetMode="External"/><Relationship Id="rId14" Type="http://schemas.openxmlformats.org/officeDocument/2006/relationships/hyperlink" Target="https://it.wikipedia.org/wiki/Costantino_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5546501"/>
          </a:xfrm>
        </p:spPr>
        <p:txBody>
          <a:bodyPr/>
          <a:lstStyle/>
          <a:p>
            <a:r>
              <a:rPr lang="it-IT" sz="4400" dirty="0" smtClean="0"/>
              <a:t>Storia della musica sacra iii</a:t>
            </a:r>
            <a:br>
              <a:rPr lang="it-IT" sz="4400" dirty="0" smtClean="0"/>
            </a:br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smtClean="0"/>
              <a:t>…..un ultimo sforzo……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180127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stiamo andando?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446404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 smtClean="0"/>
              <a:t>- Sempre </a:t>
            </a:r>
            <a:r>
              <a:rPr lang="it-IT" sz="2400" dirty="0"/>
              <a:t>più raramente i compositori si cimenteranno nel comporre Messe…</a:t>
            </a:r>
          </a:p>
          <a:p>
            <a:pPr marL="0" indent="0">
              <a:buNone/>
            </a:pPr>
            <a:r>
              <a:rPr lang="it-IT" sz="2400" dirty="0" smtClean="0"/>
              <a:t>- Le </a:t>
            </a:r>
            <a:r>
              <a:rPr lang="it-IT" sz="2400" dirty="0"/>
              <a:t>Cappelle Musicali, riscoprendo il Canto Gregoriano nella sua forma più originale </a:t>
            </a:r>
            <a:r>
              <a:rPr lang="it-IT" sz="2400" dirty="0" smtClean="0"/>
              <a:t>possibile (1833 rifondazione dell’Abbazia di </a:t>
            </a:r>
            <a:r>
              <a:rPr lang="it-IT" sz="2400" dirty="0" err="1" smtClean="0"/>
              <a:t>Solesmes</a:t>
            </a:r>
            <a:r>
              <a:rPr lang="it-IT" sz="2400" dirty="0" smtClean="0"/>
              <a:t>), nonché </a:t>
            </a:r>
            <a:r>
              <a:rPr lang="it-IT" sz="2400" dirty="0"/>
              <a:t>le opere dei grandi maestri della polifonia del passato avranno a disposizione sempre maggior materiale per trovare il ‘loro linguaggio’…</a:t>
            </a:r>
          </a:p>
          <a:p>
            <a:pPr marL="0" indent="0" algn="ctr">
              <a:buNone/>
            </a:pPr>
            <a:r>
              <a:rPr lang="it-IT" sz="2400" dirty="0" smtClean="0"/>
              <a:t>…Un </a:t>
            </a:r>
            <a:r>
              <a:rPr lang="it-IT" sz="2400" dirty="0"/>
              <a:t>linguaggio </a:t>
            </a:r>
            <a:r>
              <a:rPr lang="it-IT" sz="2400" dirty="0" smtClean="0"/>
              <a:t>però sempre </a:t>
            </a:r>
            <a:r>
              <a:rPr lang="it-IT" sz="2400" dirty="0"/>
              <a:t>più libero </a:t>
            </a:r>
            <a:endParaRPr lang="it-IT" sz="2400" dirty="0" smtClean="0"/>
          </a:p>
          <a:p>
            <a:pPr marL="0" indent="0" algn="ctr">
              <a:buNone/>
            </a:pPr>
            <a:r>
              <a:rPr lang="it-IT" sz="2400" dirty="0" smtClean="0"/>
              <a:t>e </a:t>
            </a:r>
            <a:r>
              <a:rPr lang="it-IT" sz="2400" dirty="0"/>
              <a:t>difficile da ‘addomesticare’…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1236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«secolo breve»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407767"/>
          </a:xfrm>
        </p:spPr>
        <p:txBody>
          <a:bodyPr/>
          <a:lstStyle/>
          <a:p>
            <a:r>
              <a:rPr lang="it-IT" sz="2400" dirty="0"/>
              <a:t>Nella musica, il novecento ha segnato, oltre alla prosecuzione del grande stile operistico (Puccini, Leoncavallo, Mascagni…) l’inizio delle esperienze avanguardiste basate sull’atonalità . </a:t>
            </a:r>
          </a:p>
          <a:p>
            <a:r>
              <a:rPr lang="it-IT" sz="2400" dirty="0"/>
              <a:t>L’espressionismo: </a:t>
            </a:r>
            <a:r>
              <a:rPr lang="it-IT" sz="2400" i="1" dirty="0" err="1"/>
              <a:t>Debussy</a:t>
            </a:r>
            <a:r>
              <a:rPr lang="it-IT" sz="2400" dirty="0"/>
              <a:t>, </a:t>
            </a:r>
            <a:r>
              <a:rPr lang="it-IT" sz="2400" b="1" dirty="0" err="1"/>
              <a:t>Schoenberg</a:t>
            </a:r>
            <a:r>
              <a:rPr lang="it-IT" sz="2400" dirty="0"/>
              <a:t>, </a:t>
            </a:r>
            <a:r>
              <a:rPr lang="it-IT" sz="2400" b="1" dirty="0" err="1"/>
              <a:t>Berg</a:t>
            </a:r>
            <a:r>
              <a:rPr lang="it-IT" sz="2400" dirty="0"/>
              <a:t>, </a:t>
            </a:r>
            <a:r>
              <a:rPr lang="it-IT" sz="2400" b="1" dirty="0" err="1"/>
              <a:t>Webern</a:t>
            </a:r>
            <a:r>
              <a:rPr lang="it-IT" sz="2400" dirty="0"/>
              <a:t> [</a:t>
            </a:r>
            <a:r>
              <a:rPr lang="it-IT" sz="2400" b="1" dirty="0" err="1"/>
              <a:t>Messiaen</a:t>
            </a:r>
            <a:r>
              <a:rPr lang="it-IT" sz="2400" dirty="0"/>
              <a:t>, </a:t>
            </a:r>
            <a:r>
              <a:rPr lang="it-IT" sz="2400" dirty="0" err="1"/>
              <a:t>Stockausen</a:t>
            </a:r>
            <a:r>
              <a:rPr lang="it-IT" sz="2400" dirty="0"/>
              <a:t>]; </a:t>
            </a:r>
          </a:p>
          <a:p>
            <a:r>
              <a:rPr lang="it-IT" sz="2400" dirty="0"/>
              <a:t>il neoclassicismo con </a:t>
            </a:r>
            <a:r>
              <a:rPr lang="it-IT" sz="2400" b="1" dirty="0" err="1"/>
              <a:t>Stravinskji</a:t>
            </a:r>
            <a:r>
              <a:rPr lang="it-IT" sz="2400" dirty="0"/>
              <a:t>, </a:t>
            </a:r>
            <a:r>
              <a:rPr lang="it-IT" sz="2400" b="1" dirty="0" err="1"/>
              <a:t>Poulenc</a:t>
            </a:r>
            <a:r>
              <a:rPr lang="it-IT" sz="2400" dirty="0"/>
              <a:t> e </a:t>
            </a:r>
            <a:r>
              <a:rPr lang="it-IT" sz="2400" dirty="0" err="1"/>
              <a:t>Honegger</a:t>
            </a:r>
            <a:r>
              <a:rPr lang="it-IT" sz="2400" dirty="0"/>
              <a:t>; </a:t>
            </a:r>
          </a:p>
          <a:p>
            <a:r>
              <a:rPr lang="it-IT" sz="2400" dirty="0"/>
              <a:t>il pragmatismo con </a:t>
            </a:r>
            <a:r>
              <a:rPr lang="it-IT" sz="2400" b="1" dirty="0" err="1"/>
              <a:t>Hindemith</a:t>
            </a:r>
            <a:r>
              <a:rPr lang="it-IT" sz="2400" b="1" dirty="0"/>
              <a:t> </a:t>
            </a:r>
            <a:r>
              <a:rPr lang="it-IT" sz="2400" dirty="0"/>
              <a:t>e </a:t>
            </a:r>
            <a:r>
              <a:rPr lang="it-IT" sz="2400" b="1" dirty="0" err="1"/>
              <a:t>Orff</a:t>
            </a:r>
            <a:r>
              <a:rPr lang="it-IT" sz="2400" dirty="0"/>
              <a:t>; </a:t>
            </a:r>
          </a:p>
          <a:p>
            <a:r>
              <a:rPr lang="it-IT" sz="2400" dirty="0"/>
              <a:t>il </a:t>
            </a:r>
            <a:r>
              <a:rPr lang="it-IT" sz="2400" dirty="0" err="1"/>
              <a:t>folcklorismo</a:t>
            </a:r>
            <a:r>
              <a:rPr lang="it-IT" sz="2400" dirty="0"/>
              <a:t> nazionalista con </a:t>
            </a:r>
            <a:r>
              <a:rPr lang="it-IT" sz="2400" b="1" dirty="0" err="1"/>
              <a:t>Bartok</a:t>
            </a:r>
            <a:r>
              <a:rPr lang="it-IT" sz="2400" dirty="0"/>
              <a:t> e </a:t>
            </a:r>
            <a:r>
              <a:rPr lang="it-IT" sz="2400" b="1" dirty="0"/>
              <a:t>De Falla</a:t>
            </a:r>
            <a:r>
              <a:rPr lang="it-IT" sz="2400" dirty="0"/>
              <a:t>.  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3162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novecento ‘sacro’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5880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A fronte delle profonde trasformazioni subite dalla musica 'profana' del 1900, in particolare per la </a:t>
            </a:r>
            <a:r>
              <a:rPr lang="it-IT" i="1" dirty="0"/>
              <a:t>dodecafonia</a:t>
            </a:r>
            <a:r>
              <a:rPr lang="it-IT" dirty="0"/>
              <a:t> e la musica </a:t>
            </a:r>
            <a:r>
              <a:rPr lang="it-IT" i="1" dirty="0"/>
              <a:t>aleatoria</a:t>
            </a:r>
            <a:r>
              <a:rPr lang="it-IT" dirty="0"/>
              <a:t> la musica sacra reagì in due modi: da un lato col </a:t>
            </a:r>
            <a:r>
              <a:rPr lang="it-IT" b="1" dirty="0"/>
              <a:t>recupero</a:t>
            </a:r>
            <a:r>
              <a:rPr lang="it-IT" dirty="0"/>
              <a:t> sempre più attento della musica antica; dall'altro con il </a:t>
            </a:r>
            <a:r>
              <a:rPr lang="it-IT" b="1" dirty="0"/>
              <a:t>rinnovato interesse </a:t>
            </a:r>
            <a:r>
              <a:rPr lang="it-IT" dirty="0"/>
              <a:t>di eccellenti compositori </a:t>
            </a:r>
            <a:r>
              <a:rPr lang="it-IT" b="1" dirty="0"/>
              <a:t>per opere legate alla liturgia</a:t>
            </a:r>
            <a:r>
              <a:rPr lang="it-IT" dirty="0" smtClean="0"/>
              <a:t>.</a:t>
            </a:r>
          </a:p>
          <a:p>
            <a:r>
              <a:rPr lang="it-IT" dirty="0" smtClean="0"/>
              <a:t>La </a:t>
            </a:r>
            <a:r>
              <a:rPr lang="it-IT" i="1" dirty="0"/>
              <a:t>Messa in sol minore</a:t>
            </a:r>
            <a:r>
              <a:rPr lang="it-IT" dirty="0"/>
              <a:t> di Ralph </a:t>
            </a:r>
            <a:r>
              <a:rPr lang="it-IT" b="1" dirty="0" err="1"/>
              <a:t>Vaughan</a:t>
            </a:r>
            <a:r>
              <a:rPr lang="it-IT" b="1" dirty="0"/>
              <a:t> Williams </a:t>
            </a:r>
            <a:r>
              <a:rPr lang="it-IT" dirty="0"/>
              <a:t>(1872-1958) e la musica sacra del contemporaneo e conterraneo </a:t>
            </a:r>
            <a:r>
              <a:rPr lang="it-IT" b="1" dirty="0"/>
              <a:t>Edward </a:t>
            </a:r>
            <a:r>
              <a:rPr lang="it-IT" b="1" dirty="0" err="1"/>
              <a:t>Elgar</a:t>
            </a:r>
            <a:r>
              <a:rPr lang="it-IT" dirty="0"/>
              <a:t>; </a:t>
            </a:r>
          </a:p>
          <a:p>
            <a:r>
              <a:rPr lang="it-IT" dirty="0"/>
              <a:t>la produzione sacra di </a:t>
            </a:r>
            <a:r>
              <a:rPr lang="it-IT" b="1" dirty="0" err="1"/>
              <a:t>Leóš</a:t>
            </a:r>
            <a:r>
              <a:rPr lang="it-IT" b="1" dirty="0"/>
              <a:t> </a:t>
            </a:r>
            <a:r>
              <a:rPr lang="it-IT" b="1" dirty="0" err="1"/>
              <a:t>Janáček</a:t>
            </a:r>
            <a:r>
              <a:rPr lang="it-IT" b="1" dirty="0"/>
              <a:t> </a:t>
            </a:r>
            <a:r>
              <a:rPr lang="it-IT" dirty="0"/>
              <a:t>(1854-1928); </a:t>
            </a:r>
          </a:p>
          <a:p>
            <a:r>
              <a:rPr lang="it-IT" dirty="0"/>
              <a:t>I due Requiem di </a:t>
            </a:r>
            <a:r>
              <a:rPr lang="it-IT" b="1" dirty="0"/>
              <a:t>Gabriel </a:t>
            </a:r>
            <a:r>
              <a:rPr lang="it-IT" b="1" dirty="0" err="1"/>
              <a:t>Fauré</a:t>
            </a:r>
            <a:r>
              <a:rPr lang="it-IT" dirty="0"/>
              <a:t> (1845-1924) e di </a:t>
            </a:r>
            <a:r>
              <a:rPr lang="it-IT" b="1" dirty="0"/>
              <a:t>Maurice </a:t>
            </a:r>
            <a:r>
              <a:rPr lang="it-IT" b="1" dirty="0" err="1"/>
              <a:t>Duruflé</a:t>
            </a:r>
            <a:r>
              <a:rPr lang="it-IT" dirty="0"/>
              <a:t> (1902-1986)</a:t>
            </a:r>
          </a:p>
          <a:p>
            <a:r>
              <a:rPr lang="it-IT" b="1" dirty="0"/>
              <a:t>Francis </a:t>
            </a:r>
            <a:r>
              <a:rPr lang="it-IT" b="1" dirty="0" err="1"/>
              <a:t>Poulenc</a:t>
            </a:r>
            <a:r>
              <a:rPr lang="it-IT" b="1" dirty="0"/>
              <a:t> </a:t>
            </a:r>
            <a:r>
              <a:rPr lang="it-IT" dirty="0"/>
              <a:t>(1899-1963) che compose molta musica dopo la conversione al cattolicesimo; </a:t>
            </a:r>
          </a:p>
          <a:p>
            <a:r>
              <a:rPr lang="it-IT" b="1" dirty="0" err="1"/>
              <a:t>Zoltán</a:t>
            </a:r>
            <a:r>
              <a:rPr lang="it-IT" b="1" dirty="0"/>
              <a:t> </a:t>
            </a:r>
            <a:r>
              <a:rPr lang="it-IT" b="1" dirty="0" err="1"/>
              <a:t>Kodály</a:t>
            </a:r>
            <a:r>
              <a:rPr lang="it-IT" b="1" dirty="0"/>
              <a:t> </a:t>
            </a:r>
            <a:r>
              <a:rPr lang="it-IT" dirty="0"/>
              <a:t>(1882-1967) musicista ed etnomusicologo, che compose -tra l’altro- una </a:t>
            </a:r>
            <a:r>
              <a:rPr lang="it-IT" i="1" dirty="0"/>
              <a:t>Missa </a:t>
            </a:r>
            <a:r>
              <a:rPr lang="it-IT" i="1" dirty="0" err="1"/>
              <a:t>brevis</a:t>
            </a:r>
            <a:r>
              <a:rPr lang="it-IT" i="1" dirty="0"/>
              <a:t> </a:t>
            </a:r>
            <a:r>
              <a:rPr lang="it-IT" dirty="0"/>
              <a:t>e uno </a:t>
            </a:r>
            <a:r>
              <a:rPr lang="it-IT" i="1" dirty="0" err="1"/>
              <a:t>Stabat</a:t>
            </a:r>
            <a:r>
              <a:rPr lang="it-IT" i="1" dirty="0"/>
              <a:t> mater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587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ultime ‘proposte’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407767"/>
          </a:xfrm>
        </p:spPr>
        <p:txBody>
          <a:bodyPr>
            <a:normAutofit fontScale="92500" lnSpcReduction="20000"/>
          </a:bodyPr>
          <a:lstStyle/>
          <a:p>
            <a:r>
              <a:rPr lang="it-IT" sz="4800" dirty="0"/>
              <a:t>La musica </a:t>
            </a:r>
            <a:r>
              <a:rPr lang="it-IT" sz="4800" dirty="0" smtClean="0"/>
              <a:t>«d’avanguardia»</a:t>
            </a:r>
          </a:p>
          <a:p>
            <a:pPr marL="0" indent="0">
              <a:buNone/>
            </a:pPr>
            <a:r>
              <a:rPr lang="it-IT" sz="2600" dirty="0" smtClean="0"/>
              <a:t>(O. </a:t>
            </a:r>
            <a:r>
              <a:rPr lang="it-IT" sz="2600" dirty="0" err="1" smtClean="0"/>
              <a:t>Messiaen</a:t>
            </a:r>
            <a:r>
              <a:rPr lang="it-IT" sz="2600" dirty="0" smtClean="0"/>
              <a:t>, M. </a:t>
            </a:r>
            <a:r>
              <a:rPr lang="it-IT" sz="2600" dirty="0" err="1" smtClean="0"/>
              <a:t>Duruflé</a:t>
            </a:r>
            <a:r>
              <a:rPr lang="it-IT" sz="2600" dirty="0" smtClean="0"/>
              <a:t>, D. </a:t>
            </a:r>
            <a:r>
              <a:rPr lang="it-IT" sz="2600" dirty="0" err="1" smtClean="0"/>
              <a:t>Schnebel</a:t>
            </a:r>
            <a:r>
              <a:rPr lang="it-IT" sz="2600" dirty="0" smtClean="0"/>
              <a:t>, E. Morricone)</a:t>
            </a:r>
            <a:endParaRPr lang="it-IT" sz="2600" dirty="0"/>
          </a:p>
          <a:p>
            <a:r>
              <a:rPr lang="it-IT" sz="4800" dirty="0" smtClean="0"/>
              <a:t>La musica «neoclassica»</a:t>
            </a:r>
          </a:p>
          <a:p>
            <a:pPr marL="0" indent="0">
              <a:buNone/>
            </a:pPr>
            <a:r>
              <a:rPr lang="it-IT" sz="2900" dirty="0" smtClean="0"/>
              <a:t>(A. Part, M. </a:t>
            </a:r>
            <a:r>
              <a:rPr lang="it-IT" sz="2900" dirty="0" err="1" smtClean="0"/>
              <a:t>Lauridsen</a:t>
            </a:r>
            <a:r>
              <a:rPr lang="it-IT" sz="2900" dirty="0" smtClean="0"/>
              <a:t>, O. </a:t>
            </a:r>
            <a:r>
              <a:rPr lang="it-IT" sz="2900" dirty="0" err="1" smtClean="0"/>
              <a:t>Gjelio</a:t>
            </a:r>
            <a:r>
              <a:rPr lang="it-IT" sz="2900" dirty="0" smtClean="0"/>
              <a:t>, [V. </a:t>
            </a:r>
            <a:r>
              <a:rPr lang="it-IT" sz="2900" dirty="0" err="1" smtClean="0"/>
              <a:t>Miserachs</a:t>
            </a:r>
            <a:r>
              <a:rPr lang="it-IT" sz="2900" dirty="0" smtClean="0"/>
              <a:t>, M. </a:t>
            </a:r>
            <a:r>
              <a:rPr lang="it-IT" sz="2900" dirty="0" err="1" smtClean="0"/>
              <a:t>Frisina</a:t>
            </a:r>
            <a:r>
              <a:rPr lang="it-IT" sz="2900" dirty="0" smtClean="0"/>
              <a:t>, A. Parisi, G. </a:t>
            </a:r>
            <a:r>
              <a:rPr lang="it-IT" sz="2900" smtClean="0"/>
              <a:t>Liberto…])</a:t>
            </a:r>
            <a:endParaRPr lang="it-IT" sz="2900" dirty="0"/>
          </a:p>
          <a:p>
            <a:r>
              <a:rPr lang="it-IT" sz="4800" dirty="0" smtClean="0"/>
              <a:t>La musica «d’uso» </a:t>
            </a:r>
            <a:r>
              <a:rPr lang="it-IT" sz="3000" dirty="0" smtClean="0"/>
              <a:t>(che nasce e muore come un fiore) </a:t>
            </a:r>
          </a:p>
          <a:p>
            <a:endParaRPr lang="it-IT" sz="4800" dirty="0" smtClean="0"/>
          </a:p>
        </p:txBody>
      </p:sp>
    </p:spTree>
    <p:extLst>
      <p:ext uri="{BB962C8B-B14F-4D97-AF65-F5344CB8AC3E}">
        <p14:creationId xmlns:p14="http://schemas.microsoft.com/office/powerpoint/2010/main" val="349566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Ed oggi? E’ una </a:t>
            </a:r>
            <a:r>
              <a:rPr lang="it-IT" i="1" dirty="0" smtClean="0"/>
              <a:t>lotta per la vita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660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i="1" dirty="0"/>
              <a:t>Non direi</a:t>
            </a:r>
            <a:r>
              <a:rPr lang="it-IT" dirty="0"/>
              <a:t>…a meno che non si cada in due ‘derive’:</a:t>
            </a:r>
          </a:p>
          <a:p>
            <a:r>
              <a:rPr lang="it-IT" sz="2800" b="1" dirty="0"/>
              <a:t>Ripiegamento sul passato </a:t>
            </a:r>
            <a:r>
              <a:rPr lang="it-IT" sz="2800" dirty="0"/>
              <a:t>senza dialogo</a:t>
            </a:r>
            <a:endParaRPr lang="it-IT" sz="2800" b="1" dirty="0"/>
          </a:p>
          <a:p>
            <a:pPr>
              <a:buFontTx/>
              <a:buChar char="-"/>
            </a:pPr>
            <a:r>
              <a:rPr lang="it-IT" dirty="0"/>
              <a:t>arcaismo </a:t>
            </a:r>
          </a:p>
          <a:p>
            <a:pPr>
              <a:buFontTx/>
              <a:buChar char="-"/>
            </a:pPr>
            <a:r>
              <a:rPr lang="it-IT" dirty="0" err="1"/>
              <a:t>gregorianismo</a:t>
            </a:r>
            <a:r>
              <a:rPr lang="it-IT" dirty="0"/>
              <a:t> </a:t>
            </a:r>
          </a:p>
          <a:p>
            <a:pPr>
              <a:buFontTx/>
              <a:buChar char="-"/>
            </a:pPr>
            <a:r>
              <a:rPr lang="it-IT" dirty="0" err="1"/>
              <a:t>Palestrinismo</a:t>
            </a:r>
            <a:endParaRPr lang="it-IT" dirty="0"/>
          </a:p>
          <a:p>
            <a:pPr marL="0" indent="0">
              <a:buNone/>
            </a:pPr>
            <a:endParaRPr lang="it-IT" sz="800" dirty="0"/>
          </a:p>
          <a:p>
            <a:r>
              <a:rPr lang="it-IT" sz="2800" b="1" dirty="0"/>
              <a:t>Corsa in avanti</a:t>
            </a:r>
            <a:r>
              <a:rPr lang="it-IT" sz="2800" dirty="0"/>
              <a:t> senza storia né memoria </a:t>
            </a:r>
          </a:p>
          <a:p>
            <a:pPr>
              <a:buFontTx/>
              <a:buChar char="-"/>
            </a:pPr>
            <a:r>
              <a:rPr lang="it-IT" dirty="0"/>
              <a:t>sperimentalismo d’avanguardia </a:t>
            </a:r>
          </a:p>
          <a:p>
            <a:pPr>
              <a:buFontTx/>
              <a:buChar char="-"/>
            </a:pPr>
            <a:r>
              <a:rPr lang="it-IT" dirty="0" err="1"/>
              <a:t>Canzonettismo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Minimalismo liturgico (con conseguente disinteresse per il canto)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226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850005"/>
            <a:ext cx="10353762" cy="538336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2800" dirty="0" smtClean="0"/>
              <a:t>A noi il compito di proseguire questa via:</a:t>
            </a:r>
          </a:p>
          <a:p>
            <a:pPr>
              <a:buFontTx/>
              <a:buChar char="-"/>
            </a:pPr>
            <a:r>
              <a:rPr lang="it-IT" sz="2800" dirty="0" smtClean="0"/>
              <a:t>Armonizzando </a:t>
            </a:r>
            <a:r>
              <a:rPr lang="it-IT" sz="2800" b="1" u="sng" dirty="0" smtClean="0"/>
              <a:t>oggi</a:t>
            </a:r>
            <a:r>
              <a:rPr lang="it-IT" sz="2800" dirty="0" smtClean="0"/>
              <a:t> il passato e  futuro (armonizzando «</a:t>
            </a:r>
            <a:r>
              <a:rPr lang="it-IT" sz="2800" i="1" dirty="0" smtClean="0"/>
              <a:t>nova et </a:t>
            </a:r>
            <a:r>
              <a:rPr lang="it-IT" sz="2800" i="1" dirty="0" err="1" smtClean="0"/>
              <a:t>vetera</a:t>
            </a:r>
            <a:r>
              <a:rPr lang="it-IT" sz="2800" dirty="0" smtClean="0"/>
              <a:t>»)</a:t>
            </a:r>
          </a:p>
          <a:p>
            <a:pPr>
              <a:buFontTx/>
              <a:buChar char="-"/>
            </a:pPr>
            <a:r>
              <a:rPr lang="it-IT" sz="2800" dirty="0" smtClean="0"/>
              <a:t>Inserendo l’ingombrantissimo ‘io’ nel ‘noi’ della Chiesa</a:t>
            </a:r>
          </a:p>
          <a:p>
            <a:pPr>
              <a:buFontTx/>
              <a:buChar char="-"/>
            </a:pP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/>
              <a:t>Come?</a:t>
            </a:r>
          </a:p>
          <a:p>
            <a:pPr marL="0" indent="0">
              <a:buNone/>
            </a:pPr>
            <a:endParaRPr lang="it-IT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/>
              <a:t>Rimettendo Cristo al centro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/>
              <a:t>Conoscendo ed apprezzando il passato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/>
              <a:t>Misurando il presente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/>
              <a:t>Protesi al futuro 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7861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5340439"/>
          </a:xfrm>
        </p:spPr>
        <p:txBody>
          <a:bodyPr/>
          <a:lstStyle/>
          <a:p>
            <a:r>
              <a:rPr lang="it-IT" dirty="0" smtClean="0"/>
              <a:t>……………</a:t>
            </a:r>
            <a:r>
              <a:rPr lang="it-IT" sz="7200" dirty="0" smtClean="0"/>
              <a:t>E </a:t>
            </a:r>
            <a:br>
              <a:rPr lang="it-IT" sz="7200" dirty="0" smtClean="0"/>
            </a:br>
            <a:r>
              <a:rPr lang="it-IT" sz="7200" dirty="0" smtClean="0"/>
              <a:t>ricordatevi che</a:t>
            </a:r>
            <a:r>
              <a:rPr lang="it-IT" dirty="0" smtClean="0"/>
              <a:t>…………….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3670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5404834"/>
          </a:xfrm>
        </p:spPr>
        <p:txBody>
          <a:bodyPr>
            <a:normAutofit/>
          </a:bodyPr>
          <a:lstStyle/>
          <a:p>
            <a:r>
              <a:rPr lang="it-IT" sz="7200" dirty="0" smtClean="0"/>
              <a:t>Il bello viene sempre dopo!</a:t>
            </a:r>
            <a:endParaRPr lang="it-IT" sz="7200" dirty="0"/>
          </a:p>
        </p:txBody>
      </p:sp>
    </p:spTree>
    <p:extLst>
      <p:ext uri="{BB962C8B-B14F-4D97-AF65-F5344CB8AC3E}">
        <p14:creationId xmlns:p14="http://schemas.microsoft.com/office/powerpoint/2010/main" val="1256259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592427"/>
            <a:ext cx="10353762" cy="56151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9600" dirty="0" smtClean="0"/>
          </a:p>
          <a:p>
            <a:pPr marL="0" indent="0" algn="ctr">
              <a:buNone/>
            </a:pPr>
            <a:r>
              <a:rPr lang="it-IT" sz="9600" dirty="0" smtClean="0"/>
              <a:t>BUON </a:t>
            </a:r>
            <a:r>
              <a:rPr lang="it-IT" sz="9600" dirty="0"/>
              <a:t>CAMMINO!</a:t>
            </a:r>
          </a:p>
        </p:txBody>
      </p:sp>
    </p:spTree>
    <p:extLst>
      <p:ext uri="{BB962C8B-B14F-4D97-AF65-F5344CB8AC3E}">
        <p14:creationId xmlns:p14="http://schemas.microsoft.com/office/powerpoint/2010/main" val="318018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SEICENTO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Nuovi sviluppi:</a:t>
            </a:r>
          </a:p>
          <a:p>
            <a:pPr marL="0" indent="0">
              <a:buNone/>
            </a:pPr>
            <a:r>
              <a:rPr lang="it-IT" dirty="0"/>
              <a:t>- L’Oratorio cinquecentesco con S. Filippo Neri (Carissimi, Mazzocchi, Stradella, Scarlatti…fino al giorno d’oggi!)</a:t>
            </a:r>
          </a:p>
          <a:p>
            <a:pPr marL="0" indent="0">
              <a:buNone/>
            </a:pPr>
            <a:r>
              <a:rPr lang="it-IT" dirty="0"/>
              <a:t>- La Cantata sacra</a:t>
            </a:r>
          </a:p>
          <a:p>
            <a:pPr>
              <a:buFontTx/>
              <a:buChar char="-"/>
            </a:pPr>
            <a:r>
              <a:rPr lang="it-IT" dirty="0"/>
              <a:t>I canti Luterani in lingua popolare su temi conosciuti </a:t>
            </a:r>
          </a:p>
          <a:p>
            <a:pPr>
              <a:buFontTx/>
              <a:buChar char="-"/>
            </a:pPr>
            <a:r>
              <a:rPr lang="it-IT" dirty="0"/>
              <a:t>L’utilizzo abituale di strumenti</a:t>
            </a:r>
          </a:p>
          <a:p>
            <a:pPr marL="0" indent="0">
              <a:buNone/>
            </a:pPr>
            <a:r>
              <a:rPr lang="it-IT" dirty="0"/>
              <a:t>- La </a:t>
            </a:r>
            <a:r>
              <a:rPr lang="it-IT" i="1" dirty="0"/>
              <a:t>musica visiva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751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settecento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b="1" dirty="0"/>
              <a:t>Settecento</a:t>
            </a:r>
            <a:r>
              <a:rPr lang="it-IT" dirty="0"/>
              <a:t> ha molte indoli differenti:</a:t>
            </a:r>
          </a:p>
          <a:p>
            <a:pPr marL="0" indent="0">
              <a:buNone/>
            </a:pPr>
            <a:r>
              <a:rPr lang="it-IT" dirty="0"/>
              <a:t>Ne abbiamo almeno quattro:</a:t>
            </a:r>
          </a:p>
          <a:p>
            <a:pPr>
              <a:buFontTx/>
              <a:buChar char="-"/>
            </a:pPr>
            <a:r>
              <a:rPr lang="it-IT" dirty="0"/>
              <a:t>Il trionfo dell’epoca detta «barocca»</a:t>
            </a:r>
          </a:p>
          <a:p>
            <a:pPr>
              <a:buFontTx/>
              <a:buChar char="-"/>
            </a:pPr>
            <a:r>
              <a:rPr lang="it-IT" dirty="0"/>
              <a:t>la nascita della ricerca classica detta «classicismo»</a:t>
            </a:r>
          </a:p>
          <a:p>
            <a:pPr>
              <a:buFontTx/>
              <a:buChar char="-"/>
            </a:pPr>
            <a:r>
              <a:rPr lang="it-IT" dirty="0"/>
              <a:t>La musica «riformata» protestante</a:t>
            </a:r>
          </a:p>
          <a:p>
            <a:pPr>
              <a:buFontTx/>
              <a:buChar char="-"/>
            </a:pPr>
            <a:r>
              <a:rPr lang="it-IT" dirty="0"/>
              <a:t>La musica della «controriforma» cattolica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065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‘Secolo’ in due secoli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2"/>
            <a:ext cx="10353762" cy="4761937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La prima metà del ‘700 è detta «</a:t>
            </a:r>
            <a:r>
              <a:rPr lang="it-IT" sz="2800" b="1" dirty="0"/>
              <a:t>l’epoca barocca</a:t>
            </a:r>
            <a:r>
              <a:rPr lang="it-IT" sz="2800" dirty="0"/>
              <a:t>»</a:t>
            </a:r>
          </a:p>
          <a:p>
            <a:r>
              <a:rPr lang="it-IT" sz="2800" dirty="0"/>
              <a:t>La seconda metà è ricordata, invece, come «stile classico» o «</a:t>
            </a:r>
            <a:r>
              <a:rPr lang="it-IT" sz="2800" b="1" dirty="0"/>
              <a:t>neoclassicismo</a:t>
            </a:r>
            <a:r>
              <a:rPr lang="it-IT" sz="2800" dirty="0"/>
              <a:t>»</a:t>
            </a:r>
          </a:p>
          <a:p>
            <a:r>
              <a:rPr lang="it-IT" sz="2800" dirty="0"/>
              <a:t>La prima metà risente pienamente della storia musicale antecedente</a:t>
            </a:r>
          </a:p>
          <a:p>
            <a:r>
              <a:rPr lang="it-IT" sz="2800" dirty="0"/>
              <a:t>La seconda metà è proiettata verso il futuro…</a:t>
            </a:r>
            <a:r>
              <a:rPr lang="it-IT" sz="2800" i="1" dirty="0" err="1"/>
              <a:t>sturm</a:t>
            </a:r>
            <a:r>
              <a:rPr lang="it-IT" sz="2800" i="1" dirty="0"/>
              <a:t> und drang?</a:t>
            </a:r>
          </a:p>
          <a:p>
            <a:endParaRPr lang="it-IT" sz="2800" i="1" dirty="0"/>
          </a:p>
          <a:p>
            <a:pPr marL="0" indent="0">
              <a:buNone/>
            </a:pPr>
            <a:r>
              <a:rPr lang="it-IT" sz="2800" dirty="0"/>
              <a:t>Alcuni Musicisti ‘nel passaggio’: W.A. Mozart (1756-1791), </a:t>
            </a:r>
            <a:r>
              <a:rPr lang="it-IT" sz="2800" dirty="0" err="1"/>
              <a:t>L.v.</a:t>
            </a:r>
            <a:r>
              <a:rPr lang="it-IT" sz="2800" dirty="0"/>
              <a:t> Beethoven (1770-1827) …settecento o ottocento?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67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…Vizi e virtù…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27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Trascorsi quasi due secoli dal Concilio di Trento e dalla prima Controriforma Cattolica, la Chiesa Cattolica non smette la sua opera di </a:t>
            </a:r>
            <a:r>
              <a:rPr lang="it-IT" b="1" dirty="0"/>
              <a:t>evangelizzazione </a:t>
            </a:r>
            <a:r>
              <a:rPr lang="it-IT" dirty="0"/>
              <a:t>con metodi sempre più ‘alla portata di tutti’: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u="sng" dirty="0"/>
              <a:t>Oratorio</a:t>
            </a:r>
            <a:r>
              <a:rPr lang="it-IT" dirty="0"/>
              <a:t> (varie forme)</a:t>
            </a:r>
          </a:p>
          <a:p>
            <a:pPr marL="0" indent="0">
              <a:buNone/>
            </a:pPr>
            <a:r>
              <a:rPr lang="it-IT" dirty="0"/>
              <a:t>- Attività </a:t>
            </a:r>
            <a:r>
              <a:rPr lang="it-IT" u="sng" dirty="0"/>
              <a:t>missionaria</a:t>
            </a:r>
            <a:r>
              <a:rPr lang="it-IT" dirty="0"/>
              <a:t> (Missioni al popolo oltre che all’estero)</a:t>
            </a:r>
          </a:p>
          <a:p>
            <a:pPr marL="0" indent="0">
              <a:buNone/>
            </a:pPr>
            <a:r>
              <a:rPr lang="it-IT" dirty="0"/>
              <a:t>- ‘</a:t>
            </a:r>
            <a:r>
              <a:rPr lang="it-IT" u="sng" dirty="0"/>
              <a:t>Semplificazione</a:t>
            </a:r>
            <a:r>
              <a:rPr lang="it-IT" dirty="0"/>
              <a:t>’ dello stile…verso i più umili (S. Alfonso Maria de’ Liguori)</a:t>
            </a:r>
          </a:p>
          <a:p>
            <a:pPr>
              <a:buFontTx/>
              <a:buChar char="-"/>
            </a:pPr>
            <a:r>
              <a:rPr lang="it-IT" dirty="0"/>
              <a:t>Accoglimento (ma non accettazione) di </a:t>
            </a:r>
            <a:r>
              <a:rPr lang="it-IT" u="sng" dirty="0"/>
              <a:t>stili ‘mutuati’ dalla musica d’ascolto</a:t>
            </a:r>
            <a:r>
              <a:rPr lang="it-IT" dirty="0"/>
              <a:t>… (stile teatrale-operistico)</a:t>
            </a:r>
          </a:p>
          <a:p>
            <a:pPr>
              <a:buFontTx/>
              <a:buChar char="-"/>
            </a:pPr>
            <a:r>
              <a:rPr lang="it-IT" dirty="0"/>
              <a:t>La musica sacra non è più un ‘luogo’ di interesse precipuo per i compositori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292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l’organo????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1622739"/>
            <a:ext cx="10353762" cy="5061396"/>
          </a:xfrm>
        </p:spPr>
        <p:txBody>
          <a:bodyPr>
            <a:normAutofit fontScale="92500"/>
          </a:bodyPr>
          <a:lstStyle/>
          <a:p>
            <a:r>
              <a:rPr lang="it-IT" dirty="0">
                <a:effectLst/>
              </a:rPr>
              <a:t> l'</a:t>
            </a:r>
            <a:r>
              <a:rPr lang="it-IT" i="1" dirty="0" err="1">
                <a:effectLst/>
                <a:hlinkClick r:id="rId2" tooltip="Hydraulis"/>
              </a:rPr>
              <a:t>hydraulis</a:t>
            </a:r>
            <a:r>
              <a:rPr lang="it-IT" dirty="0">
                <a:effectLst/>
              </a:rPr>
              <a:t>, fu costruito nel </a:t>
            </a:r>
            <a:r>
              <a:rPr lang="it-IT" dirty="0">
                <a:effectLst/>
                <a:hlinkClick r:id="rId3" tooltip="III secolo a.C."/>
              </a:rPr>
              <a:t>III secolo a.C.</a:t>
            </a:r>
            <a:r>
              <a:rPr lang="it-IT" dirty="0">
                <a:effectLst/>
              </a:rPr>
              <a:t> da </a:t>
            </a:r>
            <a:r>
              <a:rPr lang="it-IT" dirty="0" err="1">
                <a:effectLst/>
                <a:hlinkClick r:id="rId4" tooltip="Ctesibio"/>
              </a:rPr>
              <a:t>Ctesibio</a:t>
            </a:r>
            <a:r>
              <a:rPr lang="it-IT" dirty="0">
                <a:effectLst/>
              </a:rPr>
              <a:t> di Alessandria. Due antiche descrizioni dell'organo sono contenute nella </a:t>
            </a:r>
            <a:r>
              <a:rPr lang="it-IT" i="1" dirty="0" err="1">
                <a:effectLst/>
                <a:hlinkClick r:id="rId5" tooltip="Pneumatika (la pagina non esiste)"/>
              </a:rPr>
              <a:t>Pneumatika</a:t>
            </a:r>
            <a:r>
              <a:rPr lang="it-IT" dirty="0">
                <a:effectLst/>
              </a:rPr>
              <a:t> di </a:t>
            </a:r>
            <a:r>
              <a:rPr lang="it-IT" dirty="0" err="1">
                <a:effectLst/>
                <a:hlinkClick r:id="rId6" tooltip="Erone di Alessandria"/>
              </a:rPr>
              <a:t>Erone</a:t>
            </a:r>
            <a:r>
              <a:rPr lang="it-IT" dirty="0">
                <a:effectLst/>
                <a:hlinkClick r:id="rId6" tooltip="Erone di Alessandria"/>
              </a:rPr>
              <a:t> di Alessandria</a:t>
            </a:r>
            <a:r>
              <a:rPr lang="it-IT" dirty="0">
                <a:effectLst/>
              </a:rPr>
              <a:t> (</a:t>
            </a:r>
            <a:r>
              <a:rPr lang="it-IT" dirty="0">
                <a:effectLst/>
                <a:hlinkClick r:id="rId7" tooltip="120 a.C."/>
              </a:rPr>
              <a:t>120 a.C.</a:t>
            </a:r>
            <a:r>
              <a:rPr lang="it-IT" dirty="0">
                <a:effectLst/>
              </a:rPr>
              <a:t>) e nel </a:t>
            </a:r>
            <a:r>
              <a:rPr lang="it-IT" i="1" dirty="0">
                <a:effectLst/>
                <a:hlinkClick r:id="rId8" tooltip="De architectura"/>
              </a:rPr>
              <a:t>De </a:t>
            </a:r>
            <a:r>
              <a:rPr lang="it-IT" i="1" dirty="0" err="1">
                <a:effectLst/>
                <a:hlinkClick r:id="rId8" tooltip="De architectura"/>
              </a:rPr>
              <a:t>architectura</a:t>
            </a:r>
            <a:r>
              <a:rPr lang="it-IT" dirty="0">
                <a:effectLst/>
              </a:rPr>
              <a:t> di </a:t>
            </a:r>
            <a:r>
              <a:rPr lang="it-IT" dirty="0">
                <a:effectLst/>
                <a:hlinkClick r:id="rId9" tooltip="Vitruvio"/>
              </a:rPr>
              <a:t>Vitruvio</a:t>
            </a:r>
            <a:r>
              <a:rPr lang="it-IT" dirty="0">
                <a:effectLst/>
              </a:rPr>
              <a:t> (I secolo</a:t>
            </a:r>
            <a:r>
              <a:rPr lang="it-IT" dirty="0" smtClean="0">
                <a:effectLst/>
              </a:rPr>
              <a:t>)</a:t>
            </a:r>
          </a:p>
          <a:p>
            <a:r>
              <a:rPr lang="it-IT" dirty="0">
                <a:effectLst/>
              </a:rPr>
              <a:t>Impiegato nella </a:t>
            </a:r>
            <a:r>
              <a:rPr lang="it-IT" dirty="0">
                <a:effectLst/>
                <a:hlinkClick r:id="rId10" tooltip="Roma antica"/>
              </a:rPr>
              <a:t>civiltà romana</a:t>
            </a:r>
            <a:r>
              <a:rPr lang="it-IT" dirty="0">
                <a:effectLst/>
              </a:rPr>
              <a:t> e nell'</a:t>
            </a:r>
            <a:r>
              <a:rPr lang="it-IT" dirty="0">
                <a:effectLst/>
                <a:hlinkClick r:id="rId11" tooltip="Impero bizantino"/>
              </a:rPr>
              <a:t>area bizantina</a:t>
            </a:r>
            <a:r>
              <a:rPr lang="it-IT" dirty="0">
                <a:effectLst/>
              </a:rPr>
              <a:t> per celebrare festività pubbliche, esso avrà un cambiamento di destinazione grazie ad un evento </a:t>
            </a:r>
            <a:r>
              <a:rPr lang="it-IT" dirty="0" smtClean="0">
                <a:effectLst/>
              </a:rPr>
              <a:t>particolare: </a:t>
            </a:r>
            <a:r>
              <a:rPr lang="it-IT" dirty="0">
                <a:effectLst/>
              </a:rPr>
              <a:t>nel </a:t>
            </a:r>
            <a:r>
              <a:rPr lang="it-IT" dirty="0">
                <a:effectLst/>
                <a:hlinkClick r:id="rId12" tooltip="757"/>
              </a:rPr>
              <a:t>757</a:t>
            </a:r>
            <a:r>
              <a:rPr lang="it-IT" dirty="0">
                <a:effectLst/>
              </a:rPr>
              <a:t> l'</a:t>
            </a:r>
            <a:r>
              <a:rPr lang="it-IT" dirty="0">
                <a:effectLst/>
                <a:hlinkClick r:id="rId13" tooltip="Imperatore di Bisanzio"/>
              </a:rPr>
              <a:t>imperatore di Bisanzio</a:t>
            </a:r>
            <a:r>
              <a:rPr lang="it-IT" dirty="0">
                <a:effectLst/>
              </a:rPr>
              <a:t>, </a:t>
            </a:r>
            <a:r>
              <a:rPr lang="it-IT" dirty="0">
                <a:effectLst/>
                <a:hlinkClick r:id="rId14" tooltip="Costantino V"/>
              </a:rPr>
              <a:t>Costantino </a:t>
            </a:r>
            <a:r>
              <a:rPr lang="it-IT" dirty="0" err="1">
                <a:effectLst/>
                <a:hlinkClick r:id="rId14" tooltip="Costantino V"/>
              </a:rPr>
              <a:t>Copronimo</a:t>
            </a:r>
            <a:r>
              <a:rPr lang="it-IT" dirty="0">
                <a:effectLst/>
              </a:rPr>
              <a:t>, fece dono di un organo a </a:t>
            </a:r>
            <a:r>
              <a:rPr lang="it-IT" dirty="0">
                <a:effectLst/>
                <a:hlinkClick r:id="rId15" tooltip="Pipino il Breve"/>
              </a:rPr>
              <a:t>Pipino il Breve</a:t>
            </a:r>
            <a:r>
              <a:rPr lang="it-IT" dirty="0">
                <a:effectLst/>
              </a:rPr>
              <a:t>, il quale lo collocò nella </a:t>
            </a:r>
            <a:r>
              <a:rPr lang="it-IT" dirty="0">
                <a:effectLst/>
                <a:hlinkClick r:id="rId16" tooltip="Chiesa (architettura)"/>
              </a:rPr>
              <a:t>chiesa</a:t>
            </a:r>
            <a:r>
              <a:rPr lang="it-IT" dirty="0">
                <a:effectLst/>
              </a:rPr>
              <a:t> di </a:t>
            </a:r>
            <a:r>
              <a:rPr lang="it-IT" dirty="0">
                <a:effectLst/>
                <a:hlinkClick r:id="rId17" tooltip="Papa Cornelio"/>
              </a:rPr>
              <a:t>San Cornelio</a:t>
            </a:r>
            <a:r>
              <a:rPr lang="it-IT" dirty="0">
                <a:effectLst/>
              </a:rPr>
              <a:t> a </a:t>
            </a:r>
            <a:r>
              <a:rPr lang="it-IT" dirty="0" err="1">
                <a:effectLst/>
                <a:hlinkClick r:id="rId18" tooltip="Compiègne"/>
              </a:rPr>
              <a:t>Compiègne</a:t>
            </a:r>
            <a:r>
              <a:rPr lang="it-IT" dirty="0">
                <a:effectLst/>
              </a:rPr>
              <a:t>, in </a:t>
            </a:r>
            <a:r>
              <a:rPr lang="it-IT" dirty="0">
                <a:effectLst/>
                <a:hlinkClick r:id="rId19" tooltip="Francia"/>
              </a:rPr>
              <a:t>Francia</a:t>
            </a:r>
            <a:r>
              <a:rPr lang="it-IT" dirty="0">
                <a:effectLst/>
              </a:rPr>
              <a:t> . Da allora iniziò la rapida diffusione dello strumento nei luoghi di culto cristiani e nella liturgia</a:t>
            </a:r>
            <a:r>
              <a:rPr lang="it-IT" dirty="0" smtClean="0">
                <a:effectLst/>
              </a:rPr>
              <a:t>.</a:t>
            </a:r>
          </a:p>
          <a:p>
            <a:r>
              <a:rPr lang="it-IT" dirty="0" smtClean="0">
                <a:effectLst/>
              </a:rPr>
              <a:t>In </a:t>
            </a:r>
            <a:r>
              <a:rPr lang="it-IT" u="sng" dirty="0" smtClean="0">
                <a:solidFill>
                  <a:srgbClr val="92D050"/>
                </a:solidFill>
                <a:effectLst/>
              </a:rPr>
              <a:t>Italia</a:t>
            </a:r>
            <a:r>
              <a:rPr lang="it-IT" dirty="0" smtClean="0">
                <a:effectLst/>
              </a:rPr>
              <a:t> lo strumento trova il suo ‘capostipite’ in Girolamo Frescobaldi (1583-1643)</a:t>
            </a:r>
          </a:p>
          <a:p>
            <a:r>
              <a:rPr lang="it-IT" dirty="0" smtClean="0">
                <a:effectLst/>
              </a:rPr>
              <a:t>Padre Davide da Bergamo-Felice Moretti (1791-1863)</a:t>
            </a:r>
          </a:p>
          <a:p>
            <a:r>
              <a:rPr lang="it-IT" dirty="0" smtClean="0">
                <a:effectLst/>
              </a:rPr>
              <a:t>Vincenzo Antonio </a:t>
            </a:r>
            <a:r>
              <a:rPr lang="it-IT" dirty="0" err="1" smtClean="0">
                <a:effectLst/>
              </a:rPr>
              <a:t>Petrali</a:t>
            </a:r>
            <a:r>
              <a:rPr lang="it-IT" dirty="0" smtClean="0">
                <a:effectLst/>
              </a:rPr>
              <a:t> (1830-1889)</a:t>
            </a:r>
          </a:p>
          <a:p>
            <a:r>
              <a:rPr lang="it-IT" dirty="0" smtClean="0">
                <a:effectLst/>
              </a:rPr>
              <a:t>Marco </a:t>
            </a:r>
            <a:r>
              <a:rPr lang="it-IT" dirty="0">
                <a:effectLst/>
              </a:rPr>
              <a:t>E</a:t>
            </a:r>
            <a:r>
              <a:rPr lang="it-IT" dirty="0" smtClean="0">
                <a:effectLst/>
              </a:rPr>
              <a:t>nrico Bossi (1861-1925)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563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L’ottocento in </a:t>
            </a:r>
            <a:r>
              <a:rPr lang="it-IT" dirty="0" err="1" smtClean="0"/>
              <a:t>germania</a:t>
            </a:r>
            <a:r>
              <a:rPr lang="it-IT" dirty="0" smtClean="0"/>
              <a:t> ed </a:t>
            </a:r>
            <a:r>
              <a:rPr lang="it-IT" dirty="0" err="1" smtClean="0"/>
              <a:t>austria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/>
              <a:t>Franz Schubert </a:t>
            </a:r>
            <a:r>
              <a:rPr lang="it-IT" dirty="0"/>
              <a:t>(1797-1828) 4 Messe, 4 opere sacre</a:t>
            </a:r>
          </a:p>
          <a:p>
            <a:pPr marL="0" indent="0">
              <a:buNone/>
            </a:pPr>
            <a:r>
              <a:rPr lang="it-IT" dirty="0"/>
              <a:t>‘Protestante’ (una bella Messa in FA molto semplice in lingua tedesca detta </a:t>
            </a:r>
            <a:r>
              <a:rPr lang="it-IT" i="1" dirty="0" err="1"/>
              <a:t>Deutsche</a:t>
            </a:r>
            <a:r>
              <a:rPr lang="it-IT" i="1" dirty="0"/>
              <a:t> Messe</a:t>
            </a:r>
            <a:r>
              <a:rPr lang="it-IT" dirty="0"/>
              <a:t>). Anche nella altre Messe ‘maggiori’ salta i passi meno rispondenti alla sua fede…</a:t>
            </a:r>
          </a:p>
          <a:p>
            <a:r>
              <a:rPr lang="it-IT" b="1" dirty="0"/>
              <a:t>Felix </a:t>
            </a:r>
            <a:r>
              <a:rPr lang="it-IT" b="1" dirty="0" err="1"/>
              <a:t>Mendelhsson</a:t>
            </a:r>
            <a:r>
              <a:rPr lang="it-IT" b="1" dirty="0"/>
              <a:t> </a:t>
            </a:r>
            <a:r>
              <a:rPr lang="it-IT" b="1" dirty="0" err="1"/>
              <a:t>Bartoldy</a:t>
            </a:r>
            <a:r>
              <a:rPr lang="it-IT" b="1" dirty="0"/>
              <a:t> </a:t>
            </a:r>
            <a:r>
              <a:rPr lang="it-IT" dirty="0"/>
              <a:t>(1809-1947) oltre 90 opere sacre </a:t>
            </a:r>
          </a:p>
          <a:p>
            <a:r>
              <a:rPr lang="it-IT" b="1" dirty="0"/>
              <a:t>Franz List</a:t>
            </a:r>
            <a:r>
              <a:rPr lang="it-IT" dirty="0"/>
              <a:t> (1811-1866) almeno 66 opere sacre</a:t>
            </a:r>
          </a:p>
          <a:p>
            <a:r>
              <a:rPr lang="it-IT" b="1" dirty="0"/>
              <a:t>Johannes </a:t>
            </a:r>
            <a:r>
              <a:rPr lang="it-IT" b="1" dirty="0" err="1"/>
              <a:t>Brahms</a:t>
            </a:r>
            <a:r>
              <a:rPr lang="it-IT" dirty="0"/>
              <a:t> (1833-1897) poche opere sacre</a:t>
            </a:r>
          </a:p>
          <a:p>
            <a:r>
              <a:rPr lang="it-IT" b="1" dirty="0"/>
              <a:t>Anton </a:t>
            </a:r>
            <a:r>
              <a:rPr lang="it-IT" b="1" dirty="0" err="1"/>
              <a:t>Bruckner</a:t>
            </a:r>
            <a:r>
              <a:rPr lang="it-IT" dirty="0"/>
              <a:t> (1834-1896) 54 opere sacre di cui 5 Messe</a:t>
            </a:r>
          </a:p>
          <a:p>
            <a:r>
              <a:rPr lang="it-IT" b="1" dirty="0"/>
              <a:t>Joseph </a:t>
            </a:r>
            <a:r>
              <a:rPr lang="it-IT" b="1" dirty="0" err="1"/>
              <a:t>Rehinberger</a:t>
            </a:r>
            <a:r>
              <a:rPr lang="it-IT" dirty="0"/>
              <a:t> (1839-1901) moltissime opere sacre di cui 12 Messe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61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L’ottocento in </a:t>
            </a:r>
            <a:r>
              <a:rPr lang="it-IT" dirty="0" err="1" smtClean="0"/>
              <a:t>francia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27463"/>
          </a:xfrm>
        </p:spPr>
        <p:txBody>
          <a:bodyPr>
            <a:normAutofit/>
          </a:bodyPr>
          <a:lstStyle/>
          <a:p>
            <a:r>
              <a:rPr lang="it-IT" b="1" dirty="0"/>
              <a:t>Hector </a:t>
            </a:r>
            <a:r>
              <a:rPr lang="it-IT" b="1" dirty="0" err="1"/>
              <a:t>Berlioz</a:t>
            </a:r>
            <a:r>
              <a:rPr lang="it-IT" dirty="0"/>
              <a:t> (1803-1869)</a:t>
            </a:r>
          </a:p>
          <a:p>
            <a:pPr marL="0" indent="0">
              <a:buNone/>
            </a:pPr>
            <a:r>
              <a:rPr lang="it-IT" dirty="0"/>
              <a:t>8 grandi opere sacre di cui un grande Requiem ed un maestoso </a:t>
            </a:r>
            <a:r>
              <a:rPr lang="it-IT" i="1" dirty="0"/>
              <a:t>Te </a:t>
            </a:r>
            <a:r>
              <a:rPr lang="it-IT" i="1" dirty="0" err="1"/>
              <a:t>Deum</a:t>
            </a:r>
            <a:r>
              <a:rPr lang="it-IT" dirty="0"/>
              <a:t> (op.22 1855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b="1" dirty="0"/>
              <a:t>Charles </a:t>
            </a:r>
            <a:r>
              <a:rPr lang="it-IT" b="1" dirty="0" err="1"/>
              <a:t>Gounod</a:t>
            </a:r>
            <a:r>
              <a:rPr lang="it-IT" b="1" dirty="0"/>
              <a:t> </a:t>
            </a:r>
            <a:r>
              <a:rPr lang="it-IT" dirty="0"/>
              <a:t>(1818-1893)</a:t>
            </a:r>
          </a:p>
          <a:p>
            <a:pPr marL="0" indent="0">
              <a:buNone/>
            </a:pPr>
            <a:r>
              <a:rPr lang="it-IT" dirty="0"/>
              <a:t>con 6 grandi opere sacre di cui l’Inno Pontificio</a:t>
            </a:r>
          </a:p>
          <a:p>
            <a:pPr marL="0" indent="0">
              <a:buNone/>
            </a:pPr>
            <a:r>
              <a:rPr lang="it-IT" i="1" dirty="0" smtClean="0"/>
              <a:t>Messe </a:t>
            </a:r>
            <a:r>
              <a:rPr lang="it-IT" i="1" dirty="0" err="1"/>
              <a:t>Solennelle</a:t>
            </a:r>
            <a:r>
              <a:rPr lang="it-IT" dirty="0"/>
              <a:t> de </a:t>
            </a:r>
            <a:r>
              <a:rPr lang="it-IT" dirty="0" err="1"/>
              <a:t>S.te</a:t>
            </a:r>
            <a:r>
              <a:rPr lang="it-IT" dirty="0"/>
              <a:t> </a:t>
            </a:r>
            <a:r>
              <a:rPr lang="it-IT" dirty="0" err="1"/>
              <a:t>Cécile</a:t>
            </a:r>
            <a:r>
              <a:rPr lang="it-IT" dirty="0"/>
              <a:t> (1847-48) </a:t>
            </a:r>
            <a:endParaRPr lang="it-IT" i="1" dirty="0"/>
          </a:p>
          <a:p>
            <a:r>
              <a:rPr lang="it-IT" b="1" dirty="0" err="1"/>
              <a:t>Camille</a:t>
            </a:r>
            <a:r>
              <a:rPr lang="it-IT" b="1" dirty="0"/>
              <a:t> Saint </a:t>
            </a:r>
            <a:r>
              <a:rPr lang="it-IT" b="1" dirty="0" err="1"/>
              <a:t>Saens</a:t>
            </a:r>
            <a:r>
              <a:rPr lang="it-IT" dirty="0"/>
              <a:t> (1835-1921)</a:t>
            </a:r>
          </a:p>
          <a:p>
            <a:pPr marL="0" indent="0">
              <a:buNone/>
            </a:pPr>
            <a:r>
              <a:rPr lang="it-IT" dirty="0"/>
              <a:t>12 grandi titoli di Musica sacra e per organo</a:t>
            </a:r>
            <a:endParaRPr lang="it-IT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9468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L’ottocento in </a:t>
            </a:r>
            <a:r>
              <a:rPr lang="it-IT" dirty="0" err="1" smtClean="0"/>
              <a:t>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555031"/>
          </a:xfrm>
        </p:spPr>
        <p:txBody>
          <a:bodyPr>
            <a:noAutofit/>
          </a:bodyPr>
          <a:lstStyle/>
          <a:p>
            <a:r>
              <a:rPr lang="it-IT" sz="2400" b="1" dirty="0"/>
              <a:t>Luigi Cherubini </a:t>
            </a:r>
            <a:r>
              <a:rPr lang="it-IT" sz="2400" dirty="0"/>
              <a:t>(1760-1842) 5 Messe e 3 Requiem. Dal </a:t>
            </a:r>
            <a:r>
              <a:rPr lang="it-IT" sz="2400" i="1" dirty="0"/>
              <a:t>Requiem</a:t>
            </a:r>
            <a:r>
              <a:rPr lang="it-IT" sz="2400" dirty="0"/>
              <a:t> in Do minore </a:t>
            </a:r>
            <a:r>
              <a:rPr lang="it-IT" sz="2400" dirty="0" smtClean="0"/>
              <a:t>1816</a:t>
            </a:r>
          </a:p>
          <a:p>
            <a:r>
              <a:rPr lang="it-IT" sz="2400" b="1" dirty="0" smtClean="0"/>
              <a:t>Saverio </a:t>
            </a:r>
            <a:r>
              <a:rPr lang="it-IT" sz="2400" b="1" dirty="0"/>
              <a:t>Mercadante </a:t>
            </a:r>
            <a:r>
              <a:rPr lang="it-IT" sz="2400" dirty="0"/>
              <a:t>(1795-1870) che lascia numerose opere sacre (tra cui «le sette ultime parole di Nostro Signore sulla croce»</a:t>
            </a:r>
            <a:endParaRPr lang="it-IT" sz="2400" b="1" dirty="0"/>
          </a:p>
          <a:p>
            <a:r>
              <a:rPr lang="it-IT" sz="2400" b="1" dirty="0"/>
              <a:t>Gioachino Rossini </a:t>
            </a:r>
            <a:r>
              <a:rPr lang="it-IT" sz="2400" dirty="0"/>
              <a:t>(1792-1868) con 17 grandi titoli di musica sacra (tra cui 5 Messe, la </a:t>
            </a:r>
            <a:r>
              <a:rPr lang="it-IT" sz="2400" i="1" dirty="0" err="1"/>
              <a:t>Pétite</a:t>
            </a:r>
            <a:r>
              <a:rPr lang="it-IT" sz="2400" dirty="0"/>
              <a:t>, lo </a:t>
            </a:r>
            <a:r>
              <a:rPr lang="it-IT" sz="2400" dirty="0" err="1"/>
              <a:t>Stabat</a:t>
            </a:r>
            <a:r>
              <a:rPr lang="it-IT" sz="2400" dirty="0"/>
              <a:t> Mater, i tre cori religiosi fede, speranza e carità). </a:t>
            </a:r>
            <a:endParaRPr lang="it-IT" sz="2400" b="1" i="1" dirty="0"/>
          </a:p>
          <a:p>
            <a:r>
              <a:rPr lang="it-IT" sz="2400" b="1" dirty="0"/>
              <a:t>Giuseppe Verdi </a:t>
            </a:r>
            <a:r>
              <a:rPr lang="it-IT" sz="2400" dirty="0"/>
              <a:t>(1813-1901) che ha scritto molta musica sacra nei suoi anni giovanili, ci ha lasciato il grande </a:t>
            </a:r>
            <a:r>
              <a:rPr lang="it-IT" sz="2400" i="1" dirty="0"/>
              <a:t>Requiem</a:t>
            </a:r>
            <a:r>
              <a:rPr lang="it-IT" sz="2400" dirty="0"/>
              <a:t> del 1873 ed i </a:t>
            </a:r>
            <a:r>
              <a:rPr lang="it-IT" sz="2400" i="1" dirty="0"/>
              <a:t>Quattro pezzi sacri</a:t>
            </a:r>
            <a:r>
              <a:rPr lang="it-IT" sz="2400" dirty="0"/>
              <a:t> editi nel 1898. </a:t>
            </a:r>
          </a:p>
        </p:txBody>
      </p:sp>
    </p:spTree>
    <p:extLst>
      <p:ext uri="{BB962C8B-B14F-4D97-AF65-F5344CB8AC3E}">
        <p14:creationId xmlns:p14="http://schemas.microsoft.com/office/powerpoint/2010/main" val="843156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TM04033921[[fn=Damascato]]</Template>
  <TotalTime>145</TotalTime>
  <Words>1035</Words>
  <Application>Microsoft Office PowerPoint</Application>
  <PresentationFormat>Widescreen</PresentationFormat>
  <Paragraphs>107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Bookman Old Style</vt:lpstr>
      <vt:lpstr>Rockwell</vt:lpstr>
      <vt:lpstr>Wingdings</vt:lpstr>
      <vt:lpstr>Damask</vt:lpstr>
      <vt:lpstr>Storia della musica sacra iii   …..un ultimo sforzo……</vt:lpstr>
      <vt:lpstr>IL SEICENTO</vt:lpstr>
      <vt:lpstr>Il settecento</vt:lpstr>
      <vt:lpstr>Un ‘Secolo’ in due secoli</vt:lpstr>
      <vt:lpstr>…Vizi e virtù…</vt:lpstr>
      <vt:lpstr>E l’organo????</vt:lpstr>
      <vt:lpstr>L’ottocento in germania ed austria</vt:lpstr>
      <vt:lpstr>L’ottocento in francia</vt:lpstr>
      <vt:lpstr>L’ottocento in italia</vt:lpstr>
      <vt:lpstr>Dove stiamo andando?</vt:lpstr>
      <vt:lpstr>Il «secolo breve»</vt:lpstr>
      <vt:lpstr>Il novecento ‘sacro’</vt:lpstr>
      <vt:lpstr>Le ultime ‘proposte’</vt:lpstr>
      <vt:lpstr>Ed oggi? E’ una lotta per la vita?</vt:lpstr>
      <vt:lpstr>Presentazione standard di PowerPoint</vt:lpstr>
      <vt:lpstr>……………E  ricordatevi che…………….</vt:lpstr>
      <vt:lpstr>Il bello viene sempre dopo!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BREVISSIMO COMPENDIO DI STORIA  DELLA MUSICA SACRA</dc:title>
  <dc:creator>user</dc:creator>
  <cp:lastModifiedBy>user</cp:lastModifiedBy>
  <cp:revision>22</cp:revision>
  <dcterms:created xsi:type="dcterms:W3CDTF">2017-05-15T13:23:48Z</dcterms:created>
  <dcterms:modified xsi:type="dcterms:W3CDTF">2017-12-08T23:44:24Z</dcterms:modified>
</cp:coreProperties>
</file>