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60" r:id="rId21"/>
    <p:sldId id="259" r:id="rId22"/>
    <p:sldId id="261" r:id="rId23"/>
    <p:sldId id="279" r:id="rId24"/>
    <p:sldId id="278" r:id="rId25"/>
    <p:sldId id="280" r:id="rId26"/>
    <p:sldId id="281" r:id="rId27"/>
    <p:sldId id="282" r:id="rId28"/>
    <p:sldId id="283" r:id="rId29"/>
    <p:sldId id="284"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21205D35-FE86-4374-B189-9DB0CCB136F2}"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26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ECDA806-CC5F-4333-8D73-B693D2629F9B}" type="datetimeFigureOut">
              <a:rPr lang="it-IT" smtClean="0"/>
              <a:t>13/12/2017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205D35-FE86-4374-B189-9DB0CCB136F2}" type="slidenum">
              <a:rPr lang="it-IT" smtClean="0"/>
              <a:t>‹N›</a:t>
            </a:fld>
            <a:endParaRPr lang="it-IT"/>
          </a:p>
        </p:txBody>
      </p:sp>
    </p:spTree>
    <p:extLst>
      <p:ext uri="{BB962C8B-B14F-4D97-AF65-F5344CB8AC3E}">
        <p14:creationId xmlns:p14="http://schemas.microsoft.com/office/powerpoint/2010/main" val="1078578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977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344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spTree>
    <p:extLst>
      <p:ext uri="{BB962C8B-B14F-4D97-AF65-F5344CB8AC3E}">
        <p14:creationId xmlns:p14="http://schemas.microsoft.com/office/powerpoint/2010/main" val="381551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64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663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795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99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spTree>
    <p:extLst>
      <p:ext uri="{BB962C8B-B14F-4D97-AF65-F5344CB8AC3E}">
        <p14:creationId xmlns:p14="http://schemas.microsoft.com/office/powerpoint/2010/main" val="4080608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5ECDA806-CC5F-4333-8D73-B693D2629F9B}" type="datetimeFigureOut">
              <a:rPr lang="it-IT" smtClean="0"/>
              <a:t>13/12/2017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1205D35-FE86-4374-B189-9DB0CCB136F2}"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912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ECDA806-CC5F-4333-8D73-B693D2629F9B}" type="datetimeFigureOut">
              <a:rPr lang="it-IT" smtClean="0"/>
              <a:t>13/12/2017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205D35-FE86-4374-B189-9DB0CCB136F2}" type="slidenum">
              <a:rPr lang="it-IT" smtClean="0"/>
              <a:t>‹N›</a:t>
            </a:fld>
            <a:endParaRPr lang="it-IT"/>
          </a:p>
        </p:txBody>
      </p:sp>
    </p:spTree>
    <p:extLst>
      <p:ext uri="{BB962C8B-B14F-4D97-AF65-F5344CB8AC3E}">
        <p14:creationId xmlns:p14="http://schemas.microsoft.com/office/powerpoint/2010/main" val="121282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ECDA806-CC5F-4333-8D73-B693D2629F9B}" type="datetimeFigureOut">
              <a:rPr lang="it-IT" smtClean="0"/>
              <a:t>13/12/2017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1205D35-FE86-4374-B189-9DB0CCB136F2}"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986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5ECDA806-CC5F-4333-8D73-B693D2629F9B}" type="datetimeFigureOut">
              <a:rPr lang="it-IT" smtClean="0"/>
              <a:t>13/12/2017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1205D35-FE86-4374-B189-9DB0CCB136F2}"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89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DA806-CC5F-4333-8D73-B693D2629F9B}" type="datetimeFigureOut">
              <a:rPr lang="it-IT" smtClean="0"/>
              <a:t>13/12/2017</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1205D35-FE86-4374-B189-9DB0CCB136F2}" type="slidenum">
              <a:rPr lang="it-IT" smtClean="0"/>
              <a:t>‹N›</a:t>
            </a:fld>
            <a:endParaRPr lang="it-IT"/>
          </a:p>
        </p:txBody>
      </p:sp>
    </p:spTree>
    <p:extLst>
      <p:ext uri="{BB962C8B-B14F-4D97-AF65-F5344CB8AC3E}">
        <p14:creationId xmlns:p14="http://schemas.microsoft.com/office/powerpoint/2010/main" val="165306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ECDA806-CC5F-4333-8D73-B693D2629F9B}" type="datetimeFigureOut">
              <a:rPr lang="it-IT" smtClean="0"/>
              <a:t>13/12/2017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205D35-FE86-4374-B189-9DB0CCB136F2}"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026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ECDA806-CC5F-4333-8D73-B693D2629F9B}" type="datetimeFigureOut">
              <a:rPr lang="it-IT" smtClean="0"/>
              <a:t>13/12/2017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1205D35-FE86-4374-B189-9DB0CCB136F2}" type="slidenum">
              <a:rPr lang="it-IT" smtClean="0"/>
              <a:t>‹N›</a:t>
            </a:fld>
            <a:endParaRPr lang="it-IT"/>
          </a:p>
        </p:txBody>
      </p:sp>
    </p:spTree>
    <p:extLst>
      <p:ext uri="{BB962C8B-B14F-4D97-AF65-F5344CB8AC3E}">
        <p14:creationId xmlns:p14="http://schemas.microsoft.com/office/powerpoint/2010/main" val="1816964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CDA806-CC5F-4333-8D73-B693D2629F9B}" type="datetimeFigureOut">
              <a:rPr lang="it-IT" smtClean="0"/>
              <a:t>13/12/2017</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205D35-FE86-4374-B189-9DB0CCB136F2}" type="slidenum">
              <a:rPr lang="it-IT" smtClean="0"/>
              <a:t>‹N›</a:t>
            </a:fld>
            <a:endParaRPr lang="it-IT"/>
          </a:p>
        </p:txBody>
      </p:sp>
    </p:spTree>
    <p:extLst>
      <p:ext uri="{BB962C8B-B14F-4D97-AF65-F5344CB8AC3E}">
        <p14:creationId xmlns:p14="http://schemas.microsoft.com/office/powerpoint/2010/main" val="1035943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«PARTECIPAZIONE AUTENTICA» </a:t>
            </a:r>
            <a:r>
              <a:rPr lang="it-IT" sz="2400" dirty="0" smtClean="0"/>
              <a:t>(SC, 19)</a:t>
            </a:r>
            <a:endParaRPr lang="it-IT" sz="2400" dirty="0"/>
          </a:p>
        </p:txBody>
      </p:sp>
      <p:sp>
        <p:nvSpPr>
          <p:cNvPr id="3" name="Sottotitolo 2"/>
          <p:cNvSpPr>
            <a:spLocks noGrp="1"/>
          </p:cNvSpPr>
          <p:nvPr>
            <p:ph type="subTitle" idx="1"/>
          </p:nvPr>
        </p:nvSpPr>
        <p:spPr/>
        <p:txBody>
          <a:bodyPr>
            <a:normAutofit/>
          </a:bodyPr>
          <a:lstStyle/>
          <a:p>
            <a:r>
              <a:rPr lang="it-IT" sz="3600" dirty="0" smtClean="0"/>
              <a:t>L’ «oggi» della musica sacra e liturgica</a:t>
            </a:r>
            <a:endParaRPr lang="it-IT" sz="3600" dirty="0"/>
          </a:p>
        </p:txBody>
      </p:sp>
    </p:spTree>
    <p:extLst>
      <p:ext uri="{BB962C8B-B14F-4D97-AF65-F5344CB8AC3E}">
        <p14:creationId xmlns:p14="http://schemas.microsoft.com/office/powerpoint/2010/main" val="2908125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2"/>
            <a:ext cx="9601196" cy="1683795"/>
          </a:xfrm>
        </p:spPr>
        <p:txBody>
          <a:bodyPr>
            <a:normAutofit fontScale="90000"/>
          </a:bodyPr>
          <a:lstStyle/>
          <a:p>
            <a:pPr algn="l"/>
            <a:r>
              <a:rPr lang="it-IT" sz="2700" dirty="0" smtClean="0"/>
              <a:t>22</a:t>
            </a:r>
            <a:r>
              <a:rPr lang="it-IT" sz="2700" dirty="0"/>
              <a:t>. La «</a:t>
            </a:r>
            <a:r>
              <a:rPr lang="it-IT" sz="2700" dirty="0" err="1"/>
              <a:t>schola</a:t>
            </a:r>
            <a:r>
              <a:rPr lang="it-IT" sz="2700" dirty="0"/>
              <a:t> </a:t>
            </a:r>
            <a:r>
              <a:rPr lang="it-IT" sz="2700" dirty="0" err="1"/>
              <a:t>cantorum</a:t>
            </a:r>
            <a:r>
              <a:rPr lang="it-IT" sz="2700" dirty="0"/>
              <a:t>», secondo le legittime consuetudini dei vari paesi e le diverse situazioni concrete, può esser </a:t>
            </a:r>
            <a:r>
              <a:rPr lang="it-IT" sz="2700" b="1" dirty="0"/>
              <a:t>composta</a:t>
            </a:r>
            <a:r>
              <a:rPr lang="it-IT" sz="2700" dirty="0"/>
              <a:t> sia di uomini e ragazzi, sia di soli uomini o di soli ragazzi, sia di uomini e donne, ed anche, dove il caso veramente lo richieda, di sole donne.</a:t>
            </a:r>
            <a:r>
              <a:rPr lang="it-IT" dirty="0"/>
              <a:t/>
            </a:r>
            <a:br>
              <a:rPr lang="it-IT" dirty="0"/>
            </a:br>
            <a:endParaRPr lang="it-IT" dirty="0"/>
          </a:p>
        </p:txBody>
      </p:sp>
      <p:sp>
        <p:nvSpPr>
          <p:cNvPr id="3" name="Segnaposto contenuto 2"/>
          <p:cNvSpPr>
            <a:spLocks noGrp="1"/>
          </p:cNvSpPr>
          <p:nvPr>
            <p:ph idx="1"/>
          </p:nvPr>
        </p:nvSpPr>
        <p:spPr>
          <a:xfrm>
            <a:off x="901521" y="2382592"/>
            <a:ext cx="10496282" cy="4069723"/>
          </a:xfrm>
        </p:spPr>
        <p:txBody>
          <a:bodyPr>
            <a:normAutofit fontScale="85000" lnSpcReduction="10000"/>
          </a:bodyPr>
          <a:lstStyle/>
          <a:p>
            <a:pPr marL="0" indent="0">
              <a:buNone/>
            </a:pPr>
            <a:r>
              <a:rPr lang="it-IT" dirty="0" smtClean="0"/>
              <a:t>23</a:t>
            </a:r>
            <a:r>
              <a:rPr lang="it-IT" dirty="0"/>
              <a:t>. La «</a:t>
            </a:r>
            <a:r>
              <a:rPr lang="it-IT" dirty="0" err="1"/>
              <a:t>schola</a:t>
            </a:r>
            <a:r>
              <a:rPr lang="it-IT" dirty="0"/>
              <a:t> </a:t>
            </a:r>
            <a:r>
              <a:rPr lang="it-IT" dirty="0" err="1"/>
              <a:t>cantorum</a:t>
            </a:r>
            <a:r>
              <a:rPr lang="it-IT" dirty="0"/>
              <a:t>», tenendo conto della disposizione di ogni chiesa, sia </a:t>
            </a:r>
            <a:r>
              <a:rPr lang="it-IT" b="1" dirty="0"/>
              <a:t>collocata</a:t>
            </a:r>
            <a:r>
              <a:rPr lang="it-IT" dirty="0"/>
              <a:t> in modo che:</a:t>
            </a:r>
          </a:p>
          <a:p>
            <a:r>
              <a:rPr lang="it-IT" i="1" dirty="0"/>
              <a:t>a)</a:t>
            </a:r>
            <a:r>
              <a:rPr lang="it-IT" dirty="0"/>
              <a:t> chiaramente appaia la sua </a:t>
            </a:r>
            <a:r>
              <a:rPr lang="it-IT" u="sng" dirty="0"/>
              <a:t>natura</a:t>
            </a:r>
            <a:r>
              <a:rPr lang="it-IT" dirty="0"/>
              <a:t>: che essa cioè </a:t>
            </a:r>
            <a:r>
              <a:rPr lang="it-IT" b="1" dirty="0"/>
              <a:t>fa parte dell’assemblea dei fedeli </a:t>
            </a:r>
            <a:r>
              <a:rPr lang="it-IT" dirty="0"/>
              <a:t>e svolge un suo </a:t>
            </a:r>
            <a:r>
              <a:rPr lang="it-IT" b="1" dirty="0"/>
              <a:t>particolare ufficio</a:t>
            </a:r>
            <a:r>
              <a:rPr lang="it-IT" dirty="0"/>
              <a:t>;</a:t>
            </a:r>
          </a:p>
          <a:p>
            <a:r>
              <a:rPr lang="it-IT" i="1" dirty="0"/>
              <a:t>b) </a:t>
            </a:r>
            <a:r>
              <a:rPr lang="it-IT" dirty="0"/>
              <a:t>sia facilitata l’esecuzione del suo </a:t>
            </a:r>
            <a:r>
              <a:rPr lang="it-IT" u="sng" dirty="0"/>
              <a:t>ministero </a:t>
            </a:r>
            <a:r>
              <a:rPr lang="it-IT" u="sng" dirty="0" smtClean="0"/>
              <a:t>liturgico</a:t>
            </a:r>
            <a:r>
              <a:rPr lang="it-IT" dirty="0" smtClean="0"/>
              <a:t>;</a:t>
            </a:r>
            <a:endParaRPr lang="it-IT" dirty="0"/>
          </a:p>
          <a:p>
            <a:r>
              <a:rPr lang="it-IT" i="1" dirty="0"/>
              <a:t>c) </a:t>
            </a:r>
            <a:r>
              <a:rPr lang="it-IT" dirty="0"/>
              <a:t>sia assicurata a ciascuno dei suoi membri la </a:t>
            </a:r>
            <a:r>
              <a:rPr lang="it-IT" b="1" dirty="0"/>
              <a:t>comodità di partecipare alla Messa nel modo più pieno</a:t>
            </a:r>
            <a:r>
              <a:rPr lang="it-IT" dirty="0"/>
              <a:t>, cioè attraverso la partecipazione sacramentale.</a:t>
            </a:r>
          </a:p>
          <a:p>
            <a:r>
              <a:rPr lang="it-IT" dirty="0"/>
              <a:t>Quando poi la «</a:t>
            </a:r>
            <a:r>
              <a:rPr lang="it-IT" dirty="0" err="1"/>
              <a:t>schola</a:t>
            </a:r>
            <a:r>
              <a:rPr lang="it-IT" dirty="0"/>
              <a:t> </a:t>
            </a:r>
            <a:r>
              <a:rPr lang="it-IT" dirty="0" err="1"/>
              <a:t>cantorum</a:t>
            </a:r>
            <a:r>
              <a:rPr lang="it-IT" dirty="0"/>
              <a:t>» comprenda anche donne, sia posta fuori del presbiterio.</a:t>
            </a:r>
          </a:p>
          <a:p>
            <a:pPr marL="0" indent="0">
              <a:buNone/>
            </a:pPr>
            <a:r>
              <a:rPr lang="it-IT" dirty="0"/>
              <a:t>24. Oltre alla </a:t>
            </a:r>
            <a:r>
              <a:rPr lang="it-IT" b="1" dirty="0"/>
              <a:t>formazione musicale</a:t>
            </a:r>
            <a:r>
              <a:rPr lang="it-IT" dirty="0"/>
              <a:t>, si dia ai membri della «</a:t>
            </a:r>
            <a:r>
              <a:rPr lang="it-IT" dirty="0" err="1"/>
              <a:t>schola</a:t>
            </a:r>
            <a:r>
              <a:rPr lang="it-IT" dirty="0"/>
              <a:t> </a:t>
            </a:r>
            <a:r>
              <a:rPr lang="it-IT" dirty="0" err="1"/>
              <a:t>cantorum</a:t>
            </a:r>
            <a:r>
              <a:rPr lang="it-IT" dirty="0"/>
              <a:t>» anche un’adeguata </a:t>
            </a:r>
            <a:r>
              <a:rPr lang="it-IT" b="1" dirty="0"/>
              <a:t>formazione liturgica e spirituale</a:t>
            </a:r>
            <a:r>
              <a:rPr lang="it-IT" dirty="0"/>
              <a:t>, in modo che dalla esatta esecuzione del loro ufficio liturgico, derivi non soltanto il </a:t>
            </a:r>
            <a:r>
              <a:rPr lang="it-IT" u="sng" dirty="0"/>
              <a:t>decoro dell’azione sacra e l’edificazione dei fedeli</a:t>
            </a:r>
            <a:r>
              <a:rPr lang="it-IT" dirty="0"/>
              <a:t>, ma anche un vero </a:t>
            </a:r>
            <a:r>
              <a:rPr lang="it-IT" b="1" dirty="0"/>
              <a:t>bene spirituale per gli stessi cantori</a:t>
            </a:r>
            <a:r>
              <a:rPr lang="it-IT" dirty="0"/>
              <a:t>.</a:t>
            </a:r>
          </a:p>
          <a:p>
            <a:endParaRPr lang="it-IT" dirty="0"/>
          </a:p>
        </p:txBody>
      </p:sp>
    </p:spTree>
    <p:extLst>
      <p:ext uri="{BB962C8B-B14F-4D97-AF65-F5344CB8AC3E}">
        <p14:creationId xmlns:p14="http://schemas.microsoft.com/office/powerpoint/2010/main" val="1344832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Diritti e doveri</a:t>
            </a:r>
            <a:endParaRPr lang="it-IT" dirty="0"/>
          </a:p>
        </p:txBody>
      </p:sp>
      <p:sp>
        <p:nvSpPr>
          <p:cNvPr id="3" name="Segnaposto contenuto 2"/>
          <p:cNvSpPr>
            <a:spLocks noGrp="1"/>
          </p:cNvSpPr>
          <p:nvPr>
            <p:ph idx="1"/>
          </p:nvPr>
        </p:nvSpPr>
        <p:spPr/>
        <p:txBody>
          <a:bodyPr/>
          <a:lstStyle/>
          <a:p>
            <a:pPr marL="0" indent="0">
              <a:buNone/>
            </a:pPr>
            <a:r>
              <a:rPr lang="it-IT" dirty="0"/>
              <a:t>26. Il sacerdote celebrante, i ministri sacri o i ministranti, il lettore, i membri della «</a:t>
            </a:r>
            <a:r>
              <a:rPr lang="it-IT" dirty="0" err="1"/>
              <a:t>schola</a:t>
            </a:r>
            <a:r>
              <a:rPr lang="it-IT" dirty="0"/>
              <a:t> </a:t>
            </a:r>
            <a:r>
              <a:rPr lang="it-IT" dirty="0" err="1"/>
              <a:t>cantorum</a:t>
            </a:r>
            <a:r>
              <a:rPr lang="it-IT" dirty="0"/>
              <a:t>» e il commentatore </a:t>
            </a:r>
            <a:r>
              <a:rPr lang="it-IT" b="1" dirty="0"/>
              <a:t>proferiscano le parti loro assegnate in modo ben intelligibile</a:t>
            </a:r>
            <a:r>
              <a:rPr lang="it-IT" dirty="0"/>
              <a:t>, così da rendere più faci­le e quasi naturale la risposta dei fedeli, quando è richiesta dal rito. </a:t>
            </a:r>
            <a:endParaRPr lang="it-IT" dirty="0" smtClean="0"/>
          </a:p>
          <a:p>
            <a:pPr marL="0" indent="0">
              <a:buNone/>
            </a:pPr>
            <a:r>
              <a:rPr lang="it-IT" dirty="0" smtClean="0"/>
              <a:t>È </a:t>
            </a:r>
            <a:r>
              <a:rPr lang="it-IT" dirty="0"/>
              <a:t>bene che il sacerdote e i ministri di ogni grado </a:t>
            </a:r>
            <a:r>
              <a:rPr lang="it-IT" b="1" dirty="0"/>
              <a:t>uniscano la propria voce alla voce di tutta l’assemblea </a:t>
            </a:r>
            <a:r>
              <a:rPr lang="it-IT" dirty="0"/>
              <a:t>nelle parti spettanti al </a:t>
            </a:r>
            <a:r>
              <a:rPr lang="it-IT" dirty="0" smtClean="0"/>
              <a:t>popolo.</a:t>
            </a:r>
            <a:endParaRPr lang="it-IT" dirty="0"/>
          </a:p>
        </p:txBody>
      </p:sp>
    </p:spTree>
    <p:extLst>
      <p:ext uri="{BB962C8B-B14F-4D97-AF65-F5344CB8AC3E}">
        <p14:creationId xmlns:p14="http://schemas.microsoft.com/office/powerpoint/2010/main" val="910517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a:t>
            </a:r>
            <a:r>
              <a:rPr lang="it-IT" i="1" dirty="0" smtClean="0"/>
              <a:t>gradi di partecipazione</a:t>
            </a:r>
            <a:r>
              <a:rPr lang="it-IT" dirty="0" smtClean="0"/>
              <a:t>»</a:t>
            </a:r>
            <a:br>
              <a:rPr lang="it-IT" dirty="0" smtClean="0"/>
            </a:br>
            <a:r>
              <a:rPr lang="it-IT" b="1" dirty="0" smtClean="0"/>
              <a:t>primo </a:t>
            </a:r>
            <a:r>
              <a:rPr lang="it-IT" dirty="0" smtClean="0"/>
              <a:t>grado</a:t>
            </a:r>
            <a:endParaRPr lang="it-IT" dirty="0"/>
          </a:p>
        </p:txBody>
      </p:sp>
      <p:sp>
        <p:nvSpPr>
          <p:cNvPr id="3" name="Segnaposto contenuto 2"/>
          <p:cNvSpPr>
            <a:spLocks noGrp="1"/>
          </p:cNvSpPr>
          <p:nvPr>
            <p:ph idx="1"/>
          </p:nvPr>
        </p:nvSpPr>
        <p:spPr>
          <a:xfrm>
            <a:off x="1295401" y="2421228"/>
            <a:ext cx="9601196" cy="4159875"/>
          </a:xfrm>
        </p:spPr>
        <p:txBody>
          <a:bodyPr>
            <a:normAutofit fontScale="85000" lnSpcReduction="20000"/>
          </a:bodyPr>
          <a:lstStyle/>
          <a:p>
            <a:r>
              <a:rPr lang="it-IT" dirty="0"/>
              <a:t>29.Il </a:t>
            </a:r>
            <a:r>
              <a:rPr lang="it-IT" b="1" dirty="0"/>
              <a:t>primo grado </a:t>
            </a:r>
            <a:r>
              <a:rPr lang="it-IT" dirty="0"/>
              <a:t>comprende:</a:t>
            </a:r>
          </a:p>
          <a:p>
            <a:r>
              <a:rPr lang="it-IT" i="1" dirty="0"/>
              <a:t>a) nei riti d’ingresso:</a:t>
            </a:r>
            <a:br>
              <a:rPr lang="it-IT" i="1" dirty="0"/>
            </a:br>
            <a:r>
              <a:rPr lang="it-IT" dirty="0"/>
              <a:t>— il saluto del sacerdote celebrante con la risposta dei fedeli;</a:t>
            </a:r>
            <a:br>
              <a:rPr lang="it-IT" dirty="0"/>
            </a:br>
            <a:r>
              <a:rPr lang="it-IT" dirty="0"/>
              <a:t>— l’orazione;</a:t>
            </a:r>
          </a:p>
          <a:p>
            <a:r>
              <a:rPr lang="it-IT" i="1" dirty="0"/>
              <a:t>b) nella liturgia della parola:</a:t>
            </a:r>
            <a:br>
              <a:rPr lang="it-IT" i="1" dirty="0"/>
            </a:br>
            <a:r>
              <a:rPr lang="it-IT" dirty="0"/>
              <a:t>— le acclamazioni al Vangelo;</a:t>
            </a:r>
          </a:p>
          <a:p>
            <a:r>
              <a:rPr lang="it-IT" i="1" dirty="0"/>
              <a:t>c) nella liturgia eucaristica:</a:t>
            </a:r>
            <a:br>
              <a:rPr lang="it-IT" i="1" dirty="0"/>
            </a:br>
            <a:r>
              <a:rPr lang="it-IT" dirty="0"/>
              <a:t>— l’orazione sulle offerte;</a:t>
            </a:r>
            <a:br>
              <a:rPr lang="it-IT" dirty="0"/>
            </a:br>
            <a:r>
              <a:rPr lang="it-IT" dirty="0"/>
              <a:t>— il prefazio, con il dialogo e il </a:t>
            </a:r>
            <a:r>
              <a:rPr lang="it-IT" i="1" dirty="0"/>
              <a:t>Sanctus;</a:t>
            </a:r>
            <a:br>
              <a:rPr lang="it-IT" i="1" dirty="0"/>
            </a:br>
            <a:r>
              <a:rPr lang="it-IT" dirty="0"/>
              <a:t>— la dossologia finale del Canone;</a:t>
            </a:r>
            <a:br>
              <a:rPr lang="it-IT" dirty="0"/>
            </a:br>
            <a:r>
              <a:rPr lang="it-IT" dirty="0"/>
              <a:t>— il </a:t>
            </a:r>
            <a:r>
              <a:rPr lang="it-IT" i="1" dirty="0"/>
              <a:t>Pater </a:t>
            </a:r>
            <a:r>
              <a:rPr lang="it-IT" i="1" dirty="0" err="1"/>
              <a:t>noster</a:t>
            </a:r>
            <a:r>
              <a:rPr lang="it-IT" i="1" dirty="0"/>
              <a:t> </a:t>
            </a:r>
            <a:r>
              <a:rPr lang="it-IT" dirty="0"/>
              <a:t>con la precedente ammonizione e l’embolismo:</a:t>
            </a:r>
            <a:br>
              <a:rPr lang="it-IT" dirty="0"/>
            </a:br>
            <a:r>
              <a:rPr lang="it-IT" dirty="0"/>
              <a:t>— il </a:t>
            </a:r>
            <a:r>
              <a:rPr lang="it-IT" i="1" dirty="0"/>
              <a:t>Pax Domini;</a:t>
            </a:r>
            <a:br>
              <a:rPr lang="it-IT" i="1" dirty="0"/>
            </a:br>
            <a:r>
              <a:rPr lang="it-IT" dirty="0"/>
              <a:t>— l’orazione dopo la comunione;</a:t>
            </a:r>
            <a:br>
              <a:rPr lang="it-IT" dirty="0"/>
            </a:br>
            <a:r>
              <a:rPr lang="it-IT" dirty="0"/>
              <a:t>— le formule di congedo.</a:t>
            </a:r>
          </a:p>
          <a:p>
            <a:endParaRPr lang="it-IT" dirty="0"/>
          </a:p>
        </p:txBody>
      </p:sp>
    </p:spTree>
    <p:extLst>
      <p:ext uri="{BB962C8B-B14F-4D97-AF65-F5344CB8AC3E}">
        <p14:creationId xmlns:p14="http://schemas.microsoft.com/office/powerpoint/2010/main" val="84499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Secondo</a:t>
            </a:r>
            <a:r>
              <a:rPr lang="it-IT" dirty="0" smtClean="0"/>
              <a:t> e </a:t>
            </a:r>
            <a:r>
              <a:rPr lang="it-IT" b="1" dirty="0" smtClean="0"/>
              <a:t>terzo </a:t>
            </a:r>
            <a:r>
              <a:rPr lang="it-IT" dirty="0" smtClean="0"/>
              <a:t>grado</a:t>
            </a:r>
            <a:endParaRPr lang="it-IT" dirty="0"/>
          </a:p>
        </p:txBody>
      </p:sp>
      <p:sp>
        <p:nvSpPr>
          <p:cNvPr id="3" name="Segnaposto contenuto 2"/>
          <p:cNvSpPr>
            <a:spLocks noGrp="1"/>
          </p:cNvSpPr>
          <p:nvPr>
            <p:ph idx="1"/>
          </p:nvPr>
        </p:nvSpPr>
        <p:spPr/>
        <p:txBody>
          <a:bodyPr>
            <a:normAutofit fontScale="92500" lnSpcReduction="20000"/>
          </a:bodyPr>
          <a:lstStyle/>
          <a:p>
            <a:r>
              <a:rPr lang="it-IT" dirty="0"/>
              <a:t>30. Il </a:t>
            </a:r>
            <a:r>
              <a:rPr lang="it-IT" b="1" dirty="0"/>
              <a:t>secondo grado </a:t>
            </a:r>
            <a:r>
              <a:rPr lang="it-IT" dirty="0"/>
              <a:t>comprende:</a:t>
            </a:r>
            <a:br>
              <a:rPr lang="it-IT" dirty="0"/>
            </a:br>
            <a:r>
              <a:rPr lang="it-IT" i="1" dirty="0"/>
              <a:t>a</a:t>
            </a:r>
            <a:r>
              <a:rPr lang="it-IT" i="1" dirty="0" smtClean="0"/>
              <a:t>) </a:t>
            </a:r>
            <a:r>
              <a:rPr lang="it-IT" dirty="0" smtClean="0"/>
              <a:t>il</a:t>
            </a:r>
            <a:r>
              <a:rPr lang="it-IT" dirty="0"/>
              <a:t> </a:t>
            </a:r>
            <a:r>
              <a:rPr lang="it-IT" i="1" dirty="0"/>
              <a:t>Kyrie, </a:t>
            </a:r>
            <a:r>
              <a:rPr lang="it-IT" dirty="0"/>
              <a:t>il </a:t>
            </a:r>
            <a:r>
              <a:rPr lang="it-IT" i="1" dirty="0"/>
              <a:t>Gloria </a:t>
            </a:r>
            <a:r>
              <a:rPr lang="it-IT" dirty="0"/>
              <a:t>e </a:t>
            </a:r>
            <a:r>
              <a:rPr lang="it-IT" i="1" dirty="0"/>
              <a:t>l’Agnus Dei;</a:t>
            </a:r>
            <a:br>
              <a:rPr lang="it-IT" i="1" dirty="0"/>
            </a:br>
            <a:r>
              <a:rPr lang="it-IT" i="1" dirty="0"/>
              <a:t>b</a:t>
            </a:r>
            <a:r>
              <a:rPr lang="it-IT" i="1" dirty="0" smtClean="0"/>
              <a:t>) </a:t>
            </a:r>
            <a:r>
              <a:rPr lang="it-IT" dirty="0" smtClean="0"/>
              <a:t>il</a:t>
            </a:r>
            <a:r>
              <a:rPr lang="it-IT" dirty="0"/>
              <a:t> </a:t>
            </a:r>
            <a:r>
              <a:rPr lang="it-IT" i="1" dirty="0"/>
              <a:t>Credo;</a:t>
            </a:r>
            <a:br>
              <a:rPr lang="it-IT" i="1" dirty="0"/>
            </a:br>
            <a:r>
              <a:rPr lang="it-IT" i="1" dirty="0"/>
              <a:t>c</a:t>
            </a:r>
            <a:r>
              <a:rPr lang="it-IT" i="1" dirty="0" smtClean="0"/>
              <a:t>) </a:t>
            </a:r>
            <a:r>
              <a:rPr lang="it-IT" dirty="0" smtClean="0"/>
              <a:t>l’orazione </a:t>
            </a:r>
            <a:r>
              <a:rPr lang="it-IT" dirty="0"/>
              <a:t>dei fedeli.</a:t>
            </a:r>
          </a:p>
          <a:p>
            <a:r>
              <a:rPr lang="it-IT" dirty="0"/>
              <a:t>31. Il </a:t>
            </a:r>
            <a:r>
              <a:rPr lang="it-IT" b="1" dirty="0"/>
              <a:t>terzo grado </a:t>
            </a:r>
            <a:r>
              <a:rPr lang="it-IT" dirty="0"/>
              <a:t>comprende:</a:t>
            </a:r>
            <a:br>
              <a:rPr lang="it-IT" dirty="0"/>
            </a:br>
            <a:r>
              <a:rPr lang="it-IT" i="1" dirty="0"/>
              <a:t>a) </a:t>
            </a:r>
            <a:r>
              <a:rPr lang="it-IT" dirty="0"/>
              <a:t>i canti processionali d’ingresso e di comunione;</a:t>
            </a:r>
            <a:br>
              <a:rPr lang="it-IT" dirty="0"/>
            </a:br>
            <a:r>
              <a:rPr lang="it-IT" i="1" dirty="0"/>
              <a:t>b) </a:t>
            </a:r>
            <a:r>
              <a:rPr lang="it-IT" dirty="0"/>
              <a:t>il canto interlezionale dopo la lettura o l’epistola;</a:t>
            </a:r>
            <a:br>
              <a:rPr lang="it-IT" dirty="0"/>
            </a:br>
            <a:r>
              <a:rPr lang="it-IT" i="1" dirty="0"/>
              <a:t>c) l’Alleluia </a:t>
            </a:r>
            <a:r>
              <a:rPr lang="it-IT" dirty="0"/>
              <a:t>prima del vangelo;</a:t>
            </a:r>
            <a:br>
              <a:rPr lang="it-IT" dirty="0"/>
            </a:br>
            <a:r>
              <a:rPr lang="it-IT" i="1" dirty="0"/>
              <a:t>d) </a:t>
            </a:r>
            <a:r>
              <a:rPr lang="it-IT" dirty="0"/>
              <a:t>il canto dell’offertorio;</a:t>
            </a:r>
            <a:br>
              <a:rPr lang="it-IT" dirty="0"/>
            </a:br>
            <a:r>
              <a:rPr lang="it-IT" i="1" dirty="0"/>
              <a:t>e) </a:t>
            </a:r>
            <a:r>
              <a:rPr lang="it-IT" dirty="0"/>
              <a:t>le letture della sacra Scrittura, a meno che non si reputi più opportuno proclamarle senza canto.</a:t>
            </a:r>
          </a:p>
          <a:p>
            <a:endParaRPr lang="it-IT" dirty="0"/>
          </a:p>
        </p:txBody>
      </p:sp>
    </p:spTree>
    <p:extLst>
      <p:ext uri="{BB962C8B-B14F-4D97-AF65-F5344CB8AC3E}">
        <p14:creationId xmlns:p14="http://schemas.microsoft.com/office/powerpoint/2010/main" val="816305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canti del </a:t>
            </a:r>
            <a:r>
              <a:rPr lang="it-IT" b="1" i="1" dirty="0"/>
              <a:t>P</a:t>
            </a:r>
            <a:r>
              <a:rPr lang="it-IT" b="1" i="1" dirty="0" smtClean="0"/>
              <a:t>roprio</a:t>
            </a:r>
            <a:endParaRPr lang="it-IT" b="1" i="1" dirty="0"/>
          </a:p>
        </p:txBody>
      </p:sp>
      <p:sp>
        <p:nvSpPr>
          <p:cNvPr id="3" name="Segnaposto contenuto 2"/>
          <p:cNvSpPr>
            <a:spLocks noGrp="1"/>
          </p:cNvSpPr>
          <p:nvPr>
            <p:ph idx="1"/>
          </p:nvPr>
        </p:nvSpPr>
        <p:spPr/>
        <p:txBody>
          <a:bodyPr>
            <a:normAutofit fontScale="92500" lnSpcReduction="10000"/>
          </a:bodyPr>
          <a:lstStyle/>
          <a:p>
            <a:r>
              <a:rPr lang="it-IT" dirty="0"/>
              <a:t>32. L’uso legittimamente vigente in alcuni luoghi, </a:t>
            </a:r>
            <a:r>
              <a:rPr lang="it-IT" dirty="0" smtClean="0"/>
              <a:t>…, </a:t>
            </a:r>
            <a:r>
              <a:rPr lang="it-IT" dirty="0"/>
              <a:t>di </a:t>
            </a:r>
            <a:r>
              <a:rPr lang="it-IT" b="1" dirty="0"/>
              <a:t>sostituire con altri testi </a:t>
            </a:r>
            <a:r>
              <a:rPr lang="it-IT" dirty="0"/>
              <a:t>i canti d’ingresso, d’offertorio e di comunione che si trovano nel Graduale, può essere conservato, a giudizio della competente autorità territoriale, purché tali canti convengano con il particolare momento della Messa, con la festa e il tempo liturgico. La stessa autorità territoriale deve </a:t>
            </a:r>
            <a:r>
              <a:rPr lang="it-IT" b="1" dirty="0"/>
              <a:t>approvare il testo </a:t>
            </a:r>
            <a:r>
              <a:rPr lang="it-IT" dirty="0"/>
              <a:t>di questi canti.</a:t>
            </a:r>
          </a:p>
          <a:p>
            <a:r>
              <a:rPr lang="it-IT" dirty="0"/>
              <a:t>33. È bene che </a:t>
            </a:r>
            <a:r>
              <a:rPr lang="it-IT" b="1" dirty="0"/>
              <a:t>l’assemblea partecipi</a:t>
            </a:r>
            <a:r>
              <a:rPr lang="it-IT" dirty="0"/>
              <a:t>, per quanto è possibile, ai canti del «Proprio»; specialmente con </a:t>
            </a:r>
            <a:r>
              <a:rPr lang="it-IT" u="sng" dirty="0"/>
              <a:t>ritornelli facili o forme musicali </a:t>
            </a:r>
            <a:r>
              <a:rPr lang="it-IT" u="sng" dirty="0" smtClean="0"/>
              <a:t>convenienti</a:t>
            </a:r>
            <a:r>
              <a:rPr lang="it-IT" dirty="0" smtClean="0"/>
              <a:t>. Fra </a:t>
            </a:r>
            <a:r>
              <a:rPr lang="it-IT" dirty="0"/>
              <a:t>i canti del «Proprio» riveste particolare importanza il </a:t>
            </a:r>
            <a:r>
              <a:rPr lang="it-IT" b="1" dirty="0"/>
              <a:t>canto interlezionale </a:t>
            </a:r>
            <a:r>
              <a:rPr lang="it-IT" dirty="0"/>
              <a:t>in forma di graduale o di salmo responsoriale.</a:t>
            </a:r>
          </a:p>
          <a:p>
            <a:endParaRPr lang="it-IT" dirty="0"/>
          </a:p>
        </p:txBody>
      </p:sp>
    </p:spTree>
    <p:extLst>
      <p:ext uri="{BB962C8B-B14F-4D97-AF65-F5344CB8AC3E}">
        <p14:creationId xmlns:p14="http://schemas.microsoft.com/office/powerpoint/2010/main" val="3669867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canti dell’</a:t>
            </a:r>
            <a:r>
              <a:rPr lang="it-IT" b="1" i="1" dirty="0" smtClean="0"/>
              <a:t>Ordinario</a:t>
            </a:r>
            <a:endParaRPr lang="it-IT" b="1" i="1" dirty="0"/>
          </a:p>
        </p:txBody>
      </p:sp>
      <p:sp>
        <p:nvSpPr>
          <p:cNvPr id="3" name="Segnaposto contenuto 2"/>
          <p:cNvSpPr>
            <a:spLocks noGrp="1"/>
          </p:cNvSpPr>
          <p:nvPr>
            <p:ph idx="1"/>
          </p:nvPr>
        </p:nvSpPr>
        <p:spPr>
          <a:xfrm>
            <a:off x="888642" y="2459865"/>
            <a:ext cx="10406130" cy="4398135"/>
          </a:xfrm>
        </p:spPr>
        <p:txBody>
          <a:bodyPr>
            <a:normAutofit fontScale="62500" lnSpcReduction="20000"/>
          </a:bodyPr>
          <a:lstStyle/>
          <a:p>
            <a:pPr marL="0" indent="0">
              <a:buNone/>
            </a:pPr>
            <a:r>
              <a:rPr lang="it-IT" dirty="0"/>
              <a:t>34. I canti che costituiscono l’Ordinario della </a:t>
            </a:r>
            <a:r>
              <a:rPr lang="it-IT" dirty="0" smtClean="0"/>
              <a:t>Messa, a più voci, </a:t>
            </a:r>
            <a:r>
              <a:rPr lang="it-IT" dirty="0"/>
              <a:t>possono essere </a:t>
            </a:r>
            <a:r>
              <a:rPr lang="it-IT" b="1" dirty="0"/>
              <a:t>eseguiti dalla «</a:t>
            </a:r>
            <a:r>
              <a:rPr lang="it-IT" b="1" dirty="0" err="1"/>
              <a:t>schola</a:t>
            </a:r>
            <a:r>
              <a:rPr lang="it-IT" b="1" dirty="0"/>
              <a:t>»</a:t>
            </a:r>
            <a:r>
              <a:rPr lang="it-IT" dirty="0"/>
              <a:t> nel modo tradizionale, cioè o « a cappella»</a:t>
            </a:r>
            <a:r>
              <a:rPr lang="it-IT" i="1" dirty="0"/>
              <a:t> </a:t>
            </a:r>
            <a:r>
              <a:rPr lang="it-IT" dirty="0"/>
              <a:t>o con accompagnamento, purché, tuttavia</a:t>
            </a:r>
            <a:r>
              <a:rPr lang="it-IT" b="1" dirty="0"/>
              <a:t>, il popolo non sia totalmente escluso dalla partecipazione al canto</a:t>
            </a:r>
            <a:r>
              <a:rPr lang="it-IT" dirty="0"/>
              <a:t>.</a:t>
            </a:r>
          </a:p>
          <a:p>
            <a:r>
              <a:rPr lang="it-IT" dirty="0"/>
              <a:t>Negli altri casi, i canti dell’Ordinario della Messa possono essere </a:t>
            </a:r>
            <a:r>
              <a:rPr lang="it-IT" b="1" dirty="0"/>
              <a:t>distribuiti tra la «</a:t>
            </a:r>
            <a:r>
              <a:rPr lang="it-IT" b="1" dirty="0" err="1"/>
              <a:t>schola</a:t>
            </a:r>
            <a:r>
              <a:rPr lang="it-IT" b="1" dirty="0"/>
              <a:t>» e il popolo</a:t>
            </a:r>
            <a:r>
              <a:rPr lang="it-IT" dirty="0"/>
              <a:t>, o anche tra due cori del popolo </a:t>
            </a:r>
            <a:r>
              <a:rPr lang="it-IT" dirty="0" smtClean="0"/>
              <a:t>stesso….</a:t>
            </a:r>
            <a:endParaRPr lang="it-IT" dirty="0"/>
          </a:p>
          <a:p>
            <a:r>
              <a:rPr lang="it-IT" dirty="0"/>
              <a:t>In questi casi, tuttavia, si tenga presente:</a:t>
            </a:r>
          </a:p>
          <a:p>
            <a:r>
              <a:rPr lang="it-IT" dirty="0"/>
              <a:t>— Il </a:t>
            </a:r>
            <a:r>
              <a:rPr lang="it-IT" i="1" dirty="0"/>
              <a:t>Credo, </a:t>
            </a:r>
            <a:r>
              <a:rPr lang="it-IT" dirty="0"/>
              <a:t>essendo la formula di professione di fede, è preferibile che venga cantato da tutti, o in un modo che permetta una adeguata partecipazione dei fedeli.</a:t>
            </a:r>
          </a:p>
          <a:p>
            <a:r>
              <a:rPr lang="it-IT" dirty="0"/>
              <a:t>— Il </a:t>
            </a:r>
            <a:r>
              <a:rPr lang="it-IT" i="1" dirty="0"/>
              <a:t>Sanctus, </a:t>
            </a:r>
            <a:r>
              <a:rPr lang="it-IT" dirty="0"/>
              <a:t>quale acclamazione finale del prefazio, è preferibile che sia cantato, ordinariamente da tutta l’assemblea, insieme al sacerdote.</a:t>
            </a:r>
          </a:p>
          <a:p>
            <a:r>
              <a:rPr lang="it-IT" dirty="0"/>
              <a:t>— </a:t>
            </a:r>
            <a:r>
              <a:rPr lang="it-IT" i="1" dirty="0"/>
              <a:t>L’Agnus Dei </a:t>
            </a:r>
            <a:r>
              <a:rPr lang="it-IT" dirty="0"/>
              <a:t>può essere ripetuto quante volte è necessario, specialmente nella celebrazione, durante la frazione del Pane. E bene che il popolo partecipi a questo canto, almeno con l’invocazione finale.</a:t>
            </a:r>
          </a:p>
          <a:p>
            <a:pPr marL="0" indent="0">
              <a:buNone/>
            </a:pPr>
            <a:r>
              <a:rPr lang="it-IT" dirty="0"/>
              <a:t>35. È conveniente che il </a:t>
            </a:r>
            <a:r>
              <a:rPr lang="it-IT" i="1" dirty="0"/>
              <a:t>Pater </a:t>
            </a:r>
            <a:r>
              <a:rPr lang="it-IT" i="1" dirty="0" err="1"/>
              <a:t>noster</a:t>
            </a:r>
            <a:r>
              <a:rPr lang="it-IT" i="1" dirty="0"/>
              <a:t> </a:t>
            </a:r>
            <a:r>
              <a:rPr lang="it-IT" dirty="0"/>
              <a:t>sia cantato </a:t>
            </a:r>
            <a:r>
              <a:rPr lang="it-IT" b="1" dirty="0"/>
              <a:t>dal popolo insieme al </a:t>
            </a:r>
            <a:r>
              <a:rPr lang="it-IT" b="1" dirty="0" smtClean="0"/>
              <a:t>sacerdote</a:t>
            </a:r>
            <a:r>
              <a:rPr lang="it-IT" dirty="0" smtClean="0"/>
              <a:t>. </a:t>
            </a:r>
            <a:r>
              <a:rPr lang="it-IT" dirty="0"/>
              <a:t>Se è cantato in latino, si usino le melodie approvate già esistenti; se si canta in lingua volgare, le melodie devono essere approvate dalla </a:t>
            </a:r>
            <a:r>
              <a:rPr lang="it-IT" u="sng" dirty="0"/>
              <a:t>competente autorità territoriale</a:t>
            </a:r>
            <a:r>
              <a:rPr lang="it-IT" dirty="0"/>
              <a:t>.</a:t>
            </a:r>
          </a:p>
          <a:p>
            <a:pPr marL="0" indent="0">
              <a:buNone/>
            </a:pPr>
            <a:r>
              <a:rPr lang="it-IT" dirty="0"/>
              <a:t>36. Nulla impedisce che nelle Messe lette si canti qualche parte del «Proprio» o dell’« Ordinario». Anzi talvolta si possono usare anche altri canti all’inizio, all’offertorio, alla comunione e alla fine della Messa: non è però sufficiente che siano canti «eucaristici», ma devono convenire con quel particolare momento della Messa, con la festa o con il tempo liturgico.</a:t>
            </a:r>
          </a:p>
          <a:p>
            <a:endParaRPr lang="it-IT" dirty="0"/>
          </a:p>
        </p:txBody>
      </p:sp>
    </p:spTree>
    <p:extLst>
      <p:ext uri="{BB962C8B-B14F-4D97-AF65-F5344CB8AC3E}">
        <p14:creationId xmlns:p14="http://schemas.microsoft.com/office/powerpoint/2010/main" val="3824314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b="1" i="1" dirty="0" smtClean="0"/>
              <a:t>lingua</a:t>
            </a:r>
            <a:r>
              <a:rPr lang="it-IT" dirty="0" smtClean="0"/>
              <a:t> nella celebrazione</a:t>
            </a:r>
            <a:endParaRPr lang="it-IT" dirty="0"/>
          </a:p>
        </p:txBody>
      </p:sp>
      <p:sp>
        <p:nvSpPr>
          <p:cNvPr id="3" name="Segnaposto contenuto 2"/>
          <p:cNvSpPr>
            <a:spLocks noGrp="1"/>
          </p:cNvSpPr>
          <p:nvPr>
            <p:ph idx="1"/>
          </p:nvPr>
        </p:nvSpPr>
        <p:spPr>
          <a:xfrm>
            <a:off x="1295401" y="2446986"/>
            <a:ext cx="9601196" cy="3889420"/>
          </a:xfrm>
        </p:spPr>
        <p:txBody>
          <a:bodyPr>
            <a:normAutofit fontScale="77500" lnSpcReduction="20000"/>
          </a:bodyPr>
          <a:lstStyle/>
          <a:p>
            <a:r>
              <a:rPr lang="it-IT" dirty="0" smtClean="0"/>
              <a:t>47. «l’uso </a:t>
            </a:r>
            <a:r>
              <a:rPr lang="it-IT" dirty="0"/>
              <a:t>della lin­gua latina, salvo diritti particolari, </a:t>
            </a:r>
            <a:r>
              <a:rPr lang="it-IT" b="1" dirty="0"/>
              <a:t>venga conservato nei riti </a:t>
            </a:r>
            <a:r>
              <a:rPr lang="it-IT" b="1" dirty="0" smtClean="0"/>
              <a:t>latini</a:t>
            </a:r>
            <a:r>
              <a:rPr lang="it-IT" dirty="0" smtClean="0"/>
              <a:t>». </a:t>
            </a:r>
            <a:r>
              <a:rPr lang="it-IT" dirty="0"/>
              <a:t>Dato però che «non di rado </a:t>
            </a:r>
            <a:r>
              <a:rPr lang="it-IT" b="1" dirty="0"/>
              <a:t>l’uso della lingua volgare può riuscire di grande utilità per il </a:t>
            </a:r>
            <a:r>
              <a:rPr lang="it-IT" b="1" dirty="0" smtClean="0"/>
              <a:t>popolo</a:t>
            </a:r>
            <a:r>
              <a:rPr lang="it-IT" dirty="0" smtClean="0"/>
              <a:t>», </a:t>
            </a:r>
            <a:r>
              <a:rPr lang="it-IT" dirty="0"/>
              <a:t>« spetta alla competente autorità ecclesiastica territoriale, decidere circa l’adozione e la misura della lingua </a:t>
            </a:r>
            <a:r>
              <a:rPr lang="it-IT" dirty="0" smtClean="0"/>
              <a:t>volgare…</a:t>
            </a:r>
            <a:r>
              <a:rPr lang="it-IT" dirty="0"/>
              <a:t>Curino i pastori d’anime che, oltre che in lingua volgare, «</a:t>
            </a:r>
            <a:r>
              <a:rPr lang="it-IT" b="1" dirty="0"/>
              <a:t>i fedeli sappiano recitare e cantare insieme, anche in lingua latina, le parti che loro spettano dell’Ordinario della Messa</a:t>
            </a:r>
            <a:r>
              <a:rPr lang="it-IT" dirty="0" smtClean="0"/>
              <a:t>»</a:t>
            </a:r>
          </a:p>
          <a:p>
            <a:r>
              <a:rPr lang="it-IT" dirty="0"/>
              <a:t>48. Là dove è stato introdotto l’uso della </a:t>
            </a:r>
            <a:r>
              <a:rPr lang="it-IT" b="1" dirty="0"/>
              <a:t>lingua volgare nella celebrazione della Messa</a:t>
            </a:r>
            <a:r>
              <a:rPr lang="it-IT" dirty="0"/>
              <a:t>, gli Ordinari del luogo giudichino dell’opportunità di conservare </a:t>
            </a:r>
            <a:r>
              <a:rPr lang="it-IT" u="sng" dirty="0"/>
              <a:t>una o più Messe in lingua latina</a:t>
            </a:r>
            <a:r>
              <a:rPr lang="it-IT" dirty="0"/>
              <a:t>, specialmente in canto, in alcune chiese, soprattutto delle grandi città, ove più numerosi vengono a trovarsi fedeli di diverse lingue</a:t>
            </a:r>
            <a:r>
              <a:rPr lang="it-IT" dirty="0" smtClean="0"/>
              <a:t>.</a:t>
            </a:r>
          </a:p>
          <a:p>
            <a:r>
              <a:rPr lang="it-IT" dirty="0"/>
              <a:t>51. Inoltre, tenendo presenti le condizioni dell’ambiente, l’utilità pastorale dei fedeli e la natura di ogni lingua, vedano i pastori di anime se — oltre che nelle azioni liturgiche celebrate in latino — </a:t>
            </a:r>
            <a:r>
              <a:rPr lang="it-IT" b="1" dirty="0"/>
              <a:t>parti del patrimonio di musica sacra</a:t>
            </a:r>
            <a:r>
              <a:rPr lang="it-IT" dirty="0"/>
              <a:t>, composta nei secoli precedenti per testi in lingua latina, </a:t>
            </a:r>
            <a:r>
              <a:rPr lang="it-IT" b="1" dirty="0"/>
              <a:t>possano usarsi anche nelle celebrazioni fatte in lingua volgare</a:t>
            </a:r>
            <a:r>
              <a:rPr lang="it-IT" dirty="0"/>
              <a:t>. </a:t>
            </a:r>
            <a:r>
              <a:rPr lang="it-IT" u="sng" dirty="0"/>
              <a:t>Niente infatti impedisce che in una stessa celebrazione si cantino alcune parti in un’altra lingua</a:t>
            </a:r>
            <a:r>
              <a:rPr lang="it-IT" dirty="0"/>
              <a:t>.</a:t>
            </a:r>
          </a:p>
        </p:txBody>
      </p:sp>
    </p:spTree>
    <p:extLst>
      <p:ext uri="{BB962C8B-B14F-4D97-AF65-F5344CB8AC3E}">
        <p14:creationId xmlns:p14="http://schemas.microsoft.com/office/powerpoint/2010/main" val="3809823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nova et </a:t>
            </a:r>
            <a:r>
              <a:rPr lang="it-IT" b="1" i="1" dirty="0" err="1" smtClean="0"/>
              <a:t>vetera</a:t>
            </a:r>
            <a:endParaRPr lang="it-IT" b="1" i="1" dirty="0"/>
          </a:p>
        </p:txBody>
      </p:sp>
      <p:sp>
        <p:nvSpPr>
          <p:cNvPr id="3" name="Segnaposto contenuto 2"/>
          <p:cNvSpPr>
            <a:spLocks noGrp="1"/>
          </p:cNvSpPr>
          <p:nvPr>
            <p:ph idx="1"/>
          </p:nvPr>
        </p:nvSpPr>
        <p:spPr/>
        <p:txBody>
          <a:bodyPr>
            <a:normAutofit fontScale="92500" lnSpcReduction="10000"/>
          </a:bodyPr>
          <a:lstStyle/>
          <a:p>
            <a:r>
              <a:rPr lang="it-IT" dirty="0"/>
              <a:t>52. Per </a:t>
            </a:r>
            <a:r>
              <a:rPr lang="it-IT" b="1" dirty="0"/>
              <a:t>conservare</a:t>
            </a:r>
            <a:r>
              <a:rPr lang="it-IT" dirty="0"/>
              <a:t> il patrimonio della musica sacra e per favorire debitamente le nuove forme del canto sacro, «si curi molto la </a:t>
            </a:r>
            <a:r>
              <a:rPr lang="it-IT" b="1" dirty="0"/>
              <a:t>formazione</a:t>
            </a:r>
            <a:r>
              <a:rPr lang="it-IT" dirty="0"/>
              <a:t> e la pratica musicale nei seminari, nei noviziati dei religiosi e delle religiose e nei loro studentati, come pure negli istituti e scuole cattoliche in genere», specialmente presso gli Istituti superiori creati a questo </a:t>
            </a:r>
            <a:r>
              <a:rPr lang="it-IT" dirty="0" smtClean="0"/>
              <a:t>scopo.</a:t>
            </a:r>
          </a:p>
          <a:p>
            <a:r>
              <a:rPr lang="it-IT" dirty="0"/>
              <a:t> 53. Le </a:t>
            </a:r>
            <a:r>
              <a:rPr lang="it-IT" b="1" dirty="0"/>
              <a:t>nuove composizioni </a:t>
            </a:r>
            <a:r>
              <a:rPr lang="it-IT" dirty="0"/>
              <a:t>di musica sacra si conformino fedelmente ai principi e alle norme esposte. Perciò «abbiano le </a:t>
            </a:r>
            <a:r>
              <a:rPr lang="it-IT" b="1" dirty="0"/>
              <a:t>caratteristiche della vera musica sacra</a:t>
            </a:r>
            <a:r>
              <a:rPr lang="it-IT" dirty="0"/>
              <a:t>; e possano essere cantate non solo dalle maggiori </a:t>
            </a:r>
            <a:r>
              <a:rPr lang="it-IT" i="1" dirty="0" err="1"/>
              <a:t>Scholae</a:t>
            </a:r>
            <a:r>
              <a:rPr lang="it-IT" i="1" dirty="0"/>
              <a:t> </a:t>
            </a:r>
            <a:r>
              <a:rPr lang="it-IT" i="1" dirty="0" err="1"/>
              <a:t>Cantorum</a:t>
            </a:r>
            <a:r>
              <a:rPr lang="it-IT" i="1" dirty="0"/>
              <a:t>, </a:t>
            </a:r>
            <a:r>
              <a:rPr lang="it-IT" dirty="0"/>
              <a:t>ma convengano anche alle </a:t>
            </a:r>
            <a:r>
              <a:rPr lang="it-IT" i="1" dirty="0" err="1"/>
              <a:t>Scholae</a:t>
            </a:r>
            <a:r>
              <a:rPr lang="it-IT" i="1" dirty="0"/>
              <a:t> </a:t>
            </a:r>
            <a:r>
              <a:rPr lang="it-IT" dirty="0"/>
              <a:t>minori, e favoriscano la partecipazione attiva di tutta l’assemblea dei fedeli»</a:t>
            </a:r>
          </a:p>
        </p:txBody>
      </p:sp>
    </p:spTree>
    <p:extLst>
      <p:ext uri="{BB962C8B-B14F-4D97-AF65-F5344CB8AC3E}">
        <p14:creationId xmlns:p14="http://schemas.microsoft.com/office/powerpoint/2010/main" val="379166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musica sacra </a:t>
            </a:r>
            <a:r>
              <a:rPr lang="it-IT" b="1" i="1" dirty="0" smtClean="0"/>
              <a:t>strumentale</a:t>
            </a:r>
            <a:endParaRPr lang="it-IT" dirty="0"/>
          </a:p>
        </p:txBody>
      </p:sp>
      <p:sp>
        <p:nvSpPr>
          <p:cNvPr id="3" name="Segnaposto contenuto 2"/>
          <p:cNvSpPr>
            <a:spLocks noGrp="1"/>
          </p:cNvSpPr>
          <p:nvPr>
            <p:ph idx="1"/>
          </p:nvPr>
        </p:nvSpPr>
        <p:spPr>
          <a:xfrm>
            <a:off x="1295401" y="2556931"/>
            <a:ext cx="9601196" cy="3882505"/>
          </a:xfrm>
        </p:spPr>
        <p:txBody>
          <a:bodyPr>
            <a:normAutofit fontScale="85000" lnSpcReduction="20000"/>
          </a:bodyPr>
          <a:lstStyle/>
          <a:p>
            <a:r>
              <a:rPr lang="it-IT" dirty="0"/>
              <a:t>62. Gli </a:t>
            </a:r>
            <a:r>
              <a:rPr lang="it-IT" b="1" dirty="0"/>
              <a:t>strumenti musicali possono essere di grande utilità </a:t>
            </a:r>
            <a:r>
              <a:rPr lang="it-IT" dirty="0"/>
              <a:t>nelle sacre celebrazioni, sia che accompagnino il canto sia che si suonino soli. «Nella Chiesa latina si abbia in grande onore </a:t>
            </a:r>
            <a:r>
              <a:rPr lang="it-IT" u="sng" dirty="0"/>
              <a:t>l’organo a canne</a:t>
            </a:r>
            <a:r>
              <a:rPr lang="it-IT" dirty="0"/>
              <a:t>, strumento musicale tradizionale, il cui suono è in grado di aggiun­gere una notevole grandiosa solennità alle cerimonie della Chiesa e di elevare potentemente gli animi a Dio e alle cose </a:t>
            </a:r>
            <a:r>
              <a:rPr lang="it-IT" dirty="0" smtClean="0"/>
              <a:t>celesti. </a:t>
            </a:r>
            <a:r>
              <a:rPr lang="it-IT" u="sng" dirty="0" smtClean="0"/>
              <a:t>Altri </a:t>
            </a:r>
            <a:r>
              <a:rPr lang="it-IT" u="sng" dirty="0"/>
              <a:t>strumenti</a:t>
            </a:r>
            <a:r>
              <a:rPr lang="it-IT" dirty="0"/>
              <a:t>, poi, si possono ammettere nel culto divino, a giudizio e con il consenso della competente autorità ecclesiastica territoriale, </a:t>
            </a:r>
            <a:r>
              <a:rPr lang="it-IT" b="1" dirty="0"/>
              <a:t>purché siano adatti all’uso sacro </a:t>
            </a:r>
            <a:r>
              <a:rPr lang="it-IT" dirty="0"/>
              <a:t>o vi si possano adattare, convengano alla dignità del luogo sacro e favoriscano veramente l’edificazione dei fedeli</a:t>
            </a:r>
            <a:r>
              <a:rPr lang="it-IT" dirty="0" smtClean="0"/>
              <a:t>»</a:t>
            </a:r>
          </a:p>
          <a:p>
            <a:r>
              <a:rPr lang="it-IT" dirty="0"/>
              <a:t>63. Nel permettere l’uso degli strumenti musicali e nella loro utilizzazione si deve tener conto dell’indole e delle tradizioni dei singoli popoli. Tuttavia gli strumenti che, secondo il giudizio e l’uso comune, </a:t>
            </a:r>
            <a:r>
              <a:rPr lang="it-IT" b="1" dirty="0"/>
              <a:t>sono propri della musica profana, siano tenuti completamente al di fuori di ogni azione </a:t>
            </a:r>
            <a:r>
              <a:rPr lang="it-IT" b="1" dirty="0" smtClean="0"/>
              <a:t>liturgica</a:t>
            </a:r>
            <a:r>
              <a:rPr lang="it-IT" dirty="0" smtClean="0"/>
              <a:t>…</a:t>
            </a:r>
            <a:r>
              <a:rPr lang="it-IT" dirty="0"/>
              <a:t>Tutti gli strumenti musicali, ammessi al culto divino, </a:t>
            </a:r>
            <a:r>
              <a:rPr lang="it-IT" u="sng" dirty="0"/>
              <a:t>si usino in modo da rispondere alle esigenze dell’azione sacra e servire al decoro del culto divino e alla edificazione dei fedeli</a:t>
            </a:r>
            <a:r>
              <a:rPr lang="it-IT" dirty="0"/>
              <a:t>.</a:t>
            </a:r>
          </a:p>
          <a:p>
            <a:endParaRPr lang="it-IT" dirty="0"/>
          </a:p>
        </p:txBody>
      </p:sp>
    </p:spTree>
    <p:extLst>
      <p:ext uri="{BB962C8B-B14F-4D97-AF65-F5344CB8AC3E}">
        <p14:creationId xmlns:p14="http://schemas.microsoft.com/office/powerpoint/2010/main" val="364297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loro </a:t>
            </a:r>
            <a:r>
              <a:rPr lang="it-IT" b="1" dirty="0" smtClean="0"/>
              <a:t>uso</a:t>
            </a:r>
            <a:endParaRPr lang="it-IT" dirty="0"/>
          </a:p>
        </p:txBody>
      </p:sp>
      <p:sp>
        <p:nvSpPr>
          <p:cNvPr id="3" name="Segnaposto contenuto 2"/>
          <p:cNvSpPr>
            <a:spLocks noGrp="1"/>
          </p:cNvSpPr>
          <p:nvPr>
            <p:ph idx="1"/>
          </p:nvPr>
        </p:nvSpPr>
        <p:spPr>
          <a:xfrm>
            <a:off x="1295401" y="2556931"/>
            <a:ext cx="9601196" cy="3856747"/>
          </a:xfrm>
        </p:spPr>
        <p:txBody>
          <a:bodyPr>
            <a:normAutofit fontScale="85000" lnSpcReduction="10000"/>
          </a:bodyPr>
          <a:lstStyle/>
          <a:p>
            <a:r>
              <a:rPr lang="it-IT" dirty="0"/>
              <a:t>64. L’uso di strumenti musicali per </a:t>
            </a:r>
            <a:r>
              <a:rPr lang="it-IT" b="1" dirty="0"/>
              <a:t>accompagnare il canto</a:t>
            </a:r>
            <a:r>
              <a:rPr lang="it-IT" dirty="0"/>
              <a:t>, può </a:t>
            </a:r>
            <a:r>
              <a:rPr lang="it-IT" b="1" dirty="0"/>
              <a:t>sostenere le voci</a:t>
            </a:r>
            <a:r>
              <a:rPr lang="it-IT" dirty="0"/>
              <a:t>, </a:t>
            </a:r>
            <a:r>
              <a:rPr lang="it-IT" b="1" dirty="0"/>
              <a:t>facilitare la partecipazione </a:t>
            </a:r>
            <a:r>
              <a:rPr lang="it-IT" dirty="0"/>
              <a:t>e rendere più profonda </a:t>
            </a:r>
            <a:r>
              <a:rPr lang="it-IT" b="1" dirty="0" smtClean="0"/>
              <a:t>l’unità dell’assemblea</a:t>
            </a:r>
            <a:r>
              <a:rPr lang="it-IT" dirty="0"/>
              <a:t>. Tuttavia il loro suono </a:t>
            </a:r>
            <a:r>
              <a:rPr lang="it-IT" u="sng" dirty="0"/>
              <a:t>non deve coprire le voci,</a:t>
            </a:r>
            <a:r>
              <a:rPr lang="it-IT" i="1" dirty="0"/>
              <a:t> </a:t>
            </a:r>
            <a:r>
              <a:rPr lang="it-IT" dirty="0"/>
              <a:t>rendendo difficile la comprensione del testo; anzi gli strumenti musicali </a:t>
            </a:r>
            <a:r>
              <a:rPr lang="it-IT" u="sng" dirty="0"/>
              <a:t>tacciano</a:t>
            </a:r>
            <a:r>
              <a:rPr lang="it-IT" dirty="0"/>
              <a:t> quando il sacerdote celebrante o un ministro, nell’esercizio del loro ufficio, </a:t>
            </a:r>
            <a:r>
              <a:rPr lang="it-IT" u="sng" dirty="0"/>
              <a:t>proferiscono ad alta voce un testo loro </a:t>
            </a:r>
            <a:r>
              <a:rPr lang="it-IT" u="sng" dirty="0" smtClean="0"/>
              <a:t>proprio</a:t>
            </a:r>
            <a:r>
              <a:rPr lang="it-IT" dirty="0" smtClean="0"/>
              <a:t>.</a:t>
            </a:r>
          </a:p>
          <a:p>
            <a:r>
              <a:rPr lang="it-IT" dirty="0" smtClean="0"/>
              <a:t>65. …gli </a:t>
            </a:r>
            <a:r>
              <a:rPr lang="it-IT" dirty="0"/>
              <a:t>stessi strumenti musicali, </a:t>
            </a:r>
            <a:r>
              <a:rPr lang="it-IT" b="1" dirty="0"/>
              <a:t>soli, possono suonarsi </a:t>
            </a:r>
            <a:r>
              <a:rPr lang="it-IT" dirty="0"/>
              <a:t>all’</a:t>
            </a:r>
            <a:r>
              <a:rPr lang="it-IT" u="sng" dirty="0"/>
              <a:t>inizio</a:t>
            </a:r>
            <a:r>
              <a:rPr lang="it-IT" dirty="0"/>
              <a:t>, prima che il sacerdote si rechi all’altare, all'</a:t>
            </a:r>
            <a:r>
              <a:rPr lang="it-IT" u="sng" dirty="0"/>
              <a:t>offertorio</a:t>
            </a:r>
            <a:r>
              <a:rPr lang="it-IT" dirty="0"/>
              <a:t>, alla </a:t>
            </a:r>
            <a:r>
              <a:rPr lang="it-IT" u="sng" dirty="0"/>
              <a:t>comunione</a:t>
            </a:r>
            <a:r>
              <a:rPr lang="it-IT" dirty="0"/>
              <a:t> e al </a:t>
            </a:r>
            <a:r>
              <a:rPr lang="it-IT" u="sng" dirty="0"/>
              <a:t>termine</a:t>
            </a:r>
            <a:r>
              <a:rPr lang="it-IT" dirty="0"/>
              <a:t> della </a:t>
            </a:r>
            <a:r>
              <a:rPr lang="it-IT" dirty="0" smtClean="0"/>
              <a:t>Messa.</a:t>
            </a:r>
          </a:p>
          <a:p>
            <a:r>
              <a:rPr lang="it-IT" dirty="0"/>
              <a:t>67. È indispensabile che gli organisti e gli altri musicisti, oltre a possedere </a:t>
            </a:r>
            <a:r>
              <a:rPr lang="it-IT" b="1" dirty="0"/>
              <a:t>un’adeguata perizia </a:t>
            </a:r>
            <a:r>
              <a:rPr lang="it-IT" dirty="0"/>
              <a:t>nell’usare il loro strumento, </a:t>
            </a:r>
            <a:r>
              <a:rPr lang="it-IT" b="1" dirty="0"/>
              <a:t>conoscano</a:t>
            </a:r>
            <a:r>
              <a:rPr lang="it-IT" dirty="0"/>
              <a:t> e penetrino </a:t>
            </a:r>
            <a:r>
              <a:rPr lang="it-IT" b="1" dirty="0"/>
              <a:t>intimamente lo spirito della sacra liturgia </a:t>
            </a:r>
            <a:r>
              <a:rPr lang="it-IT" dirty="0"/>
              <a:t>in modo che, anche dovendo improvvisare, assicurino il decoro della sacra celebrazione, secondo la vera natura delle sue varie parti, e favoriscano la partecipazione dei fedeli</a:t>
            </a:r>
          </a:p>
        </p:txBody>
      </p:sp>
    </p:spTree>
    <p:extLst>
      <p:ext uri="{BB962C8B-B14F-4D97-AF65-F5344CB8AC3E}">
        <p14:creationId xmlns:p14="http://schemas.microsoft.com/office/powerpoint/2010/main" val="1043448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Concilio Vaticano II</a:t>
            </a:r>
            <a:endParaRPr lang="it-IT" dirty="0"/>
          </a:p>
        </p:txBody>
      </p:sp>
      <p:sp>
        <p:nvSpPr>
          <p:cNvPr id="3" name="Segnaposto contenuto 2"/>
          <p:cNvSpPr>
            <a:spLocks noGrp="1"/>
          </p:cNvSpPr>
          <p:nvPr>
            <p:ph idx="1"/>
          </p:nvPr>
        </p:nvSpPr>
        <p:spPr>
          <a:xfrm>
            <a:off x="1295401" y="2556932"/>
            <a:ext cx="9601196" cy="3727958"/>
          </a:xfrm>
        </p:spPr>
        <p:txBody>
          <a:bodyPr>
            <a:normAutofit fontScale="92500" lnSpcReduction="20000"/>
          </a:bodyPr>
          <a:lstStyle/>
          <a:p>
            <a:r>
              <a:rPr lang="it-IT" dirty="0" smtClean="0"/>
              <a:t>I documenti del Concilio rimasero nel solco della classificazione del </a:t>
            </a:r>
            <a:r>
              <a:rPr lang="it-IT" i="1" dirty="0" smtClean="0"/>
              <a:t>Motu proprio </a:t>
            </a:r>
            <a:r>
              <a:rPr lang="it-IT" dirty="0" smtClean="0"/>
              <a:t>di papa Pio X; ma da subito quelli successivi attenuarono la rigidità gerarchica dei tipi di musica, consentendo un approccio più semplice e più vicino alle comunità dei fedeli. </a:t>
            </a:r>
          </a:p>
          <a:p>
            <a:r>
              <a:rPr lang="it-IT" dirty="0" smtClean="0"/>
              <a:t>Così il documento </a:t>
            </a:r>
            <a:r>
              <a:rPr lang="it-IT" b="1" i="1" dirty="0" smtClean="0"/>
              <a:t>Principi e norme per l'uso del Messale romano</a:t>
            </a:r>
            <a:r>
              <a:rPr lang="it-IT" dirty="0" smtClean="0"/>
              <a:t>, riveduto nel 2004, pone l'accento sulla celebrazione della Messa con la comunità credente e, rifacendosi al Decreto </a:t>
            </a:r>
            <a:r>
              <a:rPr lang="it-IT" b="1" i="1" dirty="0" err="1" smtClean="0"/>
              <a:t>Musicam</a:t>
            </a:r>
            <a:r>
              <a:rPr lang="it-IT" b="1" i="1" dirty="0" smtClean="0"/>
              <a:t> </a:t>
            </a:r>
            <a:r>
              <a:rPr lang="it-IT" b="1" i="1" dirty="0" err="1" smtClean="0"/>
              <a:t>Sacram</a:t>
            </a:r>
            <a:r>
              <a:rPr lang="it-IT" i="1" dirty="0" smtClean="0"/>
              <a:t> </a:t>
            </a:r>
            <a:r>
              <a:rPr lang="it-IT" dirty="0" smtClean="0"/>
              <a:t>(1967) rinuncia alla unicità delle forme musicali sancite precedentemente, cercando -dove opportuna- la </a:t>
            </a:r>
            <a:r>
              <a:rPr lang="it-IT" b="1" dirty="0" smtClean="0"/>
              <a:t>partecipazione autentica </a:t>
            </a:r>
            <a:r>
              <a:rPr lang="it-IT" dirty="0" smtClean="0"/>
              <a:t>di tutta l'assemblea.</a:t>
            </a:r>
          </a:p>
          <a:p>
            <a:r>
              <a:rPr lang="it-IT" dirty="0" smtClean="0"/>
              <a:t>La musica sacra viene riproposta come «parte necessaria ed integrante della liturgia solenne» in quanto strettamente legata alla liturgia ma non nella ricerca di uno ‘stile ideale’ bensì come strumento della preghiera comune.</a:t>
            </a:r>
          </a:p>
          <a:p>
            <a:pPr marL="0" indent="0">
              <a:buNone/>
            </a:pPr>
            <a:endParaRPr lang="it-IT" dirty="0" smtClean="0"/>
          </a:p>
          <a:p>
            <a:endParaRPr lang="it-IT" dirty="0"/>
          </a:p>
        </p:txBody>
      </p:sp>
    </p:spTree>
    <p:extLst>
      <p:ext uri="{BB962C8B-B14F-4D97-AF65-F5344CB8AC3E}">
        <p14:creationId xmlns:p14="http://schemas.microsoft.com/office/powerpoint/2010/main" val="3671378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cap="small" dirty="0"/>
              <a:t>Catechismo della Chiesa Cattolica-</a:t>
            </a:r>
            <a:r>
              <a:rPr lang="it-IT" i="1" cap="small" dirty="0" err="1"/>
              <a:t>Compendium</a:t>
            </a:r>
            <a:r>
              <a:rPr lang="it-IT" i="1" cap="small" dirty="0"/>
              <a:t> </a:t>
            </a:r>
            <a:r>
              <a:rPr lang="it-IT" cap="small" dirty="0"/>
              <a:t>(2005)</a:t>
            </a:r>
            <a:r>
              <a:rPr lang="it-IT" dirty="0"/>
              <a:t/>
            </a:r>
            <a:br>
              <a:rPr lang="it-IT" dirty="0"/>
            </a:br>
            <a:endParaRPr lang="it-IT" dirty="0"/>
          </a:p>
        </p:txBody>
      </p:sp>
      <p:sp>
        <p:nvSpPr>
          <p:cNvPr id="3" name="Segnaposto contenuto 2"/>
          <p:cNvSpPr>
            <a:spLocks noGrp="1"/>
          </p:cNvSpPr>
          <p:nvPr>
            <p:ph idx="1"/>
          </p:nvPr>
        </p:nvSpPr>
        <p:spPr>
          <a:xfrm>
            <a:off x="1295401" y="2556932"/>
            <a:ext cx="9601196" cy="3702200"/>
          </a:xfrm>
        </p:spPr>
        <p:txBody>
          <a:bodyPr>
            <a:normAutofit fontScale="85000" lnSpcReduction="20000"/>
          </a:bodyPr>
          <a:lstStyle/>
          <a:p>
            <a:r>
              <a:rPr lang="it-IT" b="1" dirty="0"/>
              <a:t>239. Con quali </a:t>
            </a:r>
            <a:r>
              <a:rPr lang="it-IT" b="1" u="sng" dirty="0"/>
              <a:t>criteri</a:t>
            </a:r>
            <a:r>
              <a:rPr lang="it-IT" b="1" dirty="0"/>
              <a:t> il canto e la musica hanno una loro funzione nella celebrazione liturgica? (</a:t>
            </a:r>
            <a:r>
              <a:rPr lang="it-IT" b="1" dirty="0" err="1"/>
              <a:t>cf</a:t>
            </a:r>
            <a:r>
              <a:rPr lang="it-IT" b="1" dirty="0"/>
              <a:t> CCC </a:t>
            </a:r>
            <a:r>
              <a:rPr lang="it-IT" dirty="0"/>
              <a:t>1156-1158. 1191)</a:t>
            </a:r>
          </a:p>
          <a:p>
            <a:r>
              <a:rPr lang="it-IT" dirty="0"/>
              <a:t>Poiché il canto e la musica sono strettamente connessi con l'azione liturgica, essi devono rispettare i seguenti criteri: </a:t>
            </a:r>
          </a:p>
          <a:p>
            <a:r>
              <a:rPr lang="it-IT" dirty="0"/>
              <a:t>- la </a:t>
            </a:r>
            <a:r>
              <a:rPr lang="it-IT" b="1" dirty="0"/>
              <a:t>conformità alla dottrina cattolica dei testi</a:t>
            </a:r>
            <a:r>
              <a:rPr lang="it-IT" dirty="0"/>
              <a:t>, presi di preferenza dalla Scrittura e dalle fonti liturgiche; </a:t>
            </a:r>
          </a:p>
          <a:p>
            <a:r>
              <a:rPr lang="it-IT" dirty="0"/>
              <a:t>- la </a:t>
            </a:r>
            <a:r>
              <a:rPr lang="it-IT" b="1" dirty="0"/>
              <a:t>bellezza espressiva della preghiera</a:t>
            </a:r>
            <a:r>
              <a:rPr lang="it-IT" dirty="0"/>
              <a:t>; </a:t>
            </a:r>
          </a:p>
          <a:p>
            <a:r>
              <a:rPr lang="it-IT" dirty="0"/>
              <a:t>- la </a:t>
            </a:r>
            <a:r>
              <a:rPr lang="it-IT" b="1" dirty="0"/>
              <a:t>qualità della musica</a:t>
            </a:r>
            <a:r>
              <a:rPr lang="it-IT" dirty="0"/>
              <a:t>; </a:t>
            </a:r>
          </a:p>
          <a:p>
            <a:r>
              <a:rPr lang="it-IT" dirty="0"/>
              <a:t>- la </a:t>
            </a:r>
            <a:r>
              <a:rPr lang="it-IT" b="1" dirty="0"/>
              <a:t>partecipazione dell'assemblea</a:t>
            </a:r>
            <a:r>
              <a:rPr lang="it-IT" dirty="0"/>
              <a:t>; </a:t>
            </a:r>
          </a:p>
          <a:p>
            <a:r>
              <a:rPr lang="it-IT" dirty="0"/>
              <a:t>- la </a:t>
            </a:r>
            <a:r>
              <a:rPr lang="it-IT" b="1" dirty="0"/>
              <a:t>ricchezza culturale </a:t>
            </a:r>
            <a:r>
              <a:rPr lang="it-IT" dirty="0"/>
              <a:t>del Popolo di Dio e il </a:t>
            </a:r>
            <a:r>
              <a:rPr lang="it-IT" b="1" dirty="0"/>
              <a:t>carattere sacro e solenne </a:t>
            </a:r>
            <a:r>
              <a:rPr lang="it-IT" dirty="0"/>
              <a:t>della celebrazione. «</a:t>
            </a:r>
            <a:r>
              <a:rPr lang="it-IT" i="1" dirty="0"/>
              <a:t>Chi canta prega due volte» </a:t>
            </a:r>
            <a:r>
              <a:rPr lang="it-IT" dirty="0"/>
              <a:t>(sant'Agostino). </a:t>
            </a:r>
          </a:p>
          <a:p>
            <a:endParaRPr lang="it-IT" dirty="0"/>
          </a:p>
        </p:txBody>
      </p:sp>
    </p:spTree>
    <p:extLst>
      <p:ext uri="{BB962C8B-B14F-4D97-AF65-F5344CB8AC3E}">
        <p14:creationId xmlns:p14="http://schemas.microsoft.com/office/powerpoint/2010/main" val="1112528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5300" cap="small" dirty="0" err="1"/>
              <a:t>Sacramentum</a:t>
            </a:r>
            <a:r>
              <a:rPr lang="it-IT" sz="5300" cap="small" dirty="0"/>
              <a:t> </a:t>
            </a:r>
            <a:r>
              <a:rPr lang="it-IT" sz="5300" cap="small" dirty="0" err="1"/>
              <a:t>caritatis</a:t>
            </a:r>
            <a:r>
              <a:rPr lang="it-IT" sz="5300" cap="small" dirty="0"/>
              <a:t> </a:t>
            </a:r>
            <a:r>
              <a:rPr lang="it-IT" cap="small" dirty="0" smtClean="0"/>
              <a:t/>
            </a:r>
            <a:br>
              <a:rPr lang="it-IT" cap="small" dirty="0" smtClean="0"/>
            </a:br>
            <a:r>
              <a:rPr lang="it-IT" sz="4000" cap="small" dirty="0" smtClean="0"/>
              <a:t>(Benedetto XVI</a:t>
            </a:r>
            <a:r>
              <a:rPr lang="it-IT" sz="4000" cap="small" dirty="0"/>
              <a:t>, 2007)</a:t>
            </a:r>
            <a:r>
              <a:rPr lang="it-IT" dirty="0"/>
              <a:t/>
            </a:r>
            <a:br>
              <a:rPr lang="it-IT" dirty="0"/>
            </a:br>
            <a:endParaRPr lang="it-IT" dirty="0"/>
          </a:p>
        </p:txBody>
      </p:sp>
      <p:sp>
        <p:nvSpPr>
          <p:cNvPr id="3" name="Segnaposto contenuto 2"/>
          <p:cNvSpPr>
            <a:spLocks noGrp="1"/>
          </p:cNvSpPr>
          <p:nvPr>
            <p:ph idx="1"/>
          </p:nvPr>
        </p:nvSpPr>
        <p:spPr>
          <a:xfrm>
            <a:off x="1295401" y="2556932"/>
            <a:ext cx="9601196" cy="3637806"/>
          </a:xfrm>
        </p:spPr>
        <p:txBody>
          <a:bodyPr>
            <a:normAutofit/>
          </a:bodyPr>
          <a:lstStyle/>
          <a:p>
            <a:r>
              <a:rPr lang="it-IT" dirty="0" smtClean="0"/>
              <a:t>«</a:t>
            </a:r>
            <a:r>
              <a:rPr lang="it-IT" dirty="0"/>
              <a:t>Occorre evitare la </a:t>
            </a:r>
            <a:r>
              <a:rPr lang="it-IT" b="1" dirty="0"/>
              <a:t>generica improvvisazione </a:t>
            </a:r>
            <a:r>
              <a:rPr lang="it-IT" dirty="0"/>
              <a:t>o l'introduzione di </a:t>
            </a:r>
            <a:r>
              <a:rPr lang="it-IT" b="1" dirty="0"/>
              <a:t>generi musicali non rispettosi del senso della liturgia</a:t>
            </a:r>
            <a:r>
              <a:rPr lang="it-IT" dirty="0"/>
              <a:t>. In quanto elemento liturgico, il canto deve </a:t>
            </a:r>
            <a:r>
              <a:rPr lang="it-IT" u="sng" dirty="0"/>
              <a:t>integrarsi</a:t>
            </a:r>
            <a:r>
              <a:rPr lang="it-IT" dirty="0"/>
              <a:t> nella forma propria della celebrazione. Di conseguenza tutto – nel testo, nella melodia, nell'esecuzione – deve </a:t>
            </a:r>
            <a:r>
              <a:rPr lang="it-IT" b="1" i="1" u="sng" dirty="0"/>
              <a:t>corrispondere al senso del mistero celebrato</a:t>
            </a:r>
            <a:r>
              <a:rPr lang="it-IT" dirty="0"/>
              <a:t>, alle parti del rito e ai tempi liturgici. Infine, pur tenendo conto dei diversi orientamenti e delle differenti tradizioni assai lodevoli, desidero, come è stato chiesto dai Padri sinodali, che venga adeguatamente </a:t>
            </a:r>
            <a:r>
              <a:rPr lang="it-IT" b="1" i="1" u="sng" dirty="0"/>
              <a:t>valorizzato il canto gregoriano</a:t>
            </a:r>
            <a:r>
              <a:rPr lang="it-IT" dirty="0"/>
              <a:t>, in quanto canto proprio della liturgia romana» (42).</a:t>
            </a:r>
          </a:p>
          <a:p>
            <a:pPr marL="0" indent="0">
              <a:buNone/>
            </a:pPr>
            <a:endParaRPr lang="it-IT" dirty="0"/>
          </a:p>
        </p:txBody>
      </p:sp>
    </p:spTree>
    <p:extLst>
      <p:ext uri="{BB962C8B-B14F-4D97-AF65-F5344CB8AC3E}">
        <p14:creationId xmlns:p14="http://schemas.microsoft.com/office/powerpoint/2010/main" val="2885491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cap="small" dirty="0"/>
              <a:t>Premessa</a:t>
            </a:r>
            <a:r>
              <a:rPr lang="it-IT" cap="small" dirty="0"/>
              <a:t> al “</a:t>
            </a:r>
            <a:r>
              <a:rPr lang="it-IT" i="1" cap="small" dirty="0"/>
              <a:t>Repertorio nazionale. Canti per la liturgia</a:t>
            </a:r>
            <a:r>
              <a:rPr lang="it-IT" cap="small" dirty="0"/>
              <a:t>”</a:t>
            </a:r>
            <a:r>
              <a:rPr lang="it-IT" dirty="0"/>
              <a:t> (2009)</a:t>
            </a:r>
          </a:p>
        </p:txBody>
      </p:sp>
      <p:sp>
        <p:nvSpPr>
          <p:cNvPr id="3" name="Segnaposto contenuto 2"/>
          <p:cNvSpPr>
            <a:spLocks noGrp="1"/>
          </p:cNvSpPr>
          <p:nvPr>
            <p:ph idx="1"/>
          </p:nvPr>
        </p:nvSpPr>
        <p:spPr>
          <a:xfrm>
            <a:off x="1295401" y="2556931"/>
            <a:ext cx="9601196" cy="3792353"/>
          </a:xfrm>
        </p:spPr>
        <p:txBody>
          <a:bodyPr>
            <a:normAutofit fontScale="77500" lnSpcReduction="20000"/>
          </a:bodyPr>
          <a:lstStyle/>
          <a:p>
            <a:pPr lvl="0"/>
            <a:r>
              <a:rPr lang="it-IT" dirty="0"/>
              <a:t>la </a:t>
            </a:r>
            <a:r>
              <a:rPr lang="it-IT" b="1" i="1" dirty="0"/>
              <a:t>pertinenza </a:t>
            </a:r>
            <a:r>
              <a:rPr lang="it-IT" b="1" i="1" dirty="0" smtClean="0"/>
              <a:t>rituale</a:t>
            </a:r>
            <a:r>
              <a:rPr lang="it-IT" dirty="0" smtClean="0"/>
              <a:t>, </a:t>
            </a:r>
            <a:r>
              <a:rPr lang="it-IT" dirty="0"/>
              <a:t>cioè l’adeguatezza alla liturgia del giorno, al tempo ed al momento nella Celebrazione;</a:t>
            </a:r>
          </a:p>
          <a:p>
            <a:pPr lvl="0"/>
            <a:r>
              <a:rPr lang="it-IT" dirty="0"/>
              <a:t>la </a:t>
            </a:r>
            <a:r>
              <a:rPr lang="it-IT" b="1" i="1" dirty="0"/>
              <a:t>verità dei contenuti in rapporto alla fede vissuta</a:t>
            </a:r>
            <a:r>
              <a:rPr lang="it-IT" dirty="0"/>
              <a:t>, cioè veramente rispondenti alla fede della Chiesa, adeguati alla realtà e ai momenti del rito che si sta celebrando, non avulsi dalle reali disposizioni dei celebranti; </a:t>
            </a:r>
          </a:p>
          <a:p>
            <a:pPr lvl="0"/>
            <a:r>
              <a:rPr lang="it-IT" dirty="0"/>
              <a:t>la </a:t>
            </a:r>
            <a:r>
              <a:rPr lang="it-IT" b="1" i="1" dirty="0"/>
              <a:t>qualità dell’espressione linguistica e musicale</a:t>
            </a:r>
            <a:r>
              <a:rPr lang="it-IT" dirty="0"/>
              <a:t>, cioè i testi siano presi di norma dalla sacra Scrittura oppure siano approvati dall’Autorità competente, così come la bontà e la santità delle forme musicali riesca ad esprimere la musicalità e sottolineare l’importanza del testo; </a:t>
            </a:r>
          </a:p>
          <a:p>
            <a:pPr lvl="0"/>
            <a:r>
              <a:rPr lang="it-IT" dirty="0"/>
              <a:t>l’</a:t>
            </a:r>
            <a:r>
              <a:rPr lang="it-IT" b="1" i="1" dirty="0"/>
              <a:t>effettiva cantabilità</a:t>
            </a:r>
            <a:r>
              <a:rPr lang="it-IT" dirty="0"/>
              <a:t>; così com’è controproducente l’utilizzo di canti inadeguati alla Celebrazione, magari con il solo scopo di favorire un coinvolgimento solamente “emozionale” dei presenti, così non ha molto senso scegliere canti che ­siano – di fatto –  impossibili da cantare per una normale assemblea liturgica; ciò non riguarda soltanto la lingua e la forma, ma </a:t>
            </a:r>
            <a:r>
              <a:rPr lang="it-IT" dirty="0" smtClean="0"/>
              <a:t>anche e soprattutto </a:t>
            </a:r>
            <a:r>
              <a:rPr lang="it-IT" dirty="0"/>
              <a:t>le difficoltà causate dal ritmo e dall’accompagnamento.</a:t>
            </a:r>
          </a:p>
          <a:p>
            <a:endParaRPr lang="it-IT" dirty="0"/>
          </a:p>
        </p:txBody>
      </p:sp>
    </p:spTree>
    <p:extLst>
      <p:ext uri="{BB962C8B-B14F-4D97-AF65-F5344CB8AC3E}">
        <p14:creationId xmlns:p14="http://schemas.microsoft.com/office/powerpoint/2010/main" val="2675472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smtClean="0"/>
              <a:t>Ordinamento Generale del Lezionario Romano </a:t>
            </a:r>
            <a:r>
              <a:rPr lang="it-IT" dirty="0" smtClean="0"/>
              <a:t>(1981)</a:t>
            </a:r>
            <a:endParaRPr lang="it-IT" i="1" dirty="0"/>
          </a:p>
        </p:txBody>
      </p:sp>
      <p:sp>
        <p:nvSpPr>
          <p:cNvPr id="3" name="Segnaposto contenuto 2"/>
          <p:cNvSpPr>
            <a:spLocks noGrp="1"/>
          </p:cNvSpPr>
          <p:nvPr>
            <p:ph idx="1"/>
          </p:nvPr>
        </p:nvSpPr>
        <p:spPr>
          <a:xfrm>
            <a:off x="1295401" y="2459866"/>
            <a:ext cx="9601196" cy="3773510"/>
          </a:xfrm>
        </p:spPr>
        <p:txBody>
          <a:bodyPr>
            <a:noAutofit/>
          </a:bodyPr>
          <a:lstStyle/>
          <a:p>
            <a:pPr marL="0" indent="0">
              <a:buNone/>
            </a:pPr>
            <a:r>
              <a:rPr lang="it-IT" sz="1600" dirty="0"/>
              <a:t>19. Il </a:t>
            </a:r>
            <a:r>
              <a:rPr lang="it-IT" sz="1600" b="1" dirty="0"/>
              <a:t>salmo </a:t>
            </a:r>
            <a:r>
              <a:rPr lang="it-IT" sz="1600" b="1" dirty="0" smtClean="0"/>
              <a:t>responsoriale</a:t>
            </a:r>
            <a:r>
              <a:rPr lang="it-IT" sz="1600" dirty="0" smtClean="0"/>
              <a:t> … essendo «parte </a:t>
            </a:r>
            <a:r>
              <a:rPr lang="it-IT" sz="1600" dirty="0"/>
              <a:t>integrante della liturgia della </a:t>
            </a:r>
            <a:r>
              <a:rPr lang="it-IT" sz="1600" dirty="0" smtClean="0"/>
              <a:t>Parola» </a:t>
            </a:r>
            <a:r>
              <a:rPr lang="it-IT" sz="1600" dirty="0"/>
              <a:t>ha grande importanza liturgica e pastorale. Si devono pertanto istruire con cura i fedeli sul modo di accogliere la parola che Dio rivolge loro nei salmi e di volgere i salmi stessi in preghiera della Chiesa. </a:t>
            </a:r>
            <a:endParaRPr lang="it-IT" sz="1600" dirty="0" smtClean="0"/>
          </a:p>
          <a:p>
            <a:pPr marL="0" indent="0">
              <a:buNone/>
            </a:pPr>
            <a:r>
              <a:rPr lang="it-IT" sz="1600" dirty="0" smtClean="0"/>
              <a:t>20</a:t>
            </a:r>
            <a:r>
              <a:rPr lang="it-IT" sz="1600" dirty="0"/>
              <a:t>. Il salmo responsoriale </a:t>
            </a:r>
            <a:r>
              <a:rPr lang="it-IT" sz="1600" b="1" dirty="0"/>
              <a:t>di norma si </a:t>
            </a:r>
            <a:r>
              <a:rPr lang="it-IT" sz="1600" b="1" dirty="0" smtClean="0"/>
              <a:t>esegua </a:t>
            </a:r>
            <a:r>
              <a:rPr lang="it-IT" sz="1600" b="1" dirty="0"/>
              <a:t>in canto</a:t>
            </a:r>
            <a:r>
              <a:rPr lang="it-IT" sz="1600" dirty="0"/>
              <a:t>. Ci sono </a:t>
            </a:r>
            <a:r>
              <a:rPr lang="it-IT" sz="1600" u="sng" dirty="0"/>
              <a:t>due modi </a:t>
            </a:r>
            <a:r>
              <a:rPr lang="it-IT" sz="1600" dirty="0"/>
              <a:t>di cantare il </a:t>
            </a:r>
            <a:r>
              <a:rPr lang="it-IT" sz="1600" dirty="0" smtClean="0"/>
              <a:t>salmo: </a:t>
            </a:r>
            <a:r>
              <a:rPr lang="it-IT" sz="1600" dirty="0"/>
              <a:t>il </a:t>
            </a:r>
            <a:r>
              <a:rPr lang="it-IT" sz="1600" b="1" i="1" dirty="0"/>
              <a:t>modo responsoriale</a:t>
            </a:r>
            <a:r>
              <a:rPr lang="it-IT" sz="1600" dirty="0"/>
              <a:t> e il </a:t>
            </a:r>
            <a:r>
              <a:rPr lang="it-IT" sz="1600" b="1" i="1" dirty="0"/>
              <a:t>modo diretto</a:t>
            </a:r>
            <a:r>
              <a:rPr lang="it-IT" sz="1600" dirty="0"/>
              <a:t>. Il modo responsoriale che è </a:t>
            </a:r>
            <a:r>
              <a:rPr lang="it-IT" sz="1600" dirty="0" smtClean="0"/>
              <a:t>quello </a:t>
            </a:r>
            <a:r>
              <a:rPr lang="it-IT" sz="1600" dirty="0"/>
              <a:t>da preferirsi, allorché il salmista o il cantore del salmo ne pronunzia i versetti, e tutta l'assemblea partecipa col ritornello. Il </a:t>
            </a:r>
            <a:r>
              <a:rPr lang="it-IT" sz="1600" b="1" i="1" dirty="0"/>
              <a:t>modo diretto</a:t>
            </a:r>
            <a:r>
              <a:rPr lang="it-IT" sz="1600" dirty="0"/>
              <a:t>, allorché il solo salmista o il solo cantore canta il salmo e l'assemblea si limita ad ascoltare, senza intervenire col ritornello; o anche allorché il salmo vien cantato da tutti quanti insieme. </a:t>
            </a:r>
            <a:endParaRPr lang="it-IT" sz="1600" dirty="0" smtClean="0"/>
          </a:p>
          <a:p>
            <a:pPr marL="0" indent="0">
              <a:buNone/>
            </a:pPr>
            <a:r>
              <a:rPr lang="it-IT" sz="1600" dirty="0" smtClean="0"/>
              <a:t>21</a:t>
            </a:r>
            <a:r>
              <a:rPr lang="it-IT" sz="1600" dirty="0"/>
              <a:t>. </a:t>
            </a:r>
            <a:r>
              <a:rPr lang="it-IT" sz="1600" b="1" dirty="0"/>
              <a:t>Il canto del salmo o anche del solo ritornello</a:t>
            </a:r>
            <a:r>
              <a:rPr lang="it-IT" sz="1600" dirty="0"/>
              <a:t> è un mezzo assai efficace per approfondire il senso spirituale del salmo stesso e favorirne la meditazione. In ogni singola cultura si devono usare tutti quei mezzi che possano incoraggiare il canto dell'assemblea, ivi compreso, in modo particolare, l'uso delle facoltà previste a questo scopo </a:t>
            </a:r>
            <a:r>
              <a:rPr lang="it-IT" sz="1600" dirty="0" smtClean="0"/>
              <a:t>nell‘ «</a:t>
            </a:r>
            <a:r>
              <a:rPr lang="it-IT" sz="1600" dirty="0" err="1" smtClean="0"/>
              <a:t>Ordo</a:t>
            </a:r>
            <a:r>
              <a:rPr lang="it-IT" sz="1600" dirty="0" smtClean="0"/>
              <a:t> </a:t>
            </a:r>
            <a:r>
              <a:rPr lang="it-IT" sz="1600" dirty="0" err="1"/>
              <a:t>lectionum</a:t>
            </a:r>
            <a:r>
              <a:rPr lang="it-IT" sz="1600" dirty="0"/>
              <a:t> </a:t>
            </a:r>
            <a:r>
              <a:rPr lang="it-IT" sz="1600" dirty="0" err="1" smtClean="0"/>
              <a:t>Missae</a:t>
            </a:r>
            <a:r>
              <a:rPr lang="it-IT" sz="1600" dirty="0" smtClean="0"/>
              <a:t>» (</a:t>
            </a:r>
            <a:r>
              <a:rPr lang="it-IT" sz="1600" dirty="0" err="1" smtClean="0"/>
              <a:t>cf</a:t>
            </a:r>
            <a:r>
              <a:rPr lang="it-IT" sz="1600" dirty="0" smtClean="0"/>
              <a:t> n.89) </a:t>
            </a:r>
            <a:r>
              <a:rPr lang="it-IT" sz="1600" dirty="0"/>
              <a:t>circa i ritornelli da usare nei vari tempi liturgici. </a:t>
            </a:r>
            <a:endParaRPr lang="it-IT" sz="1600" dirty="0" smtClean="0"/>
          </a:p>
          <a:p>
            <a:pPr marL="0" indent="0">
              <a:buNone/>
            </a:pPr>
            <a:r>
              <a:rPr lang="it-IT" sz="1600" dirty="0" smtClean="0"/>
              <a:t>22</a:t>
            </a:r>
            <a:r>
              <a:rPr lang="it-IT" sz="1600" dirty="0"/>
              <a:t>. Se il salmo </a:t>
            </a:r>
            <a:r>
              <a:rPr lang="it-IT" sz="1600" dirty="0" smtClean="0"/>
              <a:t>non </a:t>
            </a:r>
            <a:r>
              <a:rPr lang="it-IT" sz="1600" dirty="0"/>
              <a:t>viene cantato, lo si reciti nel modo ritenuto più adatto per la meditazione della parola di </a:t>
            </a:r>
            <a:r>
              <a:rPr lang="it-IT" sz="1600" dirty="0" smtClean="0"/>
              <a:t>Dio. </a:t>
            </a:r>
            <a:r>
              <a:rPr lang="it-IT" sz="1600" dirty="0"/>
              <a:t>Per il canto o la recita del salmo responsoriale il salmista o il cantore stanno </a:t>
            </a:r>
            <a:r>
              <a:rPr lang="it-IT" sz="1600" dirty="0" smtClean="0"/>
              <a:t>all'ambone. </a:t>
            </a:r>
            <a:endParaRPr lang="it-IT" sz="1600" dirty="0"/>
          </a:p>
        </p:txBody>
      </p:sp>
    </p:spTree>
    <p:extLst>
      <p:ext uri="{BB962C8B-B14F-4D97-AF65-F5344CB8AC3E}">
        <p14:creationId xmlns:p14="http://schemas.microsoft.com/office/powerpoint/2010/main" val="1895711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smtClean="0"/>
              <a:t>Ordinamento generale del </a:t>
            </a:r>
            <a:r>
              <a:rPr lang="it-IT" i="1" dirty="0"/>
              <a:t>M</a:t>
            </a:r>
            <a:r>
              <a:rPr lang="it-IT" i="1" dirty="0" smtClean="0"/>
              <a:t>essale Romano </a:t>
            </a:r>
            <a:r>
              <a:rPr lang="it-IT" dirty="0" smtClean="0"/>
              <a:t>(2004)</a:t>
            </a:r>
            <a:endParaRPr lang="it-IT" i="1" dirty="0"/>
          </a:p>
        </p:txBody>
      </p:sp>
      <p:sp>
        <p:nvSpPr>
          <p:cNvPr id="3" name="Segnaposto contenuto 2"/>
          <p:cNvSpPr>
            <a:spLocks noGrp="1"/>
          </p:cNvSpPr>
          <p:nvPr>
            <p:ph idx="1"/>
          </p:nvPr>
        </p:nvSpPr>
        <p:spPr>
          <a:xfrm>
            <a:off x="1295401" y="2459865"/>
            <a:ext cx="9601196" cy="4134118"/>
          </a:xfrm>
        </p:spPr>
        <p:txBody>
          <a:bodyPr>
            <a:normAutofit fontScale="55000" lnSpcReduction="20000"/>
          </a:bodyPr>
          <a:lstStyle/>
          <a:p>
            <a:pPr marL="0" indent="0">
              <a:buNone/>
            </a:pPr>
            <a:r>
              <a:rPr lang="it-IT" sz="2700" b="1" i="1" dirty="0"/>
              <a:t>Importanza del canto</a:t>
            </a:r>
            <a:endParaRPr lang="it-IT" sz="2700" dirty="0"/>
          </a:p>
          <a:p>
            <a:pPr marL="0" indent="0">
              <a:buNone/>
            </a:pPr>
            <a:r>
              <a:rPr lang="it-IT" sz="2700" b="1" dirty="0"/>
              <a:t>39.</a:t>
            </a:r>
            <a:r>
              <a:rPr lang="it-IT" sz="2700" dirty="0"/>
              <a:t> I fedeli che si radunano nell’attesa della venuta del loro Signore, sono esortati dall’apostolo a </a:t>
            </a:r>
            <a:r>
              <a:rPr lang="it-IT" sz="2700" b="1" i="1" dirty="0"/>
              <a:t>cantare insieme salmi, inni e cantici spirituali</a:t>
            </a:r>
            <a:r>
              <a:rPr lang="it-IT" sz="2700" dirty="0"/>
              <a:t> (</a:t>
            </a:r>
            <a:r>
              <a:rPr lang="it-IT" sz="2700" dirty="0" err="1"/>
              <a:t>Cf</a:t>
            </a:r>
            <a:r>
              <a:rPr lang="it-IT" sz="2700" dirty="0"/>
              <a:t>.</a:t>
            </a:r>
            <a:r>
              <a:rPr lang="it-IT" sz="2700" i="1" dirty="0"/>
              <a:t> Col </a:t>
            </a:r>
            <a:r>
              <a:rPr lang="it-IT" sz="2700" dirty="0"/>
              <a:t>3,16). Infatti il </a:t>
            </a:r>
            <a:r>
              <a:rPr lang="it-IT" sz="2700" b="1" dirty="0"/>
              <a:t>canto è segno della gioia del cuore </a:t>
            </a:r>
            <a:r>
              <a:rPr lang="it-IT" sz="2700" dirty="0"/>
              <a:t>(</a:t>
            </a:r>
            <a:r>
              <a:rPr lang="it-IT" sz="2700" dirty="0" err="1"/>
              <a:t>Cf</a:t>
            </a:r>
            <a:r>
              <a:rPr lang="it-IT" sz="2700" dirty="0"/>
              <a:t>.</a:t>
            </a:r>
            <a:r>
              <a:rPr lang="it-IT" sz="2700" i="1" dirty="0"/>
              <a:t> At </a:t>
            </a:r>
            <a:r>
              <a:rPr lang="it-IT" sz="2700" dirty="0"/>
              <a:t>2,46). Perciò dice molto bene sant’Agostino: «Il cantare è proprio di chi </a:t>
            </a:r>
            <a:r>
              <a:rPr lang="it-IT" sz="2700" dirty="0" smtClean="0"/>
              <a:t>ama», </a:t>
            </a:r>
            <a:r>
              <a:rPr lang="it-IT" sz="2700" dirty="0"/>
              <a:t>e già dall’antichità si formò il detto: «Chi canta bene, prega due volte».</a:t>
            </a:r>
          </a:p>
          <a:p>
            <a:pPr marL="0" indent="0">
              <a:buNone/>
            </a:pPr>
            <a:r>
              <a:rPr lang="it-IT" sz="2700" b="1" dirty="0"/>
              <a:t>40.</a:t>
            </a:r>
            <a:r>
              <a:rPr lang="it-IT" sz="2700" dirty="0"/>
              <a:t> </a:t>
            </a:r>
            <a:r>
              <a:rPr lang="it-IT" sz="2700" b="1" dirty="0"/>
              <a:t>Nella celebrazione della Messa si dia quindi grande importanza al canto</a:t>
            </a:r>
            <a:r>
              <a:rPr lang="it-IT" sz="2700" dirty="0"/>
              <a:t>, ponendo attenzione alla diversità culturale delle popolazioni e alle </a:t>
            </a:r>
            <a:r>
              <a:rPr lang="it-IT" sz="2700" b="1" dirty="0"/>
              <a:t>possibilità di ciascuna assemblea liturgica</a:t>
            </a:r>
            <a:r>
              <a:rPr lang="it-IT" sz="2700" dirty="0"/>
              <a:t>. Anche se non è sempre necessario, per esempio nelle Messe feriali, cantare tutti i testi che per loro natura sono destinati al canto, si deve comunque fare in modo che non manchi il canto dei ministri e del popolo nelle celebrazioni domenicali e nelle feste di </a:t>
            </a:r>
            <a:r>
              <a:rPr lang="it-IT" sz="2700" dirty="0" smtClean="0"/>
              <a:t>precetto. Nella </a:t>
            </a:r>
            <a:r>
              <a:rPr lang="it-IT" sz="2700" dirty="0"/>
              <a:t>scelta delle parti destinate al canto, si dia </a:t>
            </a:r>
            <a:r>
              <a:rPr lang="it-IT" sz="2700" b="1" dirty="0"/>
              <a:t>la preferenza a quelle di maggior importanza, e soprattutto a quelle che devono essere cantate dal sacerdote, dal diacono o dal lettore con la risposta del popolo, o dal sacerdote e dal popolo </a:t>
            </a:r>
            <a:r>
              <a:rPr lang="it-IT" sz="2700" b="1" dirty="0" smtClean="0"/>
              <a:t>insieme</a:t>
            </a:r>
            <a:r>
              <a:rPr lang="it-IT" sz="2700" dirty="0" smtClean="0"/>
              <a:t>.</a:t>
            </a:r>
            <a:endParaRPr lang="it-IT" sz="2700" dirty="0"/>
          </a:p>
          <a:p>
            <a:pPr marL="0" indent="0">
              <a:buNone/>
            </a:pPr>
            <a:r>
              <a:rPr lang="it-IT" sz="2700" b="1" dirty="0"/>
              <a:t>41. </a:t>
            </a:r>
            <a:r>
              <a:rPr lang="it-IT" sz="2700" dirty="0"/>
              <a:t>A parità condizioni, si dia la </a:t>
            </a:r>
            <a:r>
              <a:rPr lang="it-IT" sz="2700" b="1" dirty="0"/>
              <a:t>preferenza al canto gregoriano</a:t>
            </a:r>
            <a:r>
              <a:rPr lang="it-IT" sz="2700" dirty="0"/>
              <a:t>, in quanto proprio della Liturgia romana. Gli altri generi di musica sacra, specialmente la polifonia, non sono affatto da escludere, purché</a:t>
            </a:r>
            <a:r>
              <a:rPr lang="it-IT" sz="2700" b="1" dirty="0"/>
              <a:t> rispondano allo spirito dell’azione liturgica e favoriscano la partecipazione di tutti i </a:t>
            </a:r>
            <a:r>
              <a:rPr lang="it-IT" sz="2700" b="1" dirty="0" smtClean="0"/>
              <a:t>fedeli</a:t>
            </a:r>
            <a:r>
              <a:rPr lang="it-IT" sz="2700" dirty="0" smtClean="0"/>
              <a:t>.</a:t>
            </a:r>
            <a:endParaRPr lang="it-IT" sz="2700" dirty="0"/>
          </a:p>
          <a:p>
            <a:pPr marL="0" indent="0">
              <a:buNone/>
            </a:pPr>
            <a:r>
              <a:rPr lang="it-IT" sz="2700" dirty="0"/>
              <a:t>Poiché sono sempre più frequenti le riunioni di fedeli di diverse nazionalità, è opportuno che sappiano </a:t>
            </a:r>
            <a:r>
              <a:rPr lang="it-IT" sz="2700" b="1" dirty="0"/>
              <a:t>cantare insieme, in lingua latina, e nelle melodie più facili, almeno le parti dell’ordinario della Messa</a:t>
            </a:r>
            <a:r>
              <a:rPr lang="it-IT" sz="2700" dirty="0"/>
              <a:t>, specialmente il simbolo della fede e la preghiera del </a:t>
            </a:r>
            <a:r>
              <a:rPr lang="it-IT" sz="2700" dirty="0" smtClean="0"/>
              <a:t>Signore.</a:t>
            </a:r>
            <a:endParaRPr lang="it-IT" sz="2700" dirty="0"/>
          </a:p>
          <a:p>
            <a:pPr marL="0" indent="0">
              <a:buNone/>
            </a:pPr>
            <a:endParaRPr lang="it-IT" dirty="0"/>
          </a:p>
        </p:txBody>
      </p:sp>
    </p:spTree>
    <p:extLst>
      <p:ext uri="{BB962C8B-B14F-4D97-AF65-F5344CB8AC3E}">
        <p14:creationId xmlns:p14="http://schemas.microsoft.com/office/powerpoint/2010/main" val="388673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Canto d’ingresso (</a:t>
            </a:r>
            <a:r>
              <a:rPr lang="it-IT" i="1" dirty="0" smtClean="0"/>
              <a:t>introito</a:t>
            </a:r>
            <a:r>
              <a:rPr lang="it-IT" dirty="0" smtClean="0"/>
              <a:t>)</a:t>
            </a:r>
            <a:endParaRPr lang="it-IT" dirty="0"/>
          </a:p>
        </p:txBody>
      </p:sp>
      <p:sp>
        <p:nvSpPr>
          <p:cNvPr id="3" name="Segnaposto contenuto 2"/>
          <p:cNvSpPr>
            <a:spLocks noGrp="1"/>
          </p:cNvSpPr>
          <p:nvPr>
            <p:ph idx="1"/>
          </p:nvPr>
        </p:nvSpPr>
        <p:spPr>
          <a:xfrm>
            <a:off x="1295401" y="2556932"/>
            <a:ext cx="9601196" cy="3908262"/>
          </a:xfrm>
        </p:spPr>
        <p:txBody>
          <a:bodyPr>
            <a:noAutofit/>
          </a:bodyPr>
          <a:lstStyle/>
          <a:p>
            <a:pPr marL="0" indent="0">
              <a:buNone/>
            </a:pPr>
            <a:r>
              <a:rPr lang="it-IT" sz="1800" b="1" dirty="0" smtClean="0"/>
              <a:t>47</a:t>
            </a:r>
            <a:r>
              <a:rPr lang="it-IT" sz="1800" b="1" dirty="0"/>
              <a:t>. </a:t>
            </a:r>
            <a:r>
              <a:rPr lang="it-IT" sz="1800" dirty="0"/>
              <a:t>Quando il popolo è radunato, mentre il sacerdote fa il suo ingresso con il diacono e i ministri, si inizia il canto d’ingresso. La funzione propria di questo canto è quella di dare inizio alla celebrazione, favorire l’unione dei fedeli riuniti, introdurre il loro spirito nel mistero del tempo liturgico o della festività, e </a:t>
            </a:r>
            <a:r>
              <a:rPr lang="it-IT" sz="1800" dirty="0" smtClean="0"/>
              <a:t>accompagnare </a:t>
            </a:r>
            <a:r>
              <a:rPr lang="it-IT" sz="1800" dirty="0"/>
              <a:t>la processione del sacerdote e dei ministri.</a:t>
            </a:r>
          </a:p>
          <a:p>
            <a:pPr marL="0" indent="0">
              <a:buNone/>
            </a:pPr>
            <a:r>
              <a:rPr lang="it-IT" sz="1800" b="1" dirty="0"/>
              <a:t>48. </a:t>
            </a:r>
            <a:r>
              <a:rPr lang="it-IT" sz="1800" dirty="0"/>
              <a:t>Il canto viene eseguito alternativamente dalla </a:t>
            </a:r>
            <a:r>
              <a:rPr lang="it-IT" sz="1800" i="1" dirty="0" err="1"/>
              <a:t>schola</a:t>
            </a:r>
            <a:r>
              <a:rPr lang="it-IT" sz="1800" dirty="0"/>
              <a:t> e dal popolo</a:t>
            </a:r>
            <a:r>
              <a:rPr lang="it-IT" sz="1800" dirty="0" smtClean="0"/>
              <a:t>, </a:t>
            </a:r>
            <a:r>
              <a:rPr lang="it-IT" sz="1800" dirty="0"/>
              <a:t>oppure tutto quanto dal popolo o dalla sola </a:t>
            </a:r>
            <a:r>
              <a:rPr lang="it-IT" sz="1800" i="1" dirty="0" err="1"/>
              <a:t>schola</a:t>
            </a:r>
            <a:r>
              <a:rPr lang="it-IT" sz="1800" dirty="0"/>
              <a:t>. Si può utilizzare sia l’antifona con il suo salmo, quale si trova nel </a:t>
            </a:r>
            <a:r>
              <a:rPr lang="it-IT" sz="1800" i="1" dirty="0"/>
              <a:t>Graduale </a:t>
            </a:r>
            <a:r>
              <a:rPr lang="it-IT" sz="1800" i="1" dirty="0" err="1"/>
              <a:t>romanum</a:t>
            </a:r>
            <a:r>
              <a:rPr lang="it-IT" sz="1800" dirty="0"/>
              <a:t> o nel </a:t>
            </a:r>
            <a:r>
              <a:rPr lang="it-IT" sz="1800" i="1" dirty="0"/>
              <a:t>Graduale simplex</a:t>
            </a:r>
            <a:r>
              <a:rPr lang="it-IT" sz="1800" dirty="0"/>
              <a:t>, oppure un altro canto adatto all’azione sacra, al carattere del giorno o del </a:t>
            </a:r>
            <a:r>
              <a:rPr lang="it-IT" sz="1800" dirty="0" smtClean="0"/>
              <a:t>tempo </a:t>
            </a:r>
            <a:r>
              <a:rPr lang="it-IT" sz="1800" dirty="0"/>
              <a:t>e il cui testo sia stato approvato dalla Conferenza Episcopale.</a:t>
            </a:r>
          </a:p>
          <a:p>
            <a:pPr marL="0" indent="0">
              <a:buNone/>
            </a:pPr>
            <a:r>
              <a:rPr lang="it-IT" sz="1800" dirty="0"/>
              <a:t>Se all’introito non ha luogo il canto, l’antifona proposta dal Messale romano viene letta o dai fedeli, o da alcuni di essi, o dal lettore, o altrimenti dallo stesso sacerdote</a:t>
            </a:r>
            <a:r>
              <a:rPr lang="it-IT" sz="1800" b="1" dirty="0"/>
              <a:t> </a:t>
            </a:r>
            <a:r>
              <a:rPr lang="it-IT" sz="1800" dirty="0"/>
              <a:t>che può </a:t>
            </a:r>
            <a:r>
              <a:rPr lang="it-IT" sz="1800" dirty="0" smtClean="0"/>
              <a:t>anche adattarla </a:t>
            </a:r>
            <a:r>
              <a:rPr lang="it-IT" sz="1800" dirty="0"/>
              <a:t>a modo di monizione iniziale (</a:t>
            </a:r>
            <a:r>
              <a:rPr lang="it-IT" sz="1800" dirty="0" err="1"/>
              <a:t>Cf</a:t>
            </a:r>
            <a:r>
              <a:rPr lang="it-IT" sz="1800" dirty="0"/>
              <a:t>. n. 31).</a:t>
            </a:r>
          </a:p>
          <a:p>
            <a:pPr marL="0" indent="0">
              <a:buNone/>
            </a:pPr>
            <a:endParaRPr lang="it-IT" sz="1800" dirty="0"/>
          </a:p>
        </p:txBody>
      </p:sp>
    </p:spTree>
    <p:extLst>
      <p:ext uri="{BB962C8B-B14F-4D97-AF65-F5344CB8AC3E}">
        <p14:creationId xmlns:p14="http://schemas.microsoft.com/office/powerpoint/2010/main" val="1414476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Kyrie</a:t>
            </a:r>
            <a:r>
              <a:rPr lang="it-IT" dirty="0" smtClean="0"/>
              <a:t> e </a:t>
            </a:r>
            <a:r>
              <a:rPr lang="it-IT" i="1" dirty="0" smtClean="0"/>
              <a:t>Gloria</a:t>
            </a:r>
            <a:endParaRPr lang="it-IT" i="1" dirty="0"/>
          </a:p>
        </p:txBody>
      </p:sp>
      <p:sp>
        <p:nvSpPr>
          <p:cNvPr id="3" name="Segnaposto contenuto 2"/>
          <p:cNvSpPr>
            <a:spLocks noGrp="1"/>
          </p:cNvSpPr>
          <p:nvPr>
            <p:ph idx="1"/>
          </p:nvPr>
        </p:nvSpPr>
        <p:spPr>
          <a:xfrm>
            <a:off x="1295401" y="2382592"/>
            <a:ext cx="9601196" cy="3863662"/>
          </a:xfrm>
        </p:spPr>
        <p:txBody>
          <a:bodyPr>
            <a:noAutofit/>
          </a:bodyPr>
          <a:lstStyle/>
          <a:p>
            <a:pPr marL="0" indent="0">
              <a:buNone/>
            </a:pPr>
            <a:r>
              <a:rPr lang="it-IT" sz="1700" b="1" i="1" dirty="0" smtClean="0"/>
              <a:t>Kyrie </a:t>
            </a:r>
            <a:r>
              <a:rPr lang="it-IT" sz="1700" b="1" i="1" dirty="0"/>
              <a:t>eleison</a:t>
            </a:r>
            <a:endParaRPr lang="it-IT" sz="1700" dirty="0"/>
          </a:p>
          <a:p>
            <a:pPr marL="0" indent="0">
              <a:buNone/>
            </a:pPr>
            <a:r>
              <a:rPr lang="it-IT" sz="1700" b="1" dirty="0"/>
              <a:t>52. </a:t>
            </a:r>
            <a:r>
              <a:rPr lang="it-IT" sz="1700" dirty="0" smtClean="0"/>
              <a:t>Dopo </a:t>
            </a:r>
            <a:r>
              <a:rPr lang="it-IT" sz="1700" dirty="0"/>
              <a:t>l’atto penitenziale ha sempre luogo </a:t>
            </a:r>
            <a:r>
              <a:rPr lang="it-IT" sz="1700" b="1" dirty="0"/>
              <a:t>il </a:t>
            </a:r>
            <a:r>
              <a:rPr lang="it-IT" sz="1700" b="1" i="1" dirty="0"/>
              <a:t>Kyrie eleison</a:t>
            </a:r>
            <a:r>
              <a:rPr lang="it-IT" sz="1700" dirty="0"/>
              <a:t>, a meno che non sia già stato detto durante l’atto penitenziale. Essendo un canto col quale i fedeli acclamano il Signore e implorano la sua misericordia, di solito viene eseguito da tutti, in alternanza tra il popolo e la </a:t>
            </a:r>
            <a:r>
              <a:rPr lang="it-IT" sz="1700" i="1" dirty="0" err="1"/>
              <a:t>schola</a:t>
            </a:r>
            <a:r>
              <a:rPr lang="it-IT" sz="1700" dirty="0"/>
              <a:t> o un </a:t>
            </a:r>
            <a:r>
              <a:rPr lang="it-IT" sz="1700" dirty="0" smtClean="0"/>
              <a:t>cantore. Ogni </a:t>
            </a:r>
            <a:r>
              <a:rPr lang="it-IT" sz="1700" dirty="0"/>
              <a:t>acclamazione viene ripetuta normalmente due volte, senza escluderne tuttavia un numero </a:t>
            </a:r>
            <a:r>
              <a:rPr lang="it-IT" sz="1700" dirty="0" smtClean="0"/>
              <a:t>maggiore… </a:t>
            </a:r>
            <a:r>
              <a:rPr lang="it-IT" sz="1700" dirty="0"/>
              <a:t>Quando il </a:t>
            </a:r>
            <a:r>
              <a:rPr lang="it-IT" sz="1700" i="1" dirty="0"/>
              <a:t>Kyrie eleison </a:t>
            </a:r>
            <a:r>
              <a:rPr lang="it-IT" sz="1700" dirty="0"/>
              <a:t>viene cantato come parte dell’atto penitenziale, alle singole acclamazioni si fa precedere un «tropo».</a:t>
            </a:r>
          </a:p>
          <a:p>
            <a:pPr marL="0" indent="0">
              <a:buNone/>
            </a:pPr>
            <a:r>
              <a:rPr lang="it-IT" sz="1700" b="1" i="1" dirty="0"/>
              <a:t>Gloria</a:t>
            </a:r>
            <a:endParaRPr lang="it-IT" sz="1700" dirty="0"/>
          </a:p>
          <a:p>
            <a:pPr marL="0" indent="0">
              <a:buNone/>
            </a:pPr>
            <a:r>
              <a:rPr lang="it-IT" sz="1700" b="1" dirty="0"/>
              <a:t>53. </a:t>
            </a:r>
            <a:r>
              <a:rPr lang="it-IT" sz="1700" dirty="0"/>
              <a:t>Il </a:t>
            </a:r>
            <a:r>
              <a:rPr lang="it-IT" sz="1700" b="1" dirty="0"/>
              <a:t>Gloria</a:t>
            </a:r>
            <a:r>
              <a:rPr lang="it-IT" sz="1700" dirty="0"/>
              <a:t> è un inno antichissimo e venerabile con il quale la Chiesa, radunata nello Spirito Santo, glorifica e supplica Dio Padre e l’Agnello. Il testo di questo inno </a:t>
            </a:r>
            <a:r>
              <a:rPr lang="it-IT" sz="1700" u="sng" dirty="0"/>
              <a:t>non può essere sostituito con un altro</a:t>
            </a:r>
            <a:r>
              <a:rPr lang="it-IT" sz="1700" dirty="0"/>
              <a:t>. Viene iniziato dal sacerdote o, secondo l’opportunità, dal cantore o dalla </a:t>
            </a:r>
            <a:r>
              <a:rPr lang="it-IT" sz="1700" i="1" dirty="0" err="1"/>
              <a:t>schola</a:t>
            </a:r>
            <a:r>
              <a:rPr lang="it-IT" sz="1700" dirty="0"/>
              <a:t>, ma viene cantato o da tutti simultaneamente o dal popolo alternativamente con la </a:t>
            </a:r>
            <a:r>
              <a:rPr lang="it-IT" sz="1700" i="1" dirty="0" err="1"/>
              <a:t>schola</a:t>
            </a:r>
            <a:r>
              <a:rPr lang="it-IT" sz="1700" i="1" dirty="0"/>
              <a:t>,</a:t>
            </a:r>
            <a:r>
              <a:rPr lang="it-IT" sz="1700" dirty="0"/>
              <a:t> oppure dalla stessa </a:t>
            </a:r>
            <a:r>
              <a:rPr lang="it-IT" sz="1700" i="1" dirty="0" err="1"/>
              <a:t>schola</a:t>
            </a:r>
            <a:r>
              <a:rPr lang="it-IT" sz="1700" dirty="0"/>
              <a:t>. Se non lo si canta, viene recitato da tutti, o insieme o da due cori che si </a:t>
            </a:r>
            <a:r>
              <a:rPr lang="it-IT" sz="1700" dirty="0" smtClean="0"/>
              <a:t>alternano. </a:t>
            </a:r>
            <a:endParaRPr lang="it-IT" sz="1700" dirty="0"/>
          </a:p>
        </p:txBody>
      </p:sp>
    </p:spTree>
    <p:extLst>
      <p:ext uri="{BB962C8B-B14F-4D97-AF65-F5344CB8AC3E}">
        <p14:creationId xmlns:p14="http://schemas.microsoft.com/office/powerpoint/2010/main" val="2477194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Riguardo alle letture…</a:t>
            </a:r>
            <a:endParaRPr lang="it-IT" dirty="0"/>
          </a:p>
        </p:txBody>
      </p:sp>
      <p:sp>
        <p:nvSpPr>
          <p:cNvPr id="3" name="Segnaposto contenuto 2"/>
          <p:cNvSpPr>
            <a:spLocks noGrp="1"/>
          </p:cNvSpPr>
          <p:nvPr>
            <p:ph idx="1"/>
          </p:nvPr>
        </p:nvSpPr>
        <p:spPr>
          <a:xfrm>
            <a:off x="1295401" y="2556931"/>
            <a:ext cx="9601196" cy="4024173"/>
          </a:xfrm>
        </p:spPr>
        <p:txBody>
          <a:bodyPr>
            <a:normAutofit fontScale="70000" lnSpcReduction="20000"/>
          </a:bodyPr>
          <a:lstStyle/>
          <a:p>
            <a:pPr marL="0" indent="0">
              <a:buNone/>
            </a:pPr>
            <a:r>
              <a:rPr lang="it-IT" b="1" dirty="0" smtClean="0"/>
              <a:t>17</a:t>
            </a:r>
            <a:r>
              <a:rPr lang="it-IT" dirty="0" smtClean="0"/>
              <a:t>….Il </a:t>
            </a:r>
            <a:r>
              <a:rPr lang="it-IT" dirty="0"/>
              <a:t>saluto, l'annunzio iniziale: "Dal Vangelo... (Lectio </a:t>
            </a:r>
            <a:r>
              <a:rPr lang="it-IT" dirty="0" err="1" smtClean="0"/>
              <a:t>sanctii</a:t>
            </a:r>
            <a:r>
              <a:rPr lang="it-IT" dirty="0" smtClean="0"/>
              <a:t> </a:t>
            </a:r>
            <a:r>
              <a:rPr lang="it-IT" dirty="0" err="1"/>
              <a:t>Evangelii</a:t>
            </a:r>
            <a:r>
              <a:rPr lang="it-IT" dirty="0"/>
              <a:t>...)" e quello finale "Parola del Signore (</a:t>
            </a:r>
            <a:r>
              <a:rPr lang="it-IT" dirty="0" err="1"/>
              <a:t>Verbum</a:t>
            </a:r>
            <a:r>
              <a:rPr lang="it-IT" dirty="0"/>
              <a:t> Domini)" </a:t>
            </a:r>
            <a:r>
              <a:rPr lang="it-IT" b="1" dirty="0"/>
              <a:t>conviene proferirli in canto</a:t>
            </a:r>
            <a:r>
              <a:rPr lang="it-IT" dirty="0"/>
              <a:t>, in modo che l'assemblea possa a sua volta acclamare in canto, anche se il Vangelo viene soltanto letto. In questo modo si sottolinea l'importanza della lettura del Vangelo e si ravviva la fede dei presenti.</a:t>
            </a:r>
          </a:p>
          <a:p>
            <a:pPr marL="0" indent="0">
              <a:buNone/>
            </a:pPr>
            <a:r>
              <a:rPr lang="it-IT" b="1" dirty="0"/>
              <a:t>18</a:t>
            </a:r>
            <a:r>
              <a:rPr lang="it-IT" dirty="0"/>
              <a:t>.</a:t>
            </a:r>
            <a:r>
              <a:rPr lang="it-IT" b="1" dirty="0"/>
              <a:t> </a:t>
            </a:r>
            <a:r>
              <a:rPr lang="it-IT" dirty="0"/>
              <a:t>Al termine delle letture, la conclusione "Parola di </a:t>
            </a:r>
            <a:r>
              <a:rPr lang="it-IT" dirty="0" smtClean="0"/>
              <a:t>Dio (Parola del Signore)" </a:t>
            </a:r>
            <a:r>
              <a:rPr lang="it-IT" dirty="0"/>
              <a:t>può venir </a:t>
            </a:r>
            <a:r>
              <a:rPr lang="it-IT" b="1" dirty="0"/>
              <a:t>cantata anche da un cantore diverso dal lettore</a:t>
            </a:r>
            <a:r>
              <a:rPr lang="it-IT" dirty="0"/>
              <a:t> che ha proclamato la lettura; tutti i presenti acclamano. In questo modo l'assemblea riunita rende onore alla parola di Dio, ascoltata con fede e in spirito di rendimento di grazie</a:t>
            </a:r>
            <a:r>
              <a:rPr lang="it-IT" dirty="0" smtClean="0"/>
              <a:t>.</a:t>
            </a:r>
            <a:endParaRPr lang="it-IT" i="1" dirty="0" smtClean="0"/>
          </a:p>
          <a:p>
            <a:pPr marL="0" indent="0">
              <a:buNone/>
            </a:pPr>
            <a:r>
              <a:rPr lang="it-IT" b="1" dirty="0" smtClean="0"/>
              <a:t>62.</a:t>
            </a:r>
            <a:r>
              <a:rPr lang="it-IT" dirty="0" smtClean="0"/>
              <a:t> In </a:t>
            </a:r>
            <a:r>
              <a:rPr lang="it-IT" dirty="0"/>
              <a:t>tempo di Quaresima, al posto dell’Alleluia si canta il versetto posto nel Lezionario prima del Vangelo. </a:t>
            </a:r>
            <a:r>
              <a:rPr lang="it-IT" b="1" dirty="0"/>
              <a:t>Si può anche cantare un altro salmo o tratto</a:t>
            </a:r>
            <a:r>
              <a:rPr lang="it-IT" dirty="0"/>
              <a:t>, </a:t>
            </a:r>
            <a:r>
              <a:rPr lang="it-IT" dirty="0" smtClean="0"/>
              <a:t>come </a:t>
            </a:r>
            <a:r>
              <a:rPr lang="it-IT" dirty="0"/>
              <a:t>si </a:t>
            </a:r>
            <a:r>
              <a:rPr lang="it-IT" dirty="0" smtClean="0"/>
              <a:t>trova nel Graduale. </a:t>
            </a:r>
          </a:p>
          <a:p>
            <a:pPr marL="0" lvl="0" indent="0" defTabSz="914400" eaLnBrk="0" fontAlgn="base" hangingPunct="0">
              <a:spcBef>
                <a:spcPct val="0"/>
              </a:spcBef>
              <a:spcAft>
                <a:spcPct val="0"/>
              </a:spcAft>
              <a:buClrTx/>
              <a:buSzTx/>
              <a:buNone/>
            </a:pPr>
            <a:r>
              <a:rPr lang="it-IT" altLang="it-IT" b="1" dirty="0" smtClean="0">
                <a:solidFill>
                  <a:srgbClr val="000000"/>
                </a:solidFill>
                <a:cs typeface="Times New Roman" panose="02020603050405020304" pitchFamily="18" charset="0"/>
              </a:rPr>
              <a:t>63</a:t>
            </a:r>
            <a:r>
              <a:rPr lang="it-IT" altLang="it-IT" b="1" dirty="0">
                <a:solidFill>
                  <a:srgbClr val="000000"/>
                </a:solidFill>
                <a:cs typeface="Times New Roman" panose="02020603050405020304" pitchFamily="18" charset="0"/>
              </a:rPr>
              <a:t>. </a:t>
            </a:r>
            <a:r>
              <a:rPr lang="it-IT" altLang="it-IT" dirty="0">
                <a:solidFill>
                  <a:srgbClr val="000000"/>
                </a:solidFill>
                <a:cs typeface="Times New Roman" panose="02020603050405020304" pitchFamily="18" charset="0"/>
              </a:rPr>
              <a:t>Quando vi è una sola lettura prima del Vangelo:</a:t>
            </a:r>
            <a:endParaRPr lang="it-IT" altLang="it-IT" dirty="0">
              <a:solidFill>
                <a:schemeClr val="tx1"/>
              </a:solidFill>
            </a:endParaRPr>
          </a:p>
          <a:p>
            <a:pPr marL="0" lvl="0" indent="0" defTabSz="914400" eaLnBrk="0" fontAlgn="base" hangingPunct="0">
              <a:spcBef>
                <a:spcPct val="0"/>
              </a:spcBef>
              <a:spcAft>
                <a:spcPct val="0"/>
              </a:spcAft>
              <a:buClrTx/>
              <a:buSzTx/>
              <a:buNone/>
            </a:pPr>
            <a:r>
              <a:rPr lang="it-IT" altLang="it-IT" dirty="0">
                <a:solidFill>
                  <a:schemeClr val="tx1"/>
                </a:solidFill>
              </a:rPr>
              <a:t>a) nel tempo in cui si canta l’Alleluia, </a:t>
            </a:r>
            <a:r>
              <a:rPr lang="it-IT" altLang="it-IT" b="1" dirty="0">
                <a:solidFill>
                  <a:schemeClr val="tx1"/>
                </a:solidFill>
              </a:rPr>
              <a:t>si può utilizzare o il salmo alleluiatico</a:t>
            </a:r>
            <a:r>
              <a:rPr lang="it-IT" altLang="it-IT" dirty="0">
                <a:solidFill>
                  <a:schemeClr val="tx1"/>
                </a:solidFill>
              </a:rPr>
              <a:t>, oppure il salmo e l’Alleluia con il suo versetto,</a:t>
            </a:r>
          </a:p>
          <a:p>
            <a:pPr marL="0" lvl="0" indent="0" defTabSz="914400" eaLnBrk="0" fontAlgn="base" hangingPunct="0">
              <a:spcBef>
                <a:spcPct val="0"/>
              </a:spcBef>
              <a:spcAft>
                <a:spcPct val="0"/>
              </a:spcAft>
              <a:buClrTx/>
              <a:buSzTx/>
              <a:buNone/>
            </a:pPr>
            <a:r>
              <a:rPr lang="it-IT" altLang="it-IT" dirty="0">
                <a:solidFill>
                  <a:schemeClr val="tx1"/>
                </a:solidFill>
              </a:rPr>
              <a:t>b) nel tempo in cui non si canta l’Alleluia, si può eseguire </a:t>
            </a:r>
            <a:r>
              <a:rPr lang="it-IT" altLang="it-IT" b="1" dirty="0">
                <a:solidFill>
                  <a:schemeClr val="tx1"/>
                </a:solidFill>
              </a:rPr>
              <a:t>o il salmo e il versetto prima del Vangelo o il salmo soltanto</a:t>
            </a:r>
            <a:r>
              <a:rPr lang="it-IT" altLang="it-IT" dirty="0">
                <a:solidFill>
                  <a:schemeClr val="tx1"/>
                </a:solidFill>
              </a:rPr>
              <a:t>.</a:t>
            </a:r>
          </a:p>
          <a:p>
            <a:pPr marL="0" lvl="0" indent="0" defTabSz="914400" eaLnBrk="0" fontAlgn="base" hangingPunct="0">
              <a:spcBef>
                <a:spcPct val="0"/>
              </a:spcBef>
              <a:spcAft>
                <a:spcPct val="0"/>
              </a:spcAft>
              <a:buClrTx/>
              <a:buSzTx/>
              <a:buNone/>
            </a:pPr>
            <a:r>
              <a:rPr lang="it-IT" altLang="it-IT" dirty="0">
                <a:solidFill>
                  <a:schemeClr val="tx1"/>
                </a:solidFill>
              </a:rPr>
              <a:t>c)</a:t>
            </a:r>
            <a:r>
              <a:rPr lang="it-IT" altLang="it-IT" b="1" dirty="0">
                <a:solidFill>
                  <a:schemeClr val="tx1"/>
                </a:solidFill>
              </a:rPr>
              <a:t> l’Alleluia e il versetto prima del Vangelo, se non si cantano, si possono tralasciare</a:t>
            </a:r>
            <a:r>
              <a:rPr lang="it-IT" altLang="it-IT" dirty="0">
                <a:solidFill>
                  <a:schemeClr val="tx1"/>
                </a:solidFill>
              </a:rPr>
              <a:t>.</a:t>
            </a:r>
            <a:endParaRPr lang="it-IT" dirty="0"/>
          </a:p>
        </p:txBody>
      </p:sp>
    </p:spTree>
    <p:extLst>
      <p:ext uri="{BB962C8B-B14F-4D97-AF65-F5344CB8AC3E}">
        <p14:creationId xmlns:p14="http://schemas.microsoft.com/office/powerpoint/2010/main" val="3345733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Riti d’offertorio e di comunione</a:t>
            </a:r>
            <a:endParaRPr lang="it-IT" dirty="0"/>
          </a:p>
        </p:txBody>
      </p:sp>
      <p:sp>
        <p:nvSpPr>
          <p:cNvPr id="3" name="Segnaposto contenuto 2"/>
          <p:cNvSpPr>
            <a:spLocks noGrp="1"/>
          </p:cNvSpPr>
          <p:nvPr>
            <p:ph idx="1"/>
          </p:nvPr>
        </p:nvSpPr>
        <p:spPr>
          <a:xfrm>
            <a:off x="1295401" y="2556932"/>
            <a:ext cx="9601196" cy="3779474"/>
          </a:xfrm>
        </p:spPr>
        <p:txBody>
          <a:bodyPr>
            <a:noAutofit/>
          </a:bodyPr>
          <a:lstStyle/>
          <a:p>
            <a:pPr marL="0" indent="0">
              <a:buNone/>
            </a:pPr>
            <a:r>
              <a:rPr lang="it-IT" sz="1400" b="1" dirty="0"/>
              <a:t>74. </a:t>
            </a:r>
            <a:r>
              <a:rPr lang="it-IT" sz="1400" dirty="0"/>
              <a:t>Il canto </a:t>
            </a:r>
            <a:r>
              <a:rPr lang="it-IT" sz="1400" b="1" dirty="0"/>
              <a:t>all’offertorio</a:t>
            </a:r>
            <a:r>
              <a:rPr lang="it-IT" sz="1400" dirty="0"/>
              <a:t> (</a:t>
            </a:r>
            <a:r>
              <a:rPr lang="it-IT" sz="1400" dirty="0" err="1"/>
              <a:t>Cf</a:t>
            </a:r>
            <a:r>
              <a:rPr lang="it-IT" sz="1400" dirty="0"/>
              <a:t>. n. 37, b) accompagna la processione con la quale si portano i doni; esso si protrae almeno fino a quando i doni sono stati deposti sull’altare. </a:t>
            </a:r>
            <a:r>
              <a:rPr lang="it-IT" sz="1400" dirty="0" smtClean="0"/>
              <a:t>.... È </a:t>
            </a:r>
            <a:r>
              <a:rPr lang="it-IT" sz="1400" dirty="0"/>
              <a:t>sempre possibile accompagnare con il canto i riti offertoriali, anche se non si svolge la processione con i </a:t>
            </a:r>
            <a:r>
              <a:rPr lang="it-IT" sz="1400" dirty="0" smtClean="0"/>
              <a:t>doni (o con il suono di strumenti </a:t>
            </a:r>
            <a:r>
              <a:rPr lang="it-IT" sz="1400" dirty="0" err="1" smtClean="0"/>
              <a:t>cf</a:t>
            </a:r>
            <a:r>
              <a:rPr lang="it-IT" sz="1400" dirty="0" smtClean="0"/>
              <a:t> 142). </a:t>
            </a:r>
            <a:endParaRPr lang="it-IT" sz="1400" dirty="0"/>
          </a:p>
          <a:p>
            <a:pPr marL="0" indent="0">
              <a:buNone/>
            </a:pPr>
            <a:r>
              <a:rPr lang="it-IT" sz="1400" b="1" dirty="0"/>
              <a:t>83</a:t>
            </a:r>
            <a:r>
              <a:rPr lang="it-IT" sz="1400" b="1" dirty="0" smtClean="0"/>
              <a:t>. </a:t>
            </a:r>
            <a:r>
              <a:rPr lang="it-IT" sz="1400" dirty="0"/>
              <a:t>Abitualmente l’invocazione </a:t>
            </a:r>
            <a:r>
              <a:rPr lang="it-IT" sz="1400" b="1" dirty="0"/>
              <a:t>Agnello di Dio </a:t>
            </a:r>
            <a:r>
              <a:rPr lang="it-IT" sz="1400" dirty="0"/>
              <a:t>viene cantata dalla </a:t>
            </a:r>
            <a:r>
              <a:rPr lang="it-IT" sz="1400" i="1" dirty="0" err="1"/>
              <a:t>schola</a:t>
            </a:r>
            <a:r>
              <a:rPr lang="it-IT" sz="1400" dirty="0"/>
              <a:t> o dal cantore, con la risposta del popolo,</a:t>
            </a:r>
            <a:r>
              <a:rPr lang="it-IT" sz="1400" b="1" dirty="0"/>
              <a:t> </a:t>
            </a:r>
            <a:r>
              <a:rPr lang="it-IT" sz="1400" dirty="0"/>
              <a:t>oppure la si dice almeno</a:t>
            </a:r>
            <a:r>
              <a:rPr lang="it-IT" sz="1400" b="1" dirty="0"/>
              <a:t> </a:t>
            </a:r>
            <a:r>
              <a:rPr lang="it-IT" sz="1400" dirty="0"/>
              <a:t>ad alta voce.</a:t>
            </a:r>
            <a:r>
              <a:rPr lang="it-IT" sz="1400" b="1" dirty="0"/>
              <a:t> </a:t>
            </a:r>
            <a:endParaRPr lang="it-IT" sz="1400" b="1" dirty="0" smtClean="0"/>
          </a:p>
          <a:p>
            <a:pPr marL="0" indent="0">
              <a:buNone/>
            </a:pPr>
            <a:r>
              <a:rPr lang="it-IT" sz="1400" b="1" dirty="0" smtClean="0"/>
              <a:t>86</a:t>
            </a:r>
            <a:r>
              <a:rPr lang="it-IT" sz="1400" b="1" dirty="0"/>
              <a:t>.</a:t>
            </a:r>
            <a:r>
              <a:rPr lang="it-IT" sz="1400" dirty="0"/>
              <a:t> Mentre il sacerdote assume il Sacramento, si inizia il </a:t>
            </a:r>
            <a:r>
              <a:rPr lang="it-IT" sz="1400" b="1" dirty="0"/>
              <a:t>canto di Comunione</a:t>
            </a:r>
            <a:r>
              <a:rPr lang="it-IT" sz="1400" dirty="0"/>
              <a:t>: con esso si esprime, mediante l’accordo delle voci, l’unione spirituale di coloro che si comunicano, si manifesta la gioia del cuore e si pone maggiormente in luce il carattere “comunitario” della processione di coloro che si accostano a ricevere l’Eucaristia. Il canto </a:t>
            </a:r>
            <a:r>
              <a:rPr lang="it-IT" sz="1400" u="sng" dirty="0"/>
              <a:t>si protrae durante la distribuzione del Sacramento ai </a:t>
            </a:r>
            <a:r>
              <a:rPr lang="it-IT" sz="1400" u="sng" dirty="0" smtClean="0"/>
              <a:t>fedeli. </a:t>
            </a:r>
            <a:r>
              <a:rPr lang="it-IT" sz="1400" u="sng" dirty="0"/>
              <a:t>Se però è previsto che dopo la Comunione si esegua un inno, il canto di Comunione s’interrompa al momento </a:t>
            </a:r>
            <a:r>
              <a:rPr lang="it-IT" sz="1400" u="sng" dirty="0" smtClean="0"/>
              <a:t>opportuno</a:t>
            </a:r>
            <a:r>
              <a:rPr lang="it-IT" sz="1400" dirty="0" smtClean="0"/>
              <a:t>. Si </a:t>
            </a:r>
            <a:r>
              <a:rPr lang="it-IT" sz="1400" dirty="0"/>
              <a:t>faccia in modo che anche i cantori possano ricevere agevolmente la Comunione.</a:t>
            </a:r>
          </a:p>
          <a:p>
            <a:pPr marL="0" indent="0">
              <a:buNone/>
            </a:pPr>
            <a:r>
              <a:rPr lang="it-IT" sz="1400" b="1" dirty="0"/>
              <a:t>87.</a:t>
            </a:r>
            <a:r>
              <a:rPr lang="it-IT" sz="1400" i="1" dirty="0"/>
              <a:t> </a:t>
            </a:r>
            <a:r>
              <a:rPr lang="it-IT" sz="1400" dirty="0"/>
              <a:t>Per il canto alla Comunione si può utilizzare </a:t>
            </a:r>
            <a:r>
              <a:rPr lang="it-IT" sz="1400" dirty="0" smtClean="0"/>
              <a:t>… </a:t>
            </a:r>
            <a:r>
              <a:rPr lang="it-IT" sz="1400" dirty="0"/>
              <a:t>oppure un altro canto adatto, approvato dalla Conferenza Episcopale. Può essere cantato o dalla sola </a:t>
            </a:r>
            <a:r>
              <a:rPr lang="it-IT" sz="1400" i="1" dirty="0" err="1"/>
              <a:t>schola</a:t>
            </a:r>
            <a:r>
              <a:rPr lang="it-IT" sz="1400" dirty="0"/>
              <a:t>, o dalla </a:t>
            </a:r>
            <a:r>
              <a:rPr lang="it-IT" sz="1400" i="1" dirty="0" err="1" smtClean="0"/>
              <a:t>schola</a:t>
            </a:r>
            <a:r>
              <a:rPr lang="it-IT" sz="1400" i="1" dirty="0" smtClean="0"/>
              <a:t> </a:t>
            </a:r>
            <a:r>
              <a:rPr lang="it-IT" sz="1400" dirty="0" smtClean="0"/>
              <a:t>o </a:t>
            </a:r>
            <a:r>
              <a:rPr lang="it-IT" sz="1400" dirty="0"/>
              <a:t>dal cantore insieme col </a:t>
            </a:r>
            <a:r>
              <a:rPr lang="it-IT" sz="1400" dirty="0" smtClean="0"/>
              <a:t>popolo.</a:t>
            </a:r>
          </a:p>
          <a:p>
            <a:pPr marL="0" indent="0">
              <a:buNone/>
            </a:pPr>
            <a:r>
              <a:rPr lang="it-IT" sz="1400" b="1" dirty="0" smtClean="0"/>
              <a:t>88</a:t>
            </a:r>
            <a:r>
              <a:rPr lang="it-IT" sz="1400" b="1" dirty="0"/>
              <a:t>.</a:t>
            </a:r>
            <a:r>
              <a:rPr lang="it-IT" sz="1400" i="1" dirty="0"/>
              <a:t> </a:t>
            </a:r>
            <a:r>
              <a:rPr lang="it-IT" sz="1400" dirty="0"/>
              <a:t>Terminata la distribuzione della Comunione, il sacerdote e i fedeli, secondo l’opportunità, pregano per un po’ di tempo in silenzio. Tutta l’assemblea può anche cantare un salmo, un altro cantico di lode o un inno.</a:t>
            </a:r>
          </a:p>
          <a:p>
            <a:pPr marL="0" indent="0">
              <a:buNone/>
            </a:pPr>
            <a:endParaRPr lang="it-IT" sz="1400" dirty="0"/>
          </a:p>
        </p:txBody>
      </p:sp>
    </p:spTree>
    <p:extLst>
      <p:ext uri="{BB962C8B-B14F-4D97-AF65-F5344CB8AC3E}">
        <p14:creationId xmlns:p14="http://schemas.microsoft.com/office/powerpoint/2010/main" val="343877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«Fine» e i «mezzi»</a:t>
            </a:r>
            <a:endParaRPr lang="it-IT" dirty="0"/>
          </a:p>
        </p:txBody>
      </p:sp>
      <p:sp>
        <p:nvSpPr>
          <p:cNvPr id="3" name="Segnaposto contenuto 2"/>
          <p:cNvSpPr>
            <a:spLocks noGrp="1"/>
          </p:cNvSpPr>
          <p:nvPr>
            <p:ph idx="1"/>
          </p:nvPr>
        </p:nvSpPr>
        <p:spPr>
          <a:xfrm>
            <a:off x="1295401" y="2556931"/>
            <a:ext cx="9601196" cy="3599169"/>
          </a:xfrm>
        </p:spPr>
        <p:txBody>
          <a:bodyPr>
            <a:normAutofit fontScale="92500" lnSpcReduction="10000"/>
          </a:bodyPr>
          <a:lstStyle/>
          <a:p>
            <a:r>
              <a:rPr lang="it-IT" dirty="0"/>
              <a:t>La liturgia e la sua bellezza è </a:t>
            </a:r>
            <a:r>
              <a:rPr lang="it-IT" dirty="0" smtClean="0"/>
              <a:t>come un </a:t>
            </a:r>
            <a:r>
              <a:rPr lang="it-IT" dirty="0"/>
              <a:t>dito che </a:t>
            </a:r>
            <a:r>
              <a:rPr lang="it-IT" dirty="0" smtClean="0"/>
              <a:t>indica: </a:t>
            </a:r>
            <a:r>
              <a:rPr lang="it-IT" dirty="0"/>
              <a:t>non è </a:t>
            </a:r>
            <a:r>
              <a:rPr lang="it-IT" dirty="0" smtClean="0"/>
              <a:t>già Dio e la sua salvezza! Ricordiamoci che il «saggio </a:t>
            </a:r>
            <a:r>
              <a:rPr lang="it-IT" dirty="0"/>
              <a:t>indica la stella, lo stolto guarda il </a:t>
            </a:r>
            <a:r>
              <a:rPr lang="it-IT" smtClean="0"/>
              <a:t>dito»… </a:t>
            </a:r>
            <a:endParaRPr lang="it-IT" dirty="0" smtClean="0"/>
          </a:p>
          <a:p>
            <a:pPr marL="0" indent="0">
              <a:buNone/>
            </a:pPr>
            <a:r>
              <a:rPr lang="it-IT" b="1" dirty="0" smtClean="0"/>
              <a:t>La liturgia ed anche la musica sacra sono un </a:t>
            </a:r>
            <a:r>
              <a:rPr lang="it-IT" b="1" dirty="0"/>
              <a:t>mezzo, non un fine</a:t>
            </a:r>
            <a:r>
              <a:rPr lang="it-IT" dirty="0"/>
              <a:t>…</a:t>
            </a:r>
          </a:p>
          <a:p>
            <a:r>
              <a:rPr lang="it-IT" dirty="0" smtClean="0"/>
              <a:t>Nella musica sacra non dobbiamo cercare direttamente la ‘bellezza’, in modo fine a se stesso e semplicemente idealizzando uno stile, perché la bellezza è </a:t>
            </a:r>
            <a:r>
              <a:rPr lang="it-IT" dirty="0"/>
              <a:t>discreta nella </a:t>
            </a:r>
            <a:r>
              <a:rPr lang="it-IT" dirty="0" smtClean="0"/>
              <a:t>liturgia (e nella musica sacra): la vera e piena bellezza è </a:t>
            </a:r>
            <a:r>
              <a:rPr lang="it-IT" i="1" dirty="0" smtClean="0"/>
              <a:t>in Dio </a:t>
            </a:r>
            <a:r>
              <a:rPr lang="it-IT" dirty="0" smtClean="0"/>
              <a:t>(che è assoluta bellezza).</a:t>
            </a:r>
          </a:p>
          <a:p>
            <a:pPr marL="0" indent="0">
              <a:buNone/>
            </a:pPr>
            <a:r>
              <a:rPr lang="it-IT" b="1" dirty="0" smtClean="0"/>
              <a:t>Ma cerchiamo </a:t>
            </a:r>
            <a:r>
              <a:rPr lang="it-IT" b="1" dirty="0"/>
              <a:t>di </a:t>
            </a:r>
            <a:r>
              <a:rPr lang="it-IT" b="1" dirty="0" smtClean="0"/>
              <a:t>vivere - e dunque celebrare - la </a:t>
            </a:r>
            <a:r>
              <a:rPr lang="it-IT" b="1" dirty="0"/>
              <a:t>liturgia </a:t>
            </a:r>
            <a:r>
              <a:rPr lang="it-IT" b="1" dirty="0" smtClean="0"/>
              <a:t>(e la </a:t>
            </a:r>
            <a:r>
              <a:rPr lang="it-IT" b="1" i="1" u="sng" dirty="0" smtClean="0"/>
              <a:t>sua</a:t>
            </a:r>
            <a:r>
              <a:rPr lang="it-IT" b="1" dirty="0" smtClean="0"/>
              <a:t> musica) in </a:t>
            </a:r>
            <a:r>
              <a:rPr lang="it-IT" b="1" dirty="0"/>
              <a:t>modo </a:t>
            </a:r>
            <a:r>
              <a:rPr lang="it-IT" b="1" dirty="0" smtClean="0"/>
              <a:t>eccellente, superando ciò che è ordinario con la straordinarietà della presenza di Dio, al pieno delle nostre possibilità.</a:t>
            </a:r>
            <a:endParaRPr lang="it-IT" b="1" dirty="0"/>
          </a:p>
        </p:txBody>
      </p:sp>
    </p:spTree>
    <p:extLst>
      <p:ext uri="{BB962C8B-B14F-4D97-AF65-F5344CB8AC3E}">
        <p14:creationId xmlns:p14="http://schemas.microsoft.com/office/powerpoint/2010/main" val="208094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6000" i="1" dirty="0" err="1" smtClean="0"/>
              <a:t>Musicam</a:t>
            </a:r>
            <a:r>
              <a:rPr lang="it-IT" sz="6000" i="1" dirty="0" smtClean="0"/>
              <a:t> </a:t>
            </a:r>
            <a:r>
              <a:rPr lang="it-IT" sz="6000" i="1" dirty="0" err="1" smtClean="0"/>
              <a:t>Sacram</a:t>
            </a:r>
            <a:r>
              <a:rPr lang="it-IT" sz="6000" i="1" dirty="0" smtClean="0"/>
              <a:t> </a:t>
            </a:r>
            <a:r>
              <a:rPr lang="it-IT" dirty="0" smtClean="0"/>
              <a:t>(1967)</a:t>
            </a:r>
            <a:endParaRPr lang="it-IT" i="1" dirty="0"/>
          </a:p>
        </p:txBody>
      </p:sp>
      <p:sp>
        <p:nvSpPr>
          <p:cNvPr id="3" name="Segnaposto contenuto 2"/>
          <p:cNvSpPr>
            <a:spLocks noGrp="1"/>
          </p:cNvSpPr>
          <p:nvPr>
            <p:ph idx="1"/>
          </p:nvPr>
        </p:nvSpPr>
        <p:spPr>
          <a:xfrm>
            <a:off x="1295401" y="2556931"/>
            <a:ext cx="9601196" cy="3599169"/>
          </a:xfrm>
        </p:spPr>
        <p:txBody>
          <a:bodyPr>
            <a:normAutofit fontScale="92500" lnSpcReduction="10000"/>
          </a:bodyPr>
          <a:lstStyle/>
          <a:p>
            <a:pPr marL="0" indent="0">
              <a:buNone/>
            </a:pPr>
            <a:r>
              <a:rPr lang="it-IT" dirty="0"/>
              <a:t>4. È lecito sperare che i pastori d’anime, i musicisti e i fedeli, </a:t>
            </a:r>
            <a:r>
              <a:rPr lang="it-IT" b="1" i="1" dirty="0"/>
              <a:t>accogliendo volentieri </a:t>
            </a:r>
            <a:r>
              <a:rPr lang="it-IT" dirty="0"/>
              <a:t>e mettendo in pratica queste norme, uniranno, in piena concordia, i loro sforzi per raggiungere il vero fine della musica sacra «che è la gloria di Dio e la santificazione dei fedeli</a:t>
            </a:r>
            <a:r>
              <a:rPr lang="it-IT" dirty="0" smtClean="0"/>
              <a:t>».</a:t>
            </a:r>
            <a:endParaRPr lang="it-IT" dirty="0"/>
          </a:p>
          <a:p>
            <a:r>
              <a:rPr lang="it-IT" dirty="0"/>
              <a:t>a) Musica sacra è quella che, composta per la celebrazione del culto divino, è dotata di </a:t>
            </a:r>
            <a:r>
              <a:rPr lang="it-IT" b="1" dirty="0"/>
              <a:t>santità</a:t>
            </a:r>
            <a:r>
              <a:rPr lang="it-IT" dirty="0"/>
              <a:t> e </a:t>
            </a:r>
            <a:r>
              <a:rPr lang="it-IT" b="1" dirty="0"/>
              <a:t>bontà di </a:t>
            </a:r>
            <a:r>
              <a:rPr lang="it-IT" b="1" dirty="0" smtClean="0"/>
              <a:t>forme</a:t>
            </a:r>
            <a:r>
              <a:rPr lang="it-IT" dirty="0" smtClean="0"/>
              <a:t>.</a:t>
            </a:r>
            <a:endParaRPr lang="it-IT" dirty="0"/>
          </a:p>
          <a:p>
            <a:r>
              <a:rPr lang="it-IT" dirty="0"/>
              <a:t>b)</a:t>
            </a:r>
            <a:r>
              <a:rPr lang="it-IT" i="1" dirty="0"/>
              <a:t> </a:t>
            </a:r>
            <a:r>
              <a:rPr lang="it-IT" dirty="0"/>
              <a:t>Sotto la denominazione di </a:t>
            </a:r>
            <a:r>
              <a:rPr lang="it-IT" b="1" i="1" dirty="0"/>
              <a:t>Musica sacra </a:t>
            </a:r>
            <a:r>
              <a:rPr lang="it-IT" dirty="0"/>
              <a:t>si comprende, in questo documento: il canto gregoriano, la polifonia sacra antica e moderna nei suoi diversi generi, la musica sacra per organo e altri strumenti legittimamente ammessi nella Liturgia, e il canto popolare sacro, cioè liturgico e </a:t>
            </a:r>
            <a:r>
              <a:rPr lang="it-IT" dirty="0" smtClean="0"/>
              <a:t>religioso.</a:t>
            </a:r>
            <a:endParaRPr lang="it-IT" dirty="0"/>
          </a:p>
          <a:p>
            <a:endParaRPr lang="it-IT" dirty="0"/>
          </a:p>
        </p:txBody>
      </p:sp>
    </p:spTree>
    <p:extLst>
      <p:ext uri="{BB962C8B-B14F-4D97-AF65-F5344CB8AC3E}">
        <p14:creationId xmlns:p14="http://schemas.microsoft.com/office/powerpoint/2010/main" val="266285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numeri iniziali (5-6)</a:t>
            </a:r>
            <a:endParaRPr lang="it-IT" dirty="0"/>
          </a:p>
        </p:txBody>
      </p:sp>
      <p:sp>
        <p:nvSpPr>
          <p:cNvPr id="3" name="Segnaposto contenuto 2"/>
          <p:cNvSpPr>
            <a:spLocks noGrp="1"/>
          </p:cNvSpPr>
          <p:nvPr>
            <p:ph idx="1"/>
          </p:nvPr>
        </p:nvSpPr>
        <p:spPr>
          <a:xfrm>
            <a:off x="1295401" y="2556932"/>
            <a:ext cx="9601196" cy="3637806"/>
          </a:xfrm>
        </p:spPr>
        <p:txBody>
          <a:bodyPr>
            <a:normAutofit fontScale="85000" lnSpcReduction="10000"/>
          </a:bodyPr>
          <a:lstStyle/>
          <a:p>
            <a:r>
              <a:rPr lang="it-IT" dirty="0"/>
              <a:t>5. L’azione liturgica riveste una </a:t>
            </a:r>
            <a:r>
              <a:rPr lang="it-IT" b="1" dirty="0"/>
              <a:t>forma più nobile quando è celebrata in canto</a:t>
            </a:r>
            <a:r>
              <a:rPr lang="it-IT" dirty="0"/>
              <a:t>, con i ministri di ogni grado che svolgono il proprio ufficio, e con la partecipazione del </a:t>
            </a:r>
            <a:r>
              <a:rPr lang="it-IT" dirty="0" smtClean="0"/>
              <a:t>popolo … </a:t>
            </a:r>
            <a:r>
              <a:rPr lang="it-IT" dirty="0"/>
              <a:t>l’unità dei cuori è resa più profonda dall’unità delle </a:t>
            </a:r>
            <a:r>
              <a:rPr lang="it-IT" dirty="0" smtClean="0"/>
              <a:t>voci … </a:t>
            </a:r>
            <a:r>
              <a:rPr lang="it-IT" dirty="0"/>
              <a:t>tutta la celebrazione prefigura più chiaramente la liturgia che si svolge nella Gerusalemme </a:t>
            </a:r>
            <a:r>
              <a:rPr lang="it-IT" dirty="0" smtClean="0"/>
              <a:t>celeste … </a:t>
            </a:r>
            <a:r>
              <a:rPr lang="it-IT" dirty="0"/>
              <a:t>Perciò i pastori di anime si sforzino in ogni modo di realizzare questa forma di celebrazione</a:t>
            </a:r>
            <a:r>
              <a:rPr lang="it-IT" dirty="0" smtClean="0"/>
              <a:t> (5). </a:t>
            </a:r>
          </a:p>
          <a:p>
            <a:r>
              <a:rPr lang="it-IT" dirty="0"/>
              <a:t>L’ordinamento autentico della celebrazione liturgica presuppone anzitutto la debita divisione ed esecuzione degli uffici, per cui «ciascuno, ministro o semplice fedele, svolgendo il proprio ufficio, si limiti a compiere tutto e soltanto ciò che, secondo la natura del rito e le norme liturgiche, è di sua competenza</a:t>
            </a:r>
            <a:r>
              <a:rPr lang="it-IT" dirty="0" smtClean="0"/>
              <a:t>»[SC, 28]</a:t>
            </a:r>
            <a:r>
              <a:rPr lang="it-IT" baseline="30000" dirty="0"/>
              <a:t> </a:t>
            </a:r>
            <a:r>
              <a:rPr lang="it-IT" dirty="0"/>
              <a:t>richiede inoltre che si rispetti il </a:t>
            </a:r>
            <a:r>
              <a:rPr lang="it-IT" b="1" dirty="0"/>
              <a:t>senso e la natura propria di ciascuna parte e di ciascun canto</a:t>
            </a:r>
            <a:r>
              <a:rPr lang="it-IT" dirty="0"/>
              <a:t>. Per questo è necessario in particolare che </a:t>
            </a:r>
            <a:r>
              <a:rPr lang="it-IT" b="1" dirty="0"/>
              <a:t>le parti, che di per sé richiedono il canto, siano di fatto cantate</a:t>
            </a:r>
            <a:r>
              <a:rPr lang="it-IT" dirty="0"/>
              <a:t>, usando tuttavia il genere e la forma richiesti dalla loro </a:t>
            </a:r>
            <a:r>
              <a:rPr lang="it-IT" dirty="0" smtClean="0"/>
              <a:t>natura (6).</a:t>
            </a:r>
            <a:endParaRPr lang="it-IT" dirty="0"/>
          </a:p>
        </p:txBody>
      </p:sp>
    </p:spTree>
    <p:extLst>
      <p:ext uri="{BB962C8B-B14F-4D97-AF65-F5344CB8AC3E}">
        <p14:creationId xmlns:p14="http://schemas.microsoft.com/office/powerpoint/2010/main" val="1355594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7-8</a:t>
            </a:r>
            <a:endParaRPr lang="it-IT" dirty="0"/>
          </a:p>
        </p:txBody>
      </p:sp>
      <p:sp>
        <p:nvSpPr>
          <p:cNvPr id="3" name="Segnaposto contenuto 2"/>
          <p:cNvSpPr>
            <a:spLocks noGrp="1"/>
          </p:cNvSpPr>
          <p:nvPr>
            <p:ph idx="1"/>
          </p:nvPr>
        </p:nvSpPr>
        <p:spPr>
          <a:xfrm>
            <a:off x="1295401" y="2556932"/>
            <a:ext cx="9601196" cy="3573412"/>
          </a:xfrm>
        </p:spPr>
        <p:txBody>
          <a:bodyPr>
            <a:normAutofit fontScale="92500" lnSpcReduction="20000"/>
          </a:bodyPr>
          <a:lstStyle/>
          <a:p>
            <a:r>
              <a:rPr lang="it-IT" dirty="0"/>
              <a:t>Tra la forma solenne più completa delle celebrazioni liturgiche, nella quale tutto ciò che richiede il canto viene di fatto cantato, e la forma più semplice, nella quale non si usa il canto, si possono avere diversi </a:t>
            </a:r>
            <a:r>
              <a:rPr lang="it-IT" dirty="0" smtClean="0"/>
              <a:t>gradi…. </a:t>
            </a:r>
            <a:r>
              <a:rPr lang="it-IT" dirty="0"/>
              <a:t>Tuttavia nello scegliere le parti da cantarsi si cominci da quelle che per loro natura sono di maggiore importanza: prima di tutto quelle spettanti al sacerdote e ai ministri, cui deve rispondere il popolo, o che devono essere cantate dal sacerdote insieme con il popolo; si aggiungano poi gradualmente quelle che sono proprie dei soli fedeli o della sola «</a:t>
            </a:r>
            <a:r>
              <a:rPr lang="it-IT" dirty="0" err="1"/>
              <a:t>schola</a:t>
            </a:r>
            <a:r>
              <a:rPr lang="it-IT" dirty="0"/>
              <a:t> </a:t>
            </a:r>
            <a:r>
              <a:rPr lang="it-IT" dirty="0" err="1"/>
              <a:t>cantorum</a:t>
            </a:r>
            <a:r>
              <a:rPr lang="it-IT" dirty="0" smtClean="0"/>
              <a:t>» (7).</a:t>
            </a:r>
          </a:p>
          <a:p>
            <a:r>
              <a:rPr lang="it-IT" dirty="0"/>
              <a:t>Ogni volta che, per una celebrazione liturgica in canto, si può fare una scelta di persone, è bene dar la preferenza a coloro che sono più capaci nel </a:t>
            </a:r>
            <a:r>
              <a:rPr lang="it-IT" dirty="0" smtClean="0"/>
              <a:t>canto … Se </a:t>
            </a:r>
            <a:r>
              <a:rPr lang="it-IT" dirty="0"/>
              <a:t>poi questa scelta non è possibile, e il sacerdote o il ministro non è capace di eseguire convenientemente le parti di canto, questi può recitare ad alta voce</a:t>
            </a:r>
            <a:r>
              <a:rPr lang="it-IT" dirty="0" smtClean="0"/>
              <a:t> (8).</a:t>
            </a:r>
          </a:p>
          <a:p>
            <a:endParaRPr lang="it-IT" dirty="0"/>
          </a:p>
        </p:txBody>
      </p:sp>
    </p:spTree>
    <p:extLst>
      <p:ext uri="{BB962C8B-B14F-4D97-AF65-F5344CB8AC3E}">
        <p14:creationId xmlns:p14="http://schemas.microsoft.com/office/powerpoint/2010/main" val="2136332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 -finalmente!- 9-11</a:t>
            </a:r>
            <a:endParaRPr lang="it-IT" dirty="0"/>
          </a:p>
        </p:txBody>
      </p:sp>
      <p:sp>
        <p:nvSpPr>
          <p:cNvPr id="3" name="Segnaposto contenuto 2"/>
          <p:cNvSpPr>
            <a:spLocks noGrp="1"/>
          </p:cNvSpPr>
          <p:nvPr>
            <p:ph idx="1"/>
          </p:nvPr>
        </p:nvSpPr>
        <p:spPr>
          <a:xfrm>
            <a:off x="1295401" y="2556931"/>
            <a:ext cx="9601196" cy="3586291"/>
          </a:xfrm>
        </p:spPr>
        <p:txBody>
          <a:bodyPr>
            <a:normAutofit fontScale="85000" lnSpcReduction="20000"/>
          </a:bodyPr>
          <a:lstStyle/>
          <a:p>
            <a:r>
              <a:rPr lang="it-IT" dirty="0"/>
              <a:t>Nello scegliere il genere di musica sacra, sia per la «</a:t>
            </a:r>
            <a:r>
              <a:rPr lang="it-IT" dirty="0" err="1"/>
              <a:t>schola</a:t>
            </a:r>
            <a:r>
              <a:rPr lang="it-IT" dirty="0"/>
              <a:t> </a:t>
            </a:r>
            <a:r>
              <a:rPr lang="it-IT" dirty="0" err="1"/>
              <a:t>cantorum</a:t>
            </a:r>
            <a:r>
              <a:rPr lang="it-IT" dirty="0"/>
              <a:t>» che per i fedeli, si tenga conto delle </a:t>
            </a:r>
            <a:r>
              <a:rPr lang="it-IT" u="sng" dirty="0"/>
              <a:t>possibilità di coloro che devono cantare</a:t>
            </a:r>
            <a:r>
              <a:rPr lang="it-IT" dirty="0"/>
              <a:t>. La Chiesa </a:t>
            </a:r>
            <a:r>
              <a:rPr lang="it-IT" b="1" dirty="0"/>
              <a:t>non esclude dalle azioni liturgiche nessun genere di musica sacra</a:t>
            </a:r>
            <a:r>
              <a:rPr lang="it-IT" dirty="0"/>
              <a:t>, </a:t>
            </a:r>
            <a:r>
              <a:rPr lang="it-IT" b="1" i="1" u="sng" dirty="0"/>
              <a:t>purché corrisponda allo spirito dell’azione liturgica e alla natura delle singole </a:t>
            </a:r>
            <a:r>
              <a:rPr lang="it-IT" b="1" i="1" u="sng" dirty="0" smtClean="0"/>
              <a:t>parti, </a:t>
            </a:r>
            <a:r>
              <a:rPr lang="it-IT" b="1" i="1" u="sng" dirty="0"/>
              <a:t>e non impedisca una giusta partecipazione dei </a:t>
            </a:r>
            <a:r>
              <a:rPr lang="it-IT" b="1" i="1" u="sng" dirty="0" smtClean="0"/>
              <a:t>fedeli </a:t>
            </a:r>
            <a:r>
              <a:rPr lang="it-IT" dirty="0" smtClean="0"/>
              <a:t>(9).</a:t>
            </a:r>
          </a:p>
          <a:p>
            <a:r>
              <a:rPr lang="it-IT" dirty="0"/>
              <a:t>Perché i fedeli partecipino attivamente alla liturgia più volentieri e con maggior frutto, conviene che </a:t>
            </a:r>
            <a:r>
              <a:rPr lang="it-IT" b="1" dirty="0"/>
              <a:t>le forme di celebrazione e i gradi di partecipazione siano opportunamente variati</a:t>
            </a:r>
            <a:r>
              <a:rPr lang="it-IT" dirty="0"/>
              <a:t>, per quanto è possibile, secondo la solennità dei giorni e delle </a:t>
            </a:r>
            <a:r>
              <a:rPr lang="it-IT" dirty="0" smtClean="0"/>
              <a:t>assemblee (10).</a:t>
            </a:r>
          </a:p>
          <a:p>
            <a:r>
              <a:rPr lang="it-IT" dirty="0"/>
              <a:t>La </a:t>
            </a:r>
            <a:r>
              <a:rPr lang="it-IT" b="1" dirty="0"/>
              <a:t>forma più ricca del canto e l’apparato più fastoso delle cerimonie </a:t>
            </a:r>
            <a:r>
              <a:rPr lang="it-IT" dirty="0"/>
              <a:t>sono sì qualche volta desiderabili, quando cioè vi sia la possibilità di fare ciò nel </a:t>
            </a:r>
            <a:r>
              <a:rPr lang="it-IT" b="1" dirty="0"/>
              <a:t>modo dovuto</a:t>
            </a:r>
            <a:r>
              <a:rPr lang="it-IT" dirty="0"/>
              <a:t>; sarebbero tuttavia contrari alla vera solennità dell’azione liturgica, se portassero ad ometterne qualche elemento, a mutarla o a compierla in modo </a:t>
            </a:r>
            <a:r>
              <a:rPr lang="it-IT" dirty="0" smtClean="0"/>
              <a:t>indebito (11).</a:t>
            </a:r>
            <a:endParaRPr lang="it-IT" dirty="0"/>
          </a:p>
        </p:txBody>
      </p:sp>
    </p:spTree>
    <p:extLst>
      <p:ext uri="{BB962C8B-B14F-4D97-AF65-F5344CB8AC3E}">
        <p14:creationId xmlns:p14="http://schemas.microsoft.com/office/powerpoint/2010/main" val="912483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1" y="814707"/>
            <a:ext cx="9601196" cy="1303867"/>
          </a:xfrm>
        </p:spPr>
        <p:txBody>
          <a:bodyPr>
            <a:normAutofit fontScale="90000"/>
          </a:bodyPr>
          <a:lstStyle/>
          <a:p>
            <a:r>
              <a:rPr lang="it-IT" dirty="0" smtClean="0"/>
              <a:t>Sulla </a:t>
            </a:r>
            <a:r>
              <a:rPr lang="it-IT" b="1" i="1" dirty="0" smtClean="0"/>
              <a:t>partecipazione</a:t>
            </a:r>
            <a:br>
              <a:rPr lang="it-IT" b="1" i="1" dirty="0" smtClean="0"/>
            </a:br>
            <a:r>
              <a:rPr lang="it-IT" dirty="0"/>
              <a:t> </a:t>
            </a:r>
            <a:r>
              <a:rPr lang="it-IT" sz="2200" dirty="0" smtClean="0"/>
              <a:t>I </a:t>
            </a:r>
            <a:r>
              <a:rPr lang="it-IT" sz="2200" dirty="0"/>
              <a:t>fedeli adempiono il loro ufficio liturgico per mezzo di quella piena, consapevole e attiva partecipazione che è richiesta dalla natura stessa della Liturgia e alla quale il popolo cristiano ha diritto e dovere in forza del </a:t>
            </a:r>
            <a:r>
              <a:rPr lang="it-IT" sz="2200" dirty="0" smtClean="0"/>
              <a:t>battesimo (15)</a:t>
            </a:r>
            <a:endParaRPr lang="it-IT" sz="2200" b="1" i="1" dirty="0"/>
          </a:p>
        </p:txBody>
      </p:sp>
      <p:sp>
        <p:nvSpPr>
          <p:cNvPr id="3" name="Segnaposto contenuto 2"/>
          <p:cNvSpPr>
            <a:spLocks noGrp="1"/>
          </p:cNvSpPr>
          <p:nvPr>
            <p:ph idx="1"/>
          </p:nvPr>
        </p:nvSpPr>
        <p:spPr>
          <a:xfrm>
            <a:off x="1295401" y="2408350"/>
            <a:ext cx="9601196" cy="3812146"/>
          </a:xfrm>
        </p:spPr>
        <p:txBody>
          <a:bodyPr>
            <a:normAutofit fontScale="92500" lnSpcReduction="20000"/>
          </a:bodyPr>
          <a:lstStyle/>
          <a:p>
            <a:r>
              <a:rPr lang="it-IT" sz="2700" dirty="0"/>
              <a:t>Questa partecipazione:</a:t>
            </a:r>
          </a:p>
          <a:p>
            <a:pPr marL="0" indent="0">
              <a:buNone/>
            </a:pPr>
            <a:r>
              <a:rPr lang="it-IT" sz="2700" dirty="0"/>
              <a:t>a) deve essere </a:t>
            </a:r>
            <a:r>
              <a:rPr lang="it-IT" sz="2700" b="1" dirty="0"/>
              <a:t>prima di tutto interna</a:t>
            </a:r>
            <a:r>
              <a:rPr lang="it-IT" sz="2700" dirty="0"/>
              <a:t>: e per essa i fedeli </a:t>
            </a:r>
            <a:r>
              <a:rPr lang="it-IT" sz="2700" i="1" u="sng" dirty="0"/>
              <a:t>conformano</a:t>
            </a:r>
            <a:r>
              <a:rPr lang="it-IT" sz="2700" dirty="0"/>
              <a:t> la loro mente alle parole che pronunziano o ascoltano, e </a:t>
            </a:r>
            <a:r>
              <a:rPr lang="it-IT" sz="2700" i="1" u="sng" dirty="0"/>
              <a:t>cooperano</a:t>
            </a:r>
            <a:r>
              <a:rPr lang="it-IT" sz="2700" dirty="0"/>
              <a:t> con la grazia </a:t>
            </a:r>
            <a:r>
              <a:rPr lang="it-IT" sz="2700" dirty="0" smtClean="0"/>
              <a:t>divina;</a:t>
            </a:r>
            <a:endParaRPr lang="it-IT" sz="2700" dirty="0"/>
          </a:p>
          <a:p>
            <a:pPr marL="0" indent="0">
              <a:buNone/>
            </a:pPr>
            <a:r>
              <a:rPr lang="it-IT" sz="2700" dirty="0"/>
              <a:t>b)</a:t>
            </a:r>
            <a:r>
              <a:rPr lang="it-IT" sz="2700" i="1" dirty="0"/>
              <a:t> </a:t>
            </a:r>
            <a:r>
              <a:rPr lang="it-IT" sz="2700" dirty="0"/>
              <a:t>deve però essere anche </a:t>
            </a:r>
            <a:r>
              <a:rPr lang="it-IT" sz="2700" b="1" dirty="0"/>
              <a:t>esterna</a:t>
            </a:r>
            <a:r>
              <a:rPr lang="it-IT" sz="2700" dirty="0"/>
              <a:t>: e con questa </a:t>
            </a:r>
            <a:r>
              <a:rPr lang="it-IT" sz="2700" i="1" u="sng" dirty="0"/>
              <a:t>manifestano</a:t>
            </a:r>
            <a:r>
              <a:rPr lang="it-IT" sz="2700" dirty="0"/>
              <a:t> la partecipazione interna attraverso i </a:t>
            </a:r>
            <a:r>
              <a:rPr lang="it-IT" sz="2700" i="1" dirty="0"/>
              <a:t>gesti </a:t>
            </a:r>
            <a:r>
              <a:rPr lang="it-IT" sz="2700" dirty="0"/>
              <a:t>e l’atteggiamento del corpo, le </a:t>
            </a:r>
            <a:r>
              <a:rPr lang="it-IT" sz="2700" i="1" dirty="0"/>
              <a:t>acclamazioni</a:t>
            </a:r>
            <a:r>
              <a:rPr lang="it-IT" sz="2700" dirty="0"/>
              <a:t>, le </a:t>
            </a:r>
            <a:r>
              <a:rPr lang="it-IT" sz="2700" i="1" dirty="0"/>
              <a:t>risposte</a:t>
            </a:r>
            <a:r>
              <a:rPr lang="it-IT" sz="2700" dirty="0"/>
              <a:t> e il </a:t>
            </a:r>
            <a:r>
              <a:rPr lang="it-IT" sz="2700" b="1" i="1" dirty="0" smtClean="0"/>
              <a:t>canto</a:t>
            </a:r>
            <a:r>
              <a:rPr lang="it-IT" sz="2700" dirty="0" smtClean="0"/>
              <a:t>;</a:t>
            </a:r>
            <a:endParaRPr lang="it-IT" sz="2700" dirty="0"/>
          </a:p>
          <a:p>
            <a:pPr marL="0" indent="0">
              <a:buNone/>
            </a:pPr>
            <a:r>
              <a:rPr lang="it-IT" sz="2700" dirty="0"/>
              <a:t>Si educhino inoltre i fedeli a saper innalzare la loro mente a Dio attraverso la </a:t>
            </a:r>
            <a:r>
              <a:rPr lang="it-IT" sz="2700" b="1" i="1" u="sng" dirty="0"/>
              <a:t>partecipazione interiore</a:t>
            </a:r>
            <a:r>
              <a:rPr lang="it-IT" sz="2700" dirty="0"/>
              <a:t>, mentre ascoltano ciò che i ministri o la «</a:t>
            </a:r>
            <a:r>
              <a:rPr lang="it-IT" sz="2700" dirty="0" err="1"/>
              <a:t>schola</a:t>
            </a:r>
            <a:r>
              <a:rPr lang="it-IT" sz="2700" dirty="0"/>
              <a:t>» cantano.</a:t>
            </a:r>
          </a:p>
          <a:p>
            <a:endParaRPr lang="it-IT" dirty="0"/>
          </a:p>
        </p:txBody>
      </p:sp>
    </p:spTree>
    <p:extLst>
      <p:ext uri="{BB962C8B-B14F-4D97-AF65-F5344CB8AC3E}">
        <p14:creationId xmlns:p14="http://schemas.microsoft.com/office/powerpoint/2010/main" val="2703053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2"/>
            <a:ext cx="9601196" cy="1580764"/>
          </a:xfrm>
        </p:spPr>
        <p:txBody>
          <a:bodyPr>
            <a:normAutofit fontScale="90000"/>
          </a:bodyPr>
          <a:lstStyle/>
          <a:p>
            <a:r>
              <a:rPr lang="it-IT" sz="2700" dirty="0" smtClean="0"/>
              <a:t>16. Non </a:t>
            </a:r>
            <a:r>
              <a:rPr lang="it-IT" sz="2700" dirty="0"/>
              <a:t>c’è niente di più solenne e festoso nelle sacre celebrazioni di una assemblea che, tutta, esprime con il canto la sua pietà e la sua fede. Pertanto la </a:t>
            </a:r>
            <a:r>
              <a:rPr lang="it-IT" sz="2700" b="1" i="1" dirty="0"/>
              <a:t>partecipazione attiva </a:t>
            </a:r>
            <a:r>
              <a:rPr lang="it-IT" sz="2700" dirty="0"/>
              <a:t>di tutto il popolo, che si manifesta con il canto, si promuova con ogni cura, seguendo questo ordine:</a:t>
            </a:r>
            <a:r>
              <a:rPr lang="it-IT" dirty="0"/>
              <a:t/>
            </a:r>
            <a:br>
              <a:rPr lang="it-IT" dirty="0"/>
            </a:br>
            <a:endParaRPr lang="it-IT" dirty="0"/>
          </a:p>
        </p:txBody>
      </p:sp>
      <p:sp>
        <p:nvSpPr>
          <p:cNvPr id="3" name="Segnaposto contenuto 2"/>
          <p:cNvSpPr>
            <a:spLocks noGrp="1"/>
          </p:cNvSpPr>
          <p:nvPr>
            <p:ph idx="1"/>
          </p:nvPr>
        </p:nvSpPr>
        <p:spPr>
          <a:xfrm>
            <a:off x="746974" y="2562895"/>
            <a:ext cx="10586433" cy="3966693"/>
          </a:xfrm>
        </p:spPr>
        <p:txBody>
          <a:bodyPr>
            <a:normAutofit fontScale="92500" lnSpcReduction="20000"/>
          </a:bodyPr>
          <a:lstStyle/>
          <a:p>
            <a:pPr marL="0" indent="0">
              <a:buNone/>
            </a:pPr>
            <a:r>
              <a:rPr lang="it-IT" dirty="0" smtClean="0"/>
              <a:t>a</a:t>
            </a:r>
            <a:r>
              <a:rPr lang="it-IT" dirty="0"/>
              <a:t>) Comprenda prima di tutto le </a:t>
            </a:r>
            <a:r>
              <a:rPr lang="it-IT" b="1" dirty="0"/>
              <a:t>acclamazioni</a:t>
            </a:r>
            <a:r>
              <a:rPr lang="it-IT" dirty="0"/>
              <a:t>, le </a:t>
            </a:r>
            <a:r>
              <a:rPr lang="it-IT" b="1" dirty="0"/>
              <a:t>risposte ai saluti </a:t>
            </a:r>
            <a:r>
              <a:rPr lang="it-IT" dirty="0"/>
              <a:t>del sacerdote e dei ministri e alle </a:t>
            </a:r>
            <a:r>
              <a:rPr lang="it-IT" b="1" dirty="0"/>
              <a:t>preghiere litaniche</a:t>
            </a:r>
            <a:r>
              <a:rPr lang="it-IT" dirty="0"/>
              <a:t>; inoltre le antifone e i salmi, i versetti intercalari o ritornelli, gli inni e i </a:t>
            </a:r>
            <a:r>
              <a:rPr lang="it-IT" dirty="0" smtClean="0"/>
              <a:t>cantici.</a:t>
            </a:r>
            <a:endParaRPr lang="it-IT" dirty="0"/>
          </a:p>
          <a:p>
            <a:pPr marL="0" indent="0">
              <a:buNone/>
            </a:pPr>
            <a:r>
              <a:rPr lang="it-IT" dirty="0"/>
              <a:t>b) Con una adatta catechesi e con esercitazioni pratiche si </a:t>
            </a:r>
            <a:r>
              <a:rPr lang="it-IT" b="1" dirty="0"/>
              <a:t>conduca gradatamente il popolo ad una sempre più ampia, anzi fino alla piena partecipazione </a:t>
            </a:r>
            <a:r>
              <a:rPr lang="it-IT" u="sng" dirty="0"/>
              <a:t>a tutto ciò che gli spetta</a:t>
            </a:r>
            <a:r>
              <a:rPr lang="it-IT" dirty="0"/>
              <a:t>.</a:t>
            </a:r>
          </a:p>
          <a:p>
            <a:pPr marL="0" indent="0">
              <a:buNone/>
            </a:pPr>
            <a:r>
              <a:rPr lang="it-IT" dirty="0"/>
              <a:t>c) Si potrà tuttavia </a:t>
            </a:r>
            <a:r>
              <a:rPr lang="it-IT" b="1" dirty="0"/>
              <a:t>affidare alla sola «</a:t>
            </a:r>
            <a:r>
              <a:rPr lang="it-IT" b="1" dirty="0" err="1"/>
              <a:t>schola</a:t>
            </a:r>
            <a:r>
              <a:rPr lang="it-IT" b="1" dirty="0"/>
              <a:t>» alcuni canti del popolo</a:t>
            </a:r>
            <a:r>
              <a:rPr lang="it-IT" dirty="0"/>
              <a:t>, specialmente se i fedeli non sono ancora sufficientemente istruiti, o quando si usano composizioni musicali a più voci, </a:t>
            </a:r>
            <a:r>
              <a:rPr lang="it-IT" b="1" dirty="0"/>
              <a:t>purché il popolo non sia escluso dalle altre parti che gli spettano</a:t>
            </a:r>
            <a:r>
              <a:rPr lang="it-IT" dirty="0"/>
              <a:t>. Ma non è da approvarsi l’uso di affidare per intero alla sola «</a:t>
            </a:r>
            <a:r>
              <a:rPr lang="it-IT" dirty="0" err="1"/>
              <a:t>schola</a:t>
            </a:r>
            <a:r>
              <a:rPr lang="it-IT" dirty="0"/>
              <a:t> </a:t>
            </a:r>
            <a:r>
              <a:rPr lang="it-IT" dirty="0" err="1"/>
              <a:t>cantorum</a:t>
            </a:r>
            <a:r>
              <a:rPr lang="it-IT" dirty="0"/>
              <a:t>» tutte le parti cantate del «Proprio» e dell’« Ordinario», escludendo completamente il popolo dalla partecipazione nel canto.</a:t>
            </a:r>
          </a:p>
          <a:p>
            <a:r>
              <a:rPr lang="it-IT" dirty="0"/>
              <a:t>17. Si osservi anche, a tempo debito, il </a:t>
            </a:r>
            <a:r>
              <a:rPr lang="it-IT" b="1" dirty="0"/>
              <a:t>sacro </a:t>
            </a:r>
            <a:r>
              <a:rPr lang="it-IT" b="1" dirty="0" smtClean="0"/>
              <a:t>silenzio</a:t>
            </a:r>
            <a:r>
              <a:rPr lang="it-IT" dirty="0" smtClean="0"/>
              <a:t>.</a:t>
            </a:r>
            <a:endParaRPr lang="it-IT" dirty="0"/>
          </a:p>
          <a:p>
            <a:endParaRPr lang="it-IT" dirty="0"/>
          </a:p>
        </p:txBody>
      </p:sp>
    </p:spTree>
    <p:extLst>
      <p:ext uri="{BB962C8B-B14F-4D97-AF65-F5344CB8AC3E}">
        <p14:creationId xmlns:p14="http://schemas.microsoft.com/office/powerpoint/2010/main" val="2832482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772732"/>
            <a:ext cx="9601196" cy="1513267"/>
          </a:xfrm>
        </p:spPr>
        <p:txBody>
          <a:bodyPr>
            <a:normAutofit fontScale="90000"/>
          </a:bodyPr>
          <a:lstStyle/>
          <a:p>
            <a:r>
              <a:rPr lang="it-IT" dirty="0" smtClean="0"/>
              <a:t>Sul </a:t>
            </a:r>
            <a:r>
              <a:rPr lang="it-IT" b="1" dirty="0" smtClean="0"/>
              <a:t>coro…</a:t>
            </a:r>
            <a:br>
              <a:rPr lang="it-IT" b="1" dirty="0" smtClean="0"/>
            </a:br>
            <a:r>
              <a:rPr lang="it-IT" sz="3100" dirty="0" smtClean="0"/>
              <a:t>È </a:t>
            </a:r>
            <a:r>
              <a:rPr lang="it-IT" sz="3100" dirty="0"/>
              <a:t>degno di particolare attenzione, per il servizio liturgico che svolge, il «coro» o «cappella musicale» o «</a:t>
            </a:r>
            <a:r>
              <a:rPr lang="it-IT" sz="3100" dirty="0" err="1"/>
              <a:t>schola</a:t>
            </a:r>
            <a:r>
              <a:rPr lang="it-IT" sz="3100" dirty="0"/>
              <a:t> </a:t>
            </a:r>
            <a:r>
              <a:rPr lang="it-IT" sz="3100" dirty="0" err="1"/>
              <a:t>cantorum</a:t>
            </a:r>
            <a:r>
              <a:rPr lang="it-IT" sz="3100" dirty="0" smtClean="0"/>
              <a:t>» (19)</a:t>
            </a:r>
            <a:endParaRPr lang="it-IT" sz="3100" dirty="0"/>
          </a:p>
        </p:txBody>
      </p:sp>
      <p:sp>
        <p:nvSpPr>
          <p:cNvPr id="3" name="Segnaposto contenuto 2"/>
          <p:cNvSpPr>
            <a:spLocks noGrp="1"/>
          </p:cNvSpPr>
          <p:nvPr>
            <p:ph idx="1"/>
          </p:nvPr>
        </p:nvSpPr>
        <p:spPr>
          <a:xfrm>
            <a:off x="1043189" y="2421228"/>
            <a:ext cx="10264462" cy="4031087"/>
          </a:xfrm>
        </p:spPr>
        <p:txBody>
          <a:bodyPr>
            <a:normAutofit fontScale="85000" lnSpcReduction="10000"/>
          </a:bodyPr>
          <a:lstStyle/>
          <a:p>
            <a:r>
              <a:rPr lang="it-IT" i="1" dirty="0"/>
              <a:t>a) </a:t>
            </a:r>
            <a:r>
              <a:rPr lang="it-IT" dirty="0"/>
              <a:t>un « coro» o una «cappella musicale» o una « </a:t>
            </a:r>
            <a:r>
              <a:rPr lang="it-IT" dirty="0" err="1"/>
              <a:t>schola</a:t>
            </a:r>
            <a:r>
              <a:rPr lang="it-IT" dirty="0"/>
              <a:t> </a:t>
            </a:r>
            <a:r>
              <a:rPr lang="it-IT" dirty="0" err="1"/>
              <a:t>cantorum</a:t>
            </a:r>
            <a:r>
              <a:rPr lang="it-IT" dirty="0"/>
              <a:t>» </a:t>
            </a:r>
            <a:r>
              <a:rPr lang="it-IT" b="1" dirty="0"/>
              <a:t>si abbia e si promuova con cura</a:t>
            </a:r>
            <a:r>
              <a:rPr lang="it-IT" dirty="0"/>
              <a:t>, specialmente nelle cattedrali e nelle altre chiese maggiori, nei seminari e negli studentati religiosi;</a:t>
            </a:r>
          </a:p>
          <a:p>
            <a:r>
              <a:rPr lang="it-IT" i="1" dirty="0"/>
              <a:t>b) </a:t>
            </a:r>
            <a:r>
              <a:rPr lang="it-IT" dirty="0"/>
              <a:t>«</a:t>
            </a:r>
            <a:r>
              <a:rPr lang="it-IT" dirty="0" err="1"/>
              <a:t>scholae</a:t>
            </a:r>
            <a:r>
              <a:rPr lang="it-IT" dirty="0"/>
              <a:t>», benché modeste, è opportuno siano istituite </a:t>
            </a:r>
            <a:r>
              <a:rPr lang="it-IT" b="1" dirty="0"/>
              <a:t>anche presso le chiese minori</a:t>
            </a:r>
            <a:r>
              <a:rPr lang="it-IT" dirty="0"/>
              <a:t>.</a:t>
            </a:r>
          </a:p>
          <a:p>
            <a:r>
              <a:rPr lang="it-IT" dirty="0"/>
              <a:t>20. Le cappelle musicali già esistenti presso basiliche, cattedrali, </a:t>
            </a:r>
            <a:r>
              <a:rPr lang="it-IT" dirty="0" smtClean="0"/>
              <a:t>…, </a:t>
            </a:r>
            <a:r>
              <a:rPr lang="it-IT" dirty="0"/>
              <a:t>e che nel corso dei secoli si sono acquistate grandi meriti, </a:t>
            </a:r>
            <a:r>
              <a:rPr lang="it-IT" dirty="0" smtClean="0"/>
              <a:t>…, </a:t>
            </a:r>
            <a:r>
              <a:rPr lang="it-IT" dirty="0"/>
              <a:t>si conservino, con propri regolamenti, riveduti e approvati dall’Ordinario, per una celebrazione delle azioni sacre in una forma più </a:t>
            </a:r>
            <a:r>
              <a:rPr lang="it-IT" dirty="0" smtClean="0"/>
              <a:t>ricca.</a:t>
            </a:r>
            <a:endParaRPr lang="it-IT" dirty="0"/>
          </a:p>
          <a:p>
            <a:r>
              <a:rPr lang="it-IT" dirty="0"/>
              <a:t>Tuttavia i maestri di quelle «</a:t>
            </a:r>
            <a:r>
              <a:rPr lang="it-IT" dirty="0" err="1"/>
              <a:t>scholae</a:t>
            </a:r>
            <a:r>
              <a:rPr lang="it-IT" dirty="0"/>
              <a:t>» e i rettori delle chiese si curino </a:t>
            </a:r>
            <a:r>
              <a:rPr lang="it-IT" b="1" dirty="0"/>
              <a:t>che i fedeli possano sempre associarsi al canto</a:t>
            </a:r>
            <a:r>
              <a:rPr lang="it-IT" dirty="0"/>
              <a:t>, almeno nell’esecuzione delle parti più facili che loro spettano.</a:t>
            </a:r>
          </a:p>
          <a:p>
            <a:r>
              <a:rPr lang="it-IT" dirty="0"/>
              <a:t>21. Si provveda, </a:t>
            </a:r>
            <a:r>
              <a:rPr lang="it-IT" dirty="0" smtClean="0"/>
              <a:t>…, </a:t>
            </a:r>
            <a:r>
              <a:rPr lang="it-IT" dirty="0"/>
              <a:t>che ci siano almeno uno o due </a:t>
            </a:r>
            <a:r>
              <a:rPr lang="it-IT" b="1" dirty="0"/>
              <a:t>cantori</a:t>
            </a:r>
            <a:r>
              <a:rPr lang="it-IT" dirty="0"/>
              <a:t>, convenientemente istruiti, che propongano almeno dei canti semplici per la partecipazione del popolo e guidino e sostengano opportunamente i fedeli nell’esecuzione di quanto loro spetta.</a:t>
            </a:r>
          </a:p>
          <a:p>
            <a:endParaRPr lang="it-IT" dirty="0"/>
          </a:p>
        </p:txBody>
      </p:sp>
    </p:spTree>
    <p:extLst>
      <p:ext uri="{BB962C8B-B14F-4D97-AF65-F5344CB8AC3E}">
        <p14:creationId xmlns:p14="http://schemas.microsoft.com/office/powerpoint/2010/main" val="2880701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225</TotalTime>
  <Words>2600</Words>
  <Application>Microsoft Office PowerPoint</Application>
  <PresentationFormat>Widescreen</PresentationFormat>
  <Paragraphs>134</Paragraphs>
  <Slides>29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Garamond</vt:lpstr>
      <vt:lpstr>Times New Roman</vt:lpstr>
      <vt:lpstr>Organico</vt:lpstr>
      <vt:lpstr>«PARTECIPAZIONE AUTENTICA» (SC, 19)</vt:lpstr>
      <vt:lpstr>Il Concilio Vaticano II</vt:lpstr>
      <vt:lpstr>Musicam Sacram (1967)</vt:lpstr>
      <vt:lpstr>I numeri iniziali (5-6)</vt:lpstr>
      <vt:lpstr>7-8</vt:lpstr>
      <vt:lpstr>E -finalmente!- 9-11</vt:lpstr>
      <vt:lpstr>Sulla partecipazione  I fedeli adempiono il loro ufficio liturgico per mezzo di quella piena, consapevole e attiva partecipazione che è richiesta dalla natura stessa della Liturgia e alla quale il popolo cristiano ha diritto e dovere in forza del battesimo (15)</vt:lpstr>
      <vt:lpstr>16. Non c’è niente di più solenne e festoso nelle sacre celebrazioni di una assemblea che, tutta, esprime con il canto la sua pietà e la sua fede. Pertanto la partecipazione attiva di tutto il popolo, che si manifesta con il canto, si promuova con ogni cura, seguendo questo ordine: </vt:lpstr>
      <vt:lpstr>Sul coro… È degno di particolare attenzione, per il servizio liturgico che svolge, il «coro» o «cappella musicale» o «schola cantorum» (19)</vt:lpstr>
      <vt:lpstr>22. La «schola cantorum», secondo le legittime consuetudini dei vari paesi e le diverse situazioni concrete, può esser composta sia di uomini e ragazzi, sia di soli uomini o di soli ragazzi, sia di uomini e donne, ed anche, dove il caso veramente lo richieda, di sole donne. </vt:lpstr>
      <vt:lpstr>Diritti e doveri</vt:lpstr>
      <vt:lpstr>I «gradi di partecipazione» primo grado</vt:lpstr>
      <vt:lpstr>Secondo e terzo grado</vt:lpstr>
      <vt:lpstr>I canti del Proprio</vt:lpstr>
      <vt:lpstr>I canti dell’Ordinario</vt:lpstr>
      <vt:lpstr>La lingua nella celebrazione</vt:lpstr>
      <vt:lpstr>nova et vetera</vt:lpstr>
      <vt:lpstr>La musica sacra strumentale</vt:lpstr>
      <vt:lpstr>Il loro uso</vt:lpstr>
      <vt:lpstr>Catechismo della Chiesa Cattolica-Compendium (2005) </vt:lpstr>
      <vt:lpstr>Sacramentum caritatis  (Benedetto XVI, 2007) </vt:lpstr>
      <vt:lpstr>Premessa al “Repertorio nazionale. Canti per la liturgia” (2009)</vt:lpstr>
      <vt:lpstr>Ordinamento Generale del Lezionario Romano (1981)</vt:lpstr>
      <vt:lpstr>Ordinamento generale del Messale Romano (2004)</vt:lpstr>
      <vt:lpstr>Canto d’ingresso (introito)</vt:lpstr>
      <vt:lpstr>Kyrie e Gloria</vt:lpstr>
      <vt:lpstr>Riguardo alle letture…</vt:lpstr>
      <vt:lpstr>Riti d’offertorio e di comunione</vt:lpstr>
      <vt:lpstr>Il «Fine» e i «mezzi»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21</cp:revision>
  <dcterms:created xsi:type="dcterms:W3CDTF">2017-12-08T20:58:55Z</dcterms:created>
  <dcterms:modified xsi:type="dcterms:W3CDTF">2017-12-13T22:27:22Z</dcterms:modified>
</cp:coreProperties>
</file>