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83" r:id="rId16"/>
    <p:sldId id="279" r:id="rId17"/>
    <p:sldId id="280" r:id="rId18"/>
    <p:sldId id="28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t.wikipedia.org/wiki/Caccia_(musica)" TargetMode="External"/><Relationship Id="rId2" Type="http://schemas.openxmlformats.org/officeDocument/2006/relationships/hyperlink" Target="http://it.wikipedia.org/wiki/Hoquet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iki/Canone_cancrizzante" TargetMode="External"/><Relationship Id="rId5" Type="http://schemas.openxmlformats.org/officeDocument/2006/relationships/hyperlink" Target="http://it.wikipedia.org/wiki/Chiasmo" TargetMode="External"/><Relationship Id="rId4" Type="http://schemas.openxmlformats.org/officeDocument/2006/relationships/hyperlink" Target="http://it.wikipedia.org/wiki/Canone_(musica)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6000" dirty="0" smtClean="0"/>
              <a:t/>
            </a:r>
            <a:br>
              <a:rPr lang="it-IT" sz="6000" dirty="0" smtClean="0"/>
            </a:br>
            <a:r>
              <a:rPr lang="it-IT" sz="6000" dirty="0" smtClean="0"/>
              <a:t>II puntata…..</a:t>
            </a:r>
            <a:br>
              <a:rPr lang="it-IT" sz="6000" dirty="0" smtClean="0"/>
            </a:br>
            <a:r>
              <a:rPr lang="it-IT" sz="6000" dirty="0"/>
              <a:t/>
            </a:r>
            <a:br>
              <a:rPr lang="it-IT" sz="6000" dirty="0"/>
            </a:br>
            <a:r>
              <a:rPr lang="it-IT" sz="6000" dirty="0" smtClean="0"/>
              <a:t>Il gusto polifonico</a:t>
            </a:r>
            <a:endParaRPr lang="it-IT" sz="6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4000" dirty="0" smtClean="0"/>
          </a:p>
          <a:p>
            <a:pPr marL="0" indent="0">
              <a:buNone/>
            </a:pPr>
            <a:endParaRPr lang="it-IT" sz="4000" dirty="0" smtClean="0"/>
          </a:p>
          <a:p>
            <a:pPr marL="0" indent="0">
              <a:buNone/>
            </a:pPr>
            <a:r>
              <a:rPr lang="it-IT" sz="4000" dirty="0" smtClean="0"/>
              <a:t>Brevissimo ‘volo radente’ per un percorso tra 1100 e 1600….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283164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Riassunto del XV secolo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91857"/>
          </a:xfrm>
        </p:spPr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b="1" dirty="0"/>
              <a:t>Quattrocento</a:t>
            </a:r>
            <a:r>
              <a:rPr lang="it-IT" dirty="0"/>
              <a:t>, spinto dall’Ars Nova, arricchisce la polifonia sino a portarla alla sua massima fioritura:</a:t>
            </a:r>
          </a:p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dirty="0"/>
              <a:t>la </a:t>
            </a:r>
            <a:r>
              <a:rPr lang="it-IT" b="1" dirty="0"/>
              <a:t>Messa «ciclica» </a:t>
            </a:r>
            <a:r>
              <a:rPr lang="it-IT" dirty="0"/>
              <a:t>su unico </a:t>
            </a:r>
            <a:r>
              <a:rPr lang="it-IT" i="1" dirty="0" err="1"/>
              <a:t>Tenor</a:t>
            </a:r>
            <a:r>
              <a:rPr lang="it-IT" dirty="0"/>
              <a:t> </a:t>
            </a:r>
            <a:r>
              <a:rPr lang="it-IT" i="1" dirty="0"/>
              <a:t> </a:t>
            </a:r>
            <a:r>
              <a:rPr lang="it-IT" dirty="0"/>
              <a:t>(che poteva essere anche </a:t>
            </a:r>
            <a:r>
              <a:rPr lang="it-IT" u="sng" dirty="0"/>
              <a:t>profano</a:t>
            </a:r>
            <a:r>
              <a:rPr lang="it-IT" dirty="0"/>
              <a:t> [Messa in </a:t>
            </a:r>
            <a:r>
              <a:rPr lang="it-IT" i="1" dirty="0"/>
              <a:t>parafrasi</a:t>
            </a:r>
            <a:r>
              <a:rPr lang="it-IT" dirty="0"/>
              <a:t>])</a:t>
            </a:r>
          </a:p>
          <a:p>
            <a:pPr marL="0" indent="0">
              <a:buNone/>
            </a:pPr>
            <a:r>
              <a:rPr lang="it-IT" dirty="0"/>
              <a:t>- l’uso dell’</a:t>
            </a:r>
            <a:r>
              <a:rPr lang="it-IT" b="1" i="1" dirty="0" err="1"/>
              <a:t>isoritmia</a:t>
            </a:r>
            <a:r>
              <a:rPr lang="it-IT" dirty="0"/>
              <a:t>: sincronicità di ritmi diversi nell’unico </a:t>
            </a:r>
            <a:r>
              <a:rPr lang="it-IT" i="1" dirty="0" err="1"/>
              <a:t>tactus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- l’utilizzo della </a:t>
            </a:r>
            <a:r>
              <a:rPr lang="it-IT" b="1" dirty="0"/>
              <a:t>parodia</a:t>
            </a:r>
            <a:r>
              <a:rPr lang="it-IT" dirty="0"/>
              <a:t>: citando veri e propri brani conosciuti con propria elaborazione.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FF00"/>
                </a:solidFill>
              </a:rPr>
              <a:t>Missa ‘in parodia’ </a:t>
            </a:r>
            <a:r>
              <a:rPr lang="it-IT" i="1" dirty="0" smtClean="0">
                <a:solidFill>
                  <a:srgbClr val="FFFF00"/>
                </a:solidFill>
              </a:rPr>
              <a:t>L’</a:t>
            </a:r>
            <a:r>
              <a:rPr lang="it-IT" i="1" dirty="0" err="1" smtClean="0">
                <a:solidFill>
                  <a:srgbClr val="FFFF00"/>
                </a:solidFill>
              </a:rPr>
              <a:t>homme</a:t>
            </a:r>
            <a:r>
              <a:rPr lang="it-IT" i="1" dirty="0" smtClean="0">
                <a:solidFill>
                  <a:srgbClr val="FFFF00"/>
                </a:solidFill>
              </a:rPr>
              <a:t> </a:t>
            </a:r>
            <a:r>
              <a:rPr lang="it-IT" i="1" dirty="0" err="1" smtClean="0">
                <a:solidFill>
                  <a:srgbClr val="FFFF00"/>
                </a:solidFill>
              </a:rPr>
              <a:t>Armè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smtClean="0"/>
              <a:t>di Guillaume </a:t>
            </a:r>
            <a:r>
              <a:rPr lang="it-IT" dirty="0" err="1" smtClean="0"/>
              <a:t>Dufay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FFFF00"/>
                </a:solidFill>
              </a:rPr>
              <a:t>Missa </a:t>
            </a:r>
            <a:r>
              <a:rPr lang="it-IT" i="1" dirty="0" err="1" smtClean="0">
                <a:solidFill>
                  <a:srgbClr val="FFFF00"/>
                </a:solidFill>
              </a:rPr>
              <a:t>prolationum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smtClean="0"/>
              <a:t>di Johannes </a:t>
            </a:r>
            <a:r>
              <a:rPr lang="it-IT" dirty="0" err="1" smtClean="0"/>
              <a:t>Ockeghem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53358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XVI secolo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420646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/>
              <a:t>Orlando di Lasso</a:t>
            </a:r>
            <a:r>
              <a:rPr lang="it-IT" dirty="0"/>
              <a:t> e la più alta espressione della Musica polifonica fiamminga</a:t>
            </a:r>
          </a:p>
          <a:p>
            <a:pPr marL="0" indent="0">
              <a:buNone/>
            </a:pPr>
            <a:r>
              <a:rPr lang="it-IT" dirty="0" smtClean="0"/>
              <a:t>- Prende </a:t>
            </a:r>
            <a:r>
              <a:rPr lang="it-IT" dirty="0"/>
              <a:t>‘lezione di musica sacra’ al bisogno di chiarezza richiesto sin dalla Bolla «</a:t>
            </a:r>
            <a:r>
              <a:rPr lang="it-IT" dirty="0" err="1"/>
              <a:t>docta</a:t>
            </a:r>
            <a:r>
              <a:rPr lang="it-IT" dirty="0"/>
              <a:t> sanctorum </a:t>
            </a:r>
            <a:r>
              <a:rPr lang="it-IT" dirty="0" err="1"/>
              <a:t>Patrum</a:t>
            </a:r>
            <a:r>
              <a:rPr lang="it-IT" dirty="0"/>
              <a:t>» del 1324 affinché il testo «non incespichi nella musica» e l’orante «non sia distolto dalla preghiera»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CONCILIO DI TRENTO </a:t>
            </a:r>
            <a:r>
              <a:rPr lang="it-IT" dirty="0" smtClean="0"/>
              <a:t>(</a:t>
            </a:r>
            <a:r>
              <a:rPr lang="it-IT" dirty="0"/>
              <a:t>1545-1563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Nelle </a:t>
            </a:r>
            <a:r>
              <a:rPr lang="it-IT" dirty="0"/>
              <a:t>Sessioni XV, XXII, XXIII si </a:t>
            </a:r>
            <a:r>
              <a:rPr lang="it-IT" dirty="0" smtClean="0"/>
              <a:t>chiede: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 smtClean="0"/>
              <a:t>di </a:t>
            </a:r>
            <a:r>
              <a:rPr lang="it-IT" b="1" dirty="0" smtClean="0"/>
              <a:t>togliere il contrappunto imitativo </a:t>
            </a:r>
            <a:r>
              <a:rPr lang="it-IT" dirty="0" smtClean="0"/>
              <a:t>che non rendeva intellegibile il testo, ‘contenendo’ il numero delle parti.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 smtClean="0"/>
              <a:t>Si </a:t>
            </a:r>
            <a:r>
              <a:rPr lang="it-IT" dirty="0"/>
              <a:t>chiede di </a:t>
            </a:r>
            <a:r>
              <a:rPr lang="it-IT" b="1" dirty="0"/>
              <a:t>ripristinare il canto Gregoriano </a:t>
            </a:r>
            <a:r>
              <a:rPr lang="it-IT" dirty="0"/>
              <a:t>secondo le antiche melodie e non secondo quanto restava spezzettato e impoverito dalla cosiddetta </a:t>
            </a:r>
            <a:r>
              <a:rPr lang="it-IT" i="1" dirty="0"/>
              <a:t>musica </a:t>
            </a:r>
            <a:r>
              <a:rPr lang="it-IT" i="1" dirty="0" err="1"/>
              <a:t>ficta</a:t>
            </a:r>
            <a:r>
              <a:rPr lang="it-IT" i="1" dirty="0"/>
              <a:t> </a:t>
            </a:r>
            <a:r>
              <a:rPr lang="it-IT" dirty="0"/>
              <a:t>che si chiamava a sua volta</a:t>
            </a:r>
            <a:r>
              <a:rPr lang="it-IT" i="1" dirty="0"/>
              <a:t> </a:t>
            </a:r>
            <a:r>
              <a:rPr lang="it-IT" i="1" dirty="0" err="1"/>
              <a:t>cantus</a:t>
            </a:r>
            <a:r>
              <a:rPr lang="it-IT" i="1" dirty="0"/>
              <a:t> </a:t>
            </a:r>
            <a:r>
              <a:rPr lang="it-IT" i="1" dirty="0" err="1"/>
              <a:t>fractus</a:t>
            </a:r>
            <a:r>
              <a:rPr lang="it-IT" i="1" dirty="0"/>
              <a:t> </a:t>
            </a:r>
            <a:r>
              <a:rPr lang="it-IT" dirty="0"/>
              <a:t>(canto rotto).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limitare l’uso degli </a:t>
            </a:r>
            <a:r>
              <a:rPr lang="it-IT" b="1" dirty="0"/>
              <a:t>strumenti musicali </a:t>
            </a:r>
            <a:r>
              <a:rPr lang="it-IT" dirty="0"/>
              <a:t>in chiesa</a:t>
            </a:r>
          </a:p>
          <a:p>
            <a:pPr marL="0" indent="0" algn="ctr">
              <a:buNone/>
            </a:pPr>
            <a:r>
              <a:rPr lang="it-IT" i="1" dirty="0"/>
              <a:t>------ i musicisti hanno accolto questa richiesta </a:t>
            </a:r>
            <a:r>
              <a:rPr lang="it-IT" i="1" dirty="0" smtClean="0"/>
              <a:t>???-----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5207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Giovanni </a:t>
            </a:r>
            <a:r>
              <a:rPr lang="it-IT" dirty="0" err="1" smtClean="0"/>
              <a:t>pierluigi</a:t>
            </a:r>
            <a:r>
              <a:rPr lang="it-IT" dirty="0" smtClean="0"/>
              <a:t> da Palestrina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3200" dirty="0" smtClean="0"/>
              <a:t>Missa </a:t>
            </a:r>
            <a:r>
              <a:rPr lang="it-IT" sz="3200" dirty="0" err="1" smtClean="0"/>
              <a:t>Papae</a:t>
            </a:r>
            <a:r>
              <a:rPr lang="it-IT" sz="3200" dirty="0" smtClean="0"/>
              <a:t> Marcelli</a:t>
            </a:r>
            <a:r>
              <a:rPr lang="it-IT" dirty="0" smtClean="0"/>
              <a:t> </a:t>
            </a:r>
          </a:p>
          <a:p>
            <a:pPr marL="0" indent="0" algn="ctr">
              <a:buNone/>
            </a:pPr>
            <a:r>
              <a:rPr lang="it-IT" dirty="0" smtClean="0"/>
              <a:t>(5, 6 e 7 voci) del 1555</a:t>
            </a:r>
          </a:p>
          <a:p>
            <a:pPr marL="0" indent="0" algn="ctr">
              <a:buNone/>
            </a:pP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purezza della polifonia da non gettare nel dimenticatoio</a:t>
            </a:r>
          </a:p>
          <a:p>
            <a:r>
              <a:rPr lang="it-IT" dirty="0"/>
              <a:t>- la ricchezza del contrappunto da non svilire</a:t>
            </a:r>
          </a:p>
          <a:p>
            <a:r>
              <a:rPr lang="it-IT" dirty="0"/>
              <a:t>- la potenza della Parola da non corrompere</a:t>
            </a:r>
          </a:p>
          <a:p>
            <a:r>
              <a:rPr lang="it-IT" dirty="0"/>
              <a:t>- la solennità delle Celebrazioni da non sottovalutare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5891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seicento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Nuovi sviluppi:</a:t>
            </a:r>
          </a:p>
          <a:p>
            <a:pPr marL="0" indent="0">
              <a:buNone/>
            </a:pPr>
            <a:r>
              <a:rPr lang="it-IT" dirty="0"/>
              <a:t>- L’Oratorio cinquecentesco con S. Filippo </a:t>
            </a:r>
            <a:r>
              <a:rPr lang="it-IT" dirty="0" smtClean="0"/>
              <a:t>Neri (Carissimi, Mazzocchi, Stradella, Scarlatti…fino al giorno d’oggi!)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- La Cantata sacra</a:t>
            </a:r>
          </a:p>
          <a:p>
            <a:pPr>
              <a:buFontTx/>
              <a:buChar char="-"/>
            </a:pPr>
            <a:r>
              <a:rPr lang="it-IT" dirty="0"/>
              <a:t>I canti Luterani in lingua popolare su temi </a:t>
            </a:r>
            <a:r>
              <a:rPr lang="it-IT" dirty="0" smtClean="0"/>
              <a:t>conosciuti 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L’utilizzo abituale di strumenti</a:t>
            </a:r>
          </a:p>
          <a:p>
            <a:pPr marL="0" indent="0">
              <a:buNone/>
            </a:pPr>
            <a:r>
              <a:rPr lang="it-IT" dirty="0"/>
              <a:t>- La </a:t>
            </a:r>
            <a:r>
              <a:rPr lang="it-IT" i="1" dirty="0"/>
              <a:t>musica visiva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3777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settecento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72916"/>
          </a:xfrm>
        </p:spPr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b="1" dirty="0"/>
              <a:t>Settecento</a:t>
            </a:r>
            <a:r>
              <a:rPr lang="it-IT" dirty="0"/>
              <a:t> ha molte indoli differenti:</a:t>
            </a:r>
          </a:p>
          <a:p>
            <a:pPr marL="0" indent="0">
              <a:buNone/>
            </a:pPr>
            <a:r>
              <a:rPr lang="it-IT" dirty="0"/>
              <a:t>Ne abbiamo almeno quattro:</a:t>
            </a:r>
          </a:p>
          <a:p>
            <a:pPr>
              <a:buFontTx/>
              <a:buChar char="-"/>
            </a:pPr>
            <a:r>
              <a:rPr lang="it-IT" sz="2800" dirty="0" smtClean="0"/>
              <a:t>Il </a:t>
            </a:r>
            <a:r>
              <a:rPr lang="it-IT" sz="2800" dirty="0"/>
              <a:t>trionfo dell’epoca detta «barocca»</a:t>
            </a:r>
          </a:p>
          <a:p>
            <a:pPr>
              <a:buFontTx/>
              <a:buChar char="-"/>
            </a:pPr>
            <a:r>
              <a:rPr lang="it-IT" sz="2800" dirty="0"/>
              <a:t>la nascita della ricerca classica detta «classicismo»</a:t>
            </a:r>
          </a:p>
          <a:p>
            <a:pPr>
              <a:buFontTx/>
              <a:buChar char="-"/>
            </a:pPr>
            <a:r>
              <a:rPr lang="it-IT" sz="2800" dirty="0"/>
              <a:t>La musica «riformata» protestante</a:t>
            </a:r>
          </a:p>
          <a:p>
            <a:pPr>
              <a:buFontTx/>
              <a:buChar char="-"/>
            </a:pPr>
            <a:r>
              <a:rPr lang="it-IT" sz="2800" dirty="0"/>
              <a:t>La musica della «controriforma» </a:t>
            </a:r>
            <a:r>
              <a:rPr lang="it-IT" sz="2800" dirty="0" smtClean="0"/>
              <a:t>cattolica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9982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/>
              <a:t>Il grande papa Benedetto XIV si preoccupa di non fare ‘brutta figura’ con gli </a:t>
            </a:r>
            <a:r>
              <a:rPr lang="it-IT" sz="3600" dirty="0" smtClean="0"/>
              <a:t>stranieri (bolla Annus qui 1714)</a:t>
            </a:r>
            <a:r>
              <a:rPr lang="it-IT" sz="3600" dirty="0"/>
              <a:t/>
            </a:r>
            <a:br>
              <a:rPr lang="it-IT" sz="3600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4077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Infatti, lasciando da parte la disputa che vede gli avversari divisi in due campi (quelli che condannano e detestano nelle Chiese l’uso del canto e degli strumenti musicali, e, dall’altra parte, quelli che lo approvano e lo lodano), non vi è certamente nessuno che non desideri una certa differenziazione tra il canto Ecclesiastico e le teatrali melodie, e che non riconosca che l’uso del canto teatrale e profano non deve tollerarsi nelle Chiese.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Ma Noi qui Ci contenteremo di ricordare – tenendo presenti le prescrizioni dei Sacri Concili e le sentenze di Scrittori autorevoli – che il canto musicale dei teatri viene fatto in modo (come Ci fu riferito) che il pubblico presente, ascoltando i canti musicali ne riporti diletto, e goda degli artifizi della musica, si esalti per la melodia, per la musica in se stessa; provi piacere per la soavità delle varie voci, senza percepire, il più delle volte, l’esatto significato delle parole. Non cosi invece deve essere nel canto Ecclesiastico; anzi in questo si deve avere di mira l’opposto.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2043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‘Secolo’ in due secoli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2"/>
            <a:ext cx="10353762" cy="4761937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La prima metà del ‘700 è detta «</a:t>
            </a:r>
            <a:r>
              <a:rPr lang="it-IT" sz="2800" b="1" dirty="0"/>
              <a:t>l’epoca barocca</a:t>
            </a:r>
            <a:r>
              <a:rPr lang="it-IT" sz="2800" dirty="0"/>
              <a:t>»</a:t>
            </a:r>
          </a:p>
          <a:p>
            <a:r>
              <a:rPr lang="it-IT" sz="2800" dirty="0"/>
              <a:t>La seconda metà è ricordata, invece, come «stile classico» o «</a:t>
            </a:r>
            <a:r>
              <a:rPr lang="it-IT" sz="2800" b="1" dirty="0"/>
              <a:t>neoclassicismo</a:t>
            </a:r>
            <a:r>
              <a:rPr lang="it-IT" sz="2800" dirty="0"/>
              <a:t>»</a:t>
            </a:r>
          </a:p>
          <a:p>
            <a:r>
              <a:rPr lang="it-IT" sz="2800" dirty="0"/>
              <a:t>La prima metà risente pienamente della storia musicale antecedente</a:t>
            </a:r>
          </a:p>
          <a:p>
            <a:r>
              <a:rPr lang="it-IT" sz="2800" dirty="0"/>
              <a:t>La seconda metà è proiettata verso il futuro…</a:t>
            </a:r>
            <a:r>
              <a:rPr lang="it-IT" sz="2800" i="1" dirty="0" err="1"/>
              <a:t>sturm</a:t>
            </a:r>
            <a:r>
              <a:rPr lang="it-IT" sz="2800" i="1" dirty="0"/>
              <a:t> und drang?</a:t>
            </a:r>
          </a:p>
          <a:p>
            <a:endParaRPr lang="it-IT" sz="2800" i="1" dirty="0"/>
          </a:p>
          <a:p>
            <a:pPr marL="0" indent="0">
              <a:buNone/>
            </a:pPr>
            <a:r>
              <a:rPr lang="it-IT" sz="2800" dirty="0"/>
              <a:t>Alcuni Musicisti ‘nel passaggio’: W.A. Mozart (1756-1791), </a:t>
            </a:r>
            <a:r>
              <a:rPr lang="it-IT" sz="2800" dirty="0" err="1"/>
              <a:t>L.v.</a:t>
            </a:r>
            <a:r>
              <a:rPr lang="it-IT" sz="2800" dirty="0"/>
              <a:t> Beethoven (1770-1827) …settecento o ottocento?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679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…Vizi e virtù…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27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Trascorsi quasi due secoli dal Concilio di Trento e dalla prima Controriforma Cattolica, la Chiesa Cattolica non smette la sua opera di </a:t>
            </a:r>
            <a:r>
              <a:rPr lang="it-IT" b="1" dirty="0"/>
              <a:t>evangelizzazione </a:t>
            </a:r>
            <a:r>
              <a:rPr lang="it-IT" dirty="0"/>
              <a:t>con metodi sempre più ‘alla portata di tutti’: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u="sng" dirty="0"/>
              <a:t>Oratorio</a:t>
            </a:r>
            <a:r>
              <a:rPr lang="it-IT" dirty="0"/>
              <a:t> (varie forme)</a:t>
            </a:r>
          </a:p>
          <a:p>
            <a:pPr marL="0" indent="0">
              <a:buNone/>
            </a:pPr>
            <a:r>
              <a:rPr lang="it-IT" dirty="0"/>
              <a:t>- Attività </a:t>
            </a:r>
            <a:r>
              <a:rPr lang="it-IT" u="sng" dirty="0"/>
              <a:t>missionaria</a:t>
            </a:r>
            <a:r>
              <a:rPr lang="it-IT" dirty="0"/>
              <a:t> (Missioni al popolo oltre che all’estero)</a:t>
            </a:r>
          </a:p>
          <a:p>
            <a:pPr marL="0" indent="0">
              <a:buNone/>
            </a:pPr>
            <a:r>
              <a:rPr lang="it-IT" dirty="0"/>
              <a:t>- ‘</a:t>
            </a:r>
            <a:r>
              <a:rPr lang="it-IT" u="sng" dirty="0"/>
              <a:t>Semplificazione</a:t>
            </a:r>
            <a:r>
              <a:rPr lang="it-IT" dirty="0"/>
              <a:t>’ dello stile…verso i più umili (S. Alfonso Maria de’ Liguori)</a:t>
            </a:r>
          </a:p>
          <a:p>
            <a:pPr>
              <a:buFontTx/>
              <a:buChar char="-"/>
            </a:pPr>
            <a:r>
              <a:rPr lang="it-IT" dirty="0"/>
              <a:t>Accoglimento (ma non accettazione) di </a:t>
            </a:r>
            <a:r>
              <a:rPr lang="it-IT" u="sng" dirty="0"/>
              <a:t>stili ‘mutuati’ dalla musica d’ascolto</a:t>
            </a:r>
            <a:r>
              <a:rPr lang="it-IT" dirty="0"/>
              <a:t>… (stile teatrale-operistico)</a:t>
            </a:r>
          </a:p>
          <a:p>
            <a:pPr>
              <a:buFontTx/>
              <a:buChar char="-"/>
            </a:pPr>
            <a:r>
              <a:rPr lang="it-IT" dirty="0"/>
              <a:t>La musica sacra non è più un ‘luogo’ di interesse precipuo per i compositori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2926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3795" y="1313645"/>
            <a:ext cx="10353761" cy="3567448"/>
          </a:xfrm>
        </p:spPr>
        <p:txBody>
          <a:bodyPr>
            <a:normAutofit fontScale="90000"/>
          </a:bodyPr>
          <a:lstStyle/>
          <a:p>
            <a:r>
              <a:rPr lang="it-IT" sz="6000" dirty="0" smtClean="0"/>
              <a:t>……E non </a:t>
            </a:r>
            <a:r>
              <a:rPr lang="it-IT" sz="6000" smtClean="0"/>
              <a:t>finisce qui..…</a:t>
            </a:r>
            <a:r>
              <a:rPr lang="it-IT" sz="6000" dirty="0" smtClean="0"/>
              <a:t/>
            </a:r>
            <a:br>
              <a:rPr lang="it-IT" sz="6000" dirty="0" smtClean="0"/>
            </a:br>
            <a:r>
              <a:rPr lang="it-IT" sz="6000" dirty="0"/>
              <a:t/>
            </a:r>
            <a:br>
              <a:rPr lang="it-IT" sz="6000" dirty="0"/>
            </a:br>
            <a:r>
              <a:rPr lang="it-IT" sz="6000" dirty="0" smtClean="0"/>
              <a:t>arrivederci alla </a:t>
            </a:r>
            <a:r>
              <a:rPr lang="it-IT" sz="6000" smtClean="0"/>
              <a:t>prossima puntata!</a:t>
            </a:r>
            <a:endParaRPr lang="it-IT" sz="6000" dirty="0"/>
          </a:p>
        </p:txBody>
      </p:sp>
    </p:spTree>
    <p:extLst>
      <p:ext uri="{BB962C8B-B14F-4D97-AF65-F5344CB8AC3E}">
        <p14:creationId xmlns:p14="http://schemas.microsoft.com/office/powerpoint/2010/main" val="961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Polifonia, questa sconosciuta?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Già tra il IX e il X secolo si sente la necessità di ‘scrivere’ le lunghe code melismatiche…</a:t>
            </a:r>
          </a:p>
          <a:p>
            <a:r>
              <a:rPr lang="it-IT" dirty="0" smtClean="0"/>
              <a:t>Si perde il ritmo libero</a:t>
            </a:r>
          </a:p>
          <a:p>
            <a:r>
              <a:rPr lang="it-IT" dirty="0" smtClean="0"/>
              <a:t>Si ‘filtra’ il rapporto tra i suoni (sistema di Guido d’Arezzo)</a:t>
            </a:r>
          </a:p>
          <a:p>
            <a:r>
              <a:rPr lang="it-IT" dirty="0" smtClean="0"/>
              <a:t>Si creano nuovi testi da sovrapporre ai melismi (</a:t>
            </a:r>
            <a:r>
              <a:rPr lang="it-IT" i="1" dirty="0" err="1" smtClean="0"/>
              <a:t>prosulae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- Il </a:t>
            </a:r>
            <a:r>
              <a:rPr lang="it-IT" i="1" dirty="0" smtClean="0"/>
              <a:t>Tropo </a:t>
            </a:r>
          </a:p>
          <a:p>
            <a:pPr marL="0" indent="0">
              <a:buNone/>
            </a:pPr>
            <a:r>
              <a:rPr lang="it-IT" dirty="0" smtClean="0"/>
              <a:t>- La </a:t>
            </a:r>
            <a:r>
              <a:rPr lang="it-IT" i="1" dirty="0" smtClean="0"/>
              <a:t>Sequenza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078414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….Non tanto…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L’esigenza di differenti estensioni, la forza della simultaneità dei suoni…</a:t>
            </a:r>
          </a:p>
          <a:p>
            <a:pPr marL="0" indent="0">
              <a:buNone/>
            </a:pPr>
            <a:r>
              <a:rPr lang="it-IT" dirty="0" smtClean="0"/>
              <a:t>Danno origine a forme arcaiche di polifonia come L’ORGANUM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4" name="Picture 2" descr="https://encrypted-tbn3.gstatic.com/images?q=tbn:ANd9GcQYKDzSLN58Re64X5xhbXaSmgX50Nq7aKkEtdxVjTwyy9gP1epR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0918" y="3503071"/>
            <a:ext cx="8964488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316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Sempre più difficile…</a:t>
            </a:r>
            <a:endParaRPr lang="it-IT" dirty="0"/>
          </a:p>
        </p:txBody>
      </p:sp>
      <p:pic>
        <p:nvPicPr>
          <p:cNvPr id="4" name="Picture 4" descr="http://www.carloderi.com/wp-content/uploads/2013/09/04-VictimaePaschaliLaudes0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110510"/>
            <a:ext cx="10353675" cy="3665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1924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….sempre più vario…</a:t>
            </a:r>
            <a:endParaRPr lang="it-IT" dirty="0"/>
          </a:p>
        </p:txBody>
      </p:sp>
      <p:pic>
        <p:nvPicPr>
          <p:cNvPr id="4" name="Picture 2" descr="http://photos1.blogger.com/hello/24/7963/1024/notre_dame_organum_cf_combin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3795" y="2172773"/>
            <a:ext cx="4078013" cy="3695700"/>
          </a:xfrm>
          <a:prstGeom prst="rect">
            <a:avLst/>
          </a:prstGeom>
          <a:noFill/>
        </p:spPr>
      </p:pic>
      <p:pic>
        <p:nvPicPr>
          <p:cNvPr id="5" name="Picture 2" descr="http://www.musikkparken.no/sites/default/files/Perotin%20Sederunt-1%20akkorder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3132" y="2172773"/>
            <a:ext cx="5229855" cy="363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606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…sempre più </a:t>
            </a:r>
            <a:r>
              <a:rPr lang="it-IT" i="1" dirty="0" smtClean="0"/>
              <a:t>nuovo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Valori delle note: dalla </a:t>
            </a:r>
            <a:r>
              <a:rPr lang="it-IT" i="1" dirty="0" err="1"/>
              <a:t>Maxima</a:t>
            </a:r>
            <a:r>
              <a:rPr lang="it-IT" dirty="0"/>
              <a:t> alla </a:t>
            </a:r>
            <a:r>
              <a:rPr lang="it-IT" i="1" dirty="0"/>
              <a:t>minima</a:t>
            </a:r>
          </a:p>
          <a:p>
            <a:r>
              <a:rPr lang="it-IT" dirty="0"/>
              <a:t>Divisibile per TRE: </a:t>
            </a:r>
            <a:r>
              <a:rPr lang="it-IT" i="1" dirty="0" err="1"/>
              <a:t>perfectum</a:t>
            </a:r>
            <a:r>
              <a:rPr lang="it-IT" dirty="0"/>
              <a:t> (ut Deus)</a:t>
            </a:r>
          </a:p>
          <a:p>
            <a:r>
              <a:rPr lang="it-IT" dirty="0"/>
              <a:t>Divisibile per DUE: </a:t>
            </a:r>
            <a:r>
              <a:rPr lang="it-IT" i="1" dirty="0" err="1"/>
              <a:t>imperfectum</a:t>
            </a:r>
            <a:r>
              <a:rPr lang="it-IT" i="1" dirty="0"/>
              <a:t> </a:t>
            </a:r>
            <a:r>
              <a:rPr lang="it-IT" dirty="0"/>
              <a:t>… … …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amabilis</a:t>
            </a:r>
            <a:r>
              <a:rPr lang="it-IT" dirty="0"/>
              <a:t>! </a:t>
            </a:r>
            <a:r>
              <a:rPr lang="it-IT" i="1" dirty="0" err="1"/>
              <a:t>Diabulus</a:t>
            </a:r>
            <a:r>
              <a:rPr lang="it-IT" i="1" dirty="0"/>
              <a:t>?</a:t>
            </a: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/>
              <a:t>All’inizio del brano:</a:t>
            </a:r>
          </a:p>
          <a:p>
            <a:pPr>
              <a:buNone/>
            </a:pPr>
            <a:r>
              <a:rPr lang="it-IT" dirty="0"/>
              <a:t>-   Chiavi di lettura</a:t>
            </a:r>
          </a:p>
          <a:p>
            <a:pPr>
              <a:buFontTx/>
              <a:buChar char="-"/>
            </a:pPr>
            <a:r>
              <a:rPr lang="it-IT" dirty="0"/>
              <a:t>Modi ritmico-melodici</a:t>
            </a:r>
          </a:p>
          <a:p>
            <a:pPr>
              <a:buNone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/>
              <a:t>Più testi (</a:t>
            </a:r>
            <a:r>
              <a:rPr lang="it-IT" dirty="0" err="1"/>
              <a:t>Vitry</a:t>
            </a:r>
            <a:r>
              <a:rPr lang="it-IT" dirty="0"/>
              <a:t>) latino e …. volgare!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0442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…sempre più complesso…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</a:t>
            </a:r>
            <a:r>
              <a:rPr lang="it-IT" i="1" dirty="0" err="1">
                <a:hlinkClick r:id="rId2" tooltip="Hoquetus"/>
              </a:rPr>
              <a:t>hoquetus</a:t>
            </a:r>
            <a:r>
              <a:rPr lang="it-IT" dirty="0"/>
              <a:t>, detta anche tecnica "a singhiozzo": una voce tace quando l'altra canta e viceversa.</a:t>
            </a:r>
          </a:p>
          <a:p>
            <a:r>
              <a:rPr lang="it-IT" dirty="0"/>
              <a:t>la </a:t>
            </a:r>
            <a:r>
              <a:rPr lang="it-IT" i="1" dirty="0">
                <a:hlinkClick r:id="rId3" tooltip="Caccia (musica)"/>
              </a:rPr>
              <a:t>caccia</a:t>
            </a:r>
            <a:r>
              <a:rPr lang="it-IT" dirty="0"/>
              <a:t>, in cui una voce ripete in ritardo ciò che l'altra voce ha appena cantato (tecnica del </a:t>
            </a:r>
            <a:r>
              <a:rPr lang="it-IT" dirty="0">
                <a:hlinkClick r:id="rId4" tooltip="Canone (musica)"/>
              </a:rPr>
              <a:t>canone</a:t>
            </a:r>
            <a:r>
              <a:rPr lang="it-IT" dirty="0"/>
              <a:t>).</a:t>
            </a:r>
          </a:p>
          <a:p>
            <a:r>
              <a:rPr lang="it-IT" dirty="0"/>
              <a:t>il </a:t>
            </a:r>
            <a:r>
              <a:rPr lang="it-IT" i="1" dirty="0">
                <a:hlinkClick r:id="rId5" tooltip="Chiasmo"/>
              </a:rPr>
              <a:t>chiasmo</a:t>
            </a:r>
            <a:r>
              <a:rPr lang="it-IT" dirty="0"/>
              <a:t>, in cui due voci si scambiano, incrociandosi, due motivi.</a:t>
            </a:r>
          </a:p>
          <a:p>
            <a:r>
              <a:rPr lang="it-IT" dirty="0"/>
              <a:t>il </a:t>
            </a:r>
            <a:r>
              <a:rPr lang="it-IT" i="1" dirty="0">
                <a:hlinkClick r:id="rId6" tooltip="Canone cancrizzante"/>
              </a:rPr>
              <a:t>canone </a:t>
            </a:r>
            <a:r>
              <a:rPr lang="it-IT" i="1" dirty="0" err="1">
                <a:hlinkClick r:id="rId6" tooltip="Canone cancrizzante"/>
              </a:rPr>
              <a:t>cancrizzante</a:t>
            </a:r>
            <a:r>
              <a:rPr lang="it-IT" dirty="0"/>
              <a:t> (o </a:t>
            </a:r>
            <a:r>
              <a:rPr lang="it-IT" i="1" dirty="0"/>
              <a:t>retrogrado</a:t>
            </a:r>
            <a:r>
              <a:rPr lang="it-IT" dirty="0"/>
              <a:t>) in cui una voce canta la melodia dell'altra voce partendo dalla fine (all'indietro): l'esempio più famoso il brano "La mia fine è il mio inizio e il mio inizio è la mia fine" di </a:t>
            </a:r>
            <a:r>
              <a:rPr lang="it-IT" dirty="0" err="1"/>
              <a:t>Machaut</a:t>
            </a:r>
            <a:r>
              <a:rPr lang="it-IT" dirty="0"/>
              <a:t>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735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Abbiamo esagerato?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Alcuni discepoli di una nuova scuola, </a:t>
            </a:r>
            <a:r>
              <a:rPr lang="it-IT" u="sng" dirty="0"/>
              <a:t>impegnando tutta la loro attenzione a misurare il tempo</a:t>
            </a:r>
            <a:r>
              <a:rPr lang="it-IT" dirty="0"/>
              <a:t>, cercano con nuove note di esprimere arie inventate solo da loro, a scapito degli altri canti che essi sostituiscono con altri composti di brevi e semibrevi e di note quasi inafferrabili. </a:t>
            </a:r>
            <a:r>
              <a:rPr lang="it-IT" u="sng" dirty="0"/>
              <a:t>Essi interrompono le melodie, le rendono effeminate con l'uso del discanto</a:t>
            </a:r>
            <a:r>
              <a:rPr lang="it-IT" dirty="0"/>
              <a:t>, le riempiono a volte di triple e di volgari mottetti, in modo da giungere spesso a disprezzare i principi fondamentali dell'Antifonario e del Graduale, </a:t>
            </a:r>
            <a:r>
              <a:rPr lang="it-IT" u="sng" dirty="0"/>
              <a:t>ignorando i fondamenti stessi su cui costruire</a:t>
            </a:r>
            <a:r>
              <a:rPr lang="it-IT" dirty="0"/>
              <a:t>, confondendo i toni senza conoscerli. La moltitudine delle loro note cancella i semplici ed equilibrati ragionamenti per mezzo dei quali nel canto piano si distinguono le note una dall'altra. </a:t>
            </a:r>
            <a:r>
              <a:rPr lang="it-IT" u="sng" dirty="0"/>
              <a:t>Essi corrono e non si riposano mai, inebriano le orecchie e non curano gli animi</a:t>
            </a:r>
            <a:r>
              <a:rPr lang="it-IT" dirty="0"/>
              <a:t>; essi imitano con gesti ciò che suonano, cosicché si dimentica la devozione che si cercava e viene mostrata la rilassatezza che doveva essere evitata.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6460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425003"/>
            <a:ext cx="10353762" cy="5692462"/>
          </a:xfrm>
        </p:spPr>
        <p:txBody>
          <a:bodyPr/>
          <a:lstStyle/>
          <a:p>
            <a:pPr>
              <a:buNone/>
            </a:pPr>
            <a:endParaRPr lang="it-IT" u="sng" dirty="0" smtClean="0"/>
          </a:p>
          <a:p>
            <a:pPr>
              <a:buNone/>
            </a:pPr>
            <a:endParaRPr lang="it-IT" u="sng" dirty="0"/>
          </a:p>
          <a:p>
            <a:pPr>
              <a:buNone/>
            </a:pPr>
            <a:r>
              <a:rPr lang="it-IT" u="sng" dirty="0" smtClean="0"/>
              <a:t>In </a:t>
            </a:r>
            <a:r>
              <a:rPr lang="it-IT" u="sng" dirty="0"/>
              <a:t>tal modo non intendiamo impedire che </a:t>
            </a:r>
            <a:r>
              <a:rPr lang="it-IT" dirty="0"/>
              <a:t>a volte e soprattutto nei giorni di festa, cioè nelle messe solenni e negli offici divini, </a:t>
            </a:r>
            <a:r>
              <a:rPr lang="it-IT" u="sng" dirty="0"/>
              <a:t>si ponga sopra il canto ecclesiastico spoglio qualche consonanza che ne sottolinei la melodia</a:t>
            </a:r>
            <a:r>
              <a:rPr lang="it-IT" dirty="0"/>
              <a:t>, cioè lo si accompagni all'ottava, alla quinta e alla quarta o con consonanze dello stesso tipo, </a:t>
            </a:r>
            <a:r>
              <a:rPr lang="it-IT" u="sng" dirty="0"/>
              <a:t>ma sempre in modo che l'integrità del canto stesso rimanga immutata</a:t>
            </a:r>
            <a:r>
              <a:rPr lang="it-IT" dirty="0"/>
              <a:t>, che nulla sia mutato nel ritmo corretto della musica e soprattutto che si soddisfi lo spirito con l'ascolto di tali consonanze e </a:t>
            </a:r>
            <a:r>
              <a:rPr lang="it-IT" u="sng" dirty="0"/>
              <a:t>che non si permetta di intorpidire l'animo di coloro che cantano in onore di Dio</a:t>
            </a:r>
            <a:r>
              <a:rPr lang="it-IT" dirty="0"/>
              <a:t>.</a:t>
            </a:r>
          </a:p>
          <a:p>
            <a:pPr>
              <a:buNone/>
            </a:pPr>
            <a:endParaRPr lang="it-IT" sz="800" dirty="0"/>
          </a:p>
          <a:p>
            <a:pPr>
              <a:buNone/>
            </a:pPr>
            <a:r>
              <a:rPr lang="it-IT" sz="1600" dirty="0"/>
              <a:t>Bolla decretale </a:t>
            </a:r>
            <a:r>
              <a:rPr lang="it-IT" sz="1600" i="1" dirty="0" err="1"/>
              <a:t>Docta</a:t>
            </a:r>
            <a:r>
              <a:rPr lang="it-IT" sz="1600" i="1" dirty="0"/>
              <a:t> sanctorum </a:t>
            </a:r>
            <a:r>
              <a:rPr lang="it-IT" sz="1600" i="1" dirty="0" err="1"/>
              <a:t>patrum</a:t>
            </a:r>
            <a:r>
              <a:rPr lang="it-IT" sz="1600" i="1" dirty="0"/>
              <a:t> </a:t>
            </a:r>
            <a:r>
              <a:rPr lang="it-IT" sz="1600" dirty="0"/>
              <a:t>di papa Giovanni XXII 1234-35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6357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TM04033921[[fn=Damascato]]</Template>
  <TotalTime>104</TotalTime>
  <Words>1256</Words>
  <Application>Microsoft Office PowerPoint</Application>
  <PresentationFormat>Widescreen</PresentationFormat>
  <Paragraphs>93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Bookman Old Style</vt:lpstr>
      <vt:lpstr>Rockwell</vt:lpstr>
      <vt:lpstr>Wingdings</vt:lpstr>
      <vt:lpstr>Damask</vt:lpstr>
      <vt:lpstr> II puntata…..  Il gusto polifonico</vt:lpstr>
      <vt:lpstr>Polifonia, questa sconosciuta?</vt:lpstr>
      <vt:lpstr>….Non tanto…</vt:lpstr>
      <vt:lpstr>Sempre più difficile…</vt:lpstr>
      <vt:lpstr>….sempre più vario…</vt:lpstr>
      <vt:lpstr>…sempre più nuovo…</vt:lpstr>
      <vt:lpstr>…sempre più complesso…</vt:lpstr>
      <vt:lpstr>Abbiamo esagerato?</vt:lpstr>
      <vt:lpstr>Presentazione standard di PowerPoint</vt:lpstr>
      <vt:lpstr>Riassunto del XV secolo</vt:lpstr>
      <vt:lpstr>Il XVI secolo</vt:lpstr>
      <vt:lpstr>Giovanni pierluigi da Palestrina</vt:lpstr>
      <vt:lpstr>Il seicento</vt:lpstr>
      <vt:lpstr>Il settecento</vt:lpstr>
      <vt:lpstr>Il grande papa Benedetto XIV si preoccupa di non fare ‘brutta figura’ con gli stranieri (bolla Annus qui 1714) </vt:lpstr>
      <vt:lpstr>Un ‘Secolo’ in due secoli</vt:lpstr>
      <vt:lpstr>…Vizi e virtù…</vt:lpstr>
      <vt:lpstr>……E non finisce qui..…  arrivederci alla prossima puntata!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BREVISSIMO COMPENDIO DI STORIA  DELLA MUSICA SACRA</dc:title>
  <dc:creator>user</dc:creator>
  <cp:lastModifiedBy>user</cp:lastModifiedBy>
  <cp:revision>16</cp:revision>
  <dcterms:created xsi:type="dcterms:W3CDTF">2017-05-15T13:23:48Z</dcterms:created>
  <dcterms:modified xsi:type="dcterms:W3CDTF">2017-12-01T23:15:02Z</dcterms:modified>
</cp:coreProperties>
</file>