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59" r:id="rId6"/>
    <p:sldId id="260" r:id="rId7"/>
    <p:sldId id="262" r:id="rId8"/>
    <p:sldId id="263" r:id="rId9"/>
    <p:sldId id="264" r:id="rId10"/>
    <p:sldId id="265" r:id="rId11"/>
    <p:sldId id="266" r:id="rId12"/>
    <p:sldId id="267" r:id="rId13"/>
    <p:sldId id="268" r:id="rId14"/>
    <p:sldId id="269" r:id="rId15"/>
    <p:sldId id="270" r:id="rId16"/>
    <p:sldId id="272" r:id="rId17"/>
    <p:sldId id="271"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4E835D7-8498-4E9A-9735-F0E2D101E0D6}" type="datetimeFigureOut">
              <a:rPr lang="it-IT" smtClean="0"/>
              <a:t>04/12/2017</a:t>
            </a:fld>
            <a:endParaRPr lang="it-IT"/>
          </a:p>
        </p:txBody>
      </p:sp>
      <p:sp>
        <p:nvSpPr>
          <p:cNvPr id="5" name="Footer Placeholder 4"/>
          <p:cNvSpPr>
            <a:spLocks noGrp="1"/>
          </p:cNvSpPr>
          <p:nvPr>
            <p:ph type="ftr" sz="quarter" idx="11"/>
          </p:nvPr>
        </p:nvSpPr>
        <p:spPr>
          <a:xfrm>
            <a:off x="2692397" y="5037663"/>
            <a:ext cx="5214635" cy="279400"/>
          </a:xfrm>
        </p:spPr>
        <p:txBody>
          <a:bodyPr/>
          <a:lstStyle/>
          <a:p>
            <a:endParaRPr lang="it-IT"/>
          </a:p>
        </p:txBody>
      </p:sp>
      <p:sp>
        <p:nvSpPr>
          <p:cNvPr id="6" name="Slide Number Placeholder 5"/>
          <p:cNvSpPr>
            <a:spLocks noGrp="1"/>
          </p:cNvSpPr>
          <p:nvPr>
            <p:ph type="sldNum" sz="quarter" idx="12"/>
          </p:nvPr>
        </p:nvSpPr>
        <p:spPr>
          <a:xfrm>
            <a:off x="8956900" y="5037663"/>
            <a:ext cx="551167" cy="279400"/>
          </a:xfrm>
        </p:spPr>
        <p:txBody>
          <a:bodyPr/>
          <a:lstStyle/>
          <a:p>
            <a:fld id="{864CF9AA-6332-4E98-AC0D-25558D3CD0D5}" type="slidenum">
              <a:rPr lang="it-IT" smtClean="0"/>
              <a:t>‹N›</a:t>
            </a:fld>
            <a:endParaRPr lang="it-IT"/>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7618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54E835D7-8498-4E9A-9735-F0E2D101E0D6}" type="datetimeFigureOut">
              <a:rPr lang="it-IT" smtClean="0"/>
              <a:t>04/12/2017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64CF9AA-6332-4E98-AC0D-25558D3CD0D5}" type="slidenum">
              <a:rPr lang="it-IT" smtClean="0"/>
              <a:t>‹N›</a:t>
            </a:fld>
            <a:endParaRPr lang="it-IT"/>
          </a:p>
        </p:txBody>
      </p:sp>
    </p:spTree>
    <p:extLst>
      <p:ext uri="{BB962C8B-B14F-4D97-AF65-F5344CB8AC3E}">
        <p14:creationId xmlns:p14="http://schemas.microsoft.com/office/powerpoint/2010/main" val="3039855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54E835D7-8498-4E9A-9735-F0E2D101E0D6}" type="datetimeFigureOut">
              <a:rPr lang="it-IT" smtClean="0"/>
              <a:t>04/12/2017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64CF9AA-6332-4E98-AC0D-25558D3CD0D5}" type="slidenum">
              <a:rPr lang="it-IT" smtClean="0"/>
              <a:t>‹N›</a:t>
            </a:fld>
            <a:endParaRPr lang="it-IT"/>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2320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54E835D7-8498-4E9A-9735-F0E2D101E0D6}" type="datetimeFigureOut">
              <a:rPr lang="it-IT" smtClean="0"/>
              <a:t>04/12/2017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64CF9AA-6332-4E98-AC0D-25558D3CD0D5}" type="slidenum">
              <a:rPr lang="it-IT" smtClean="0"/>
              <a:t>‹N›</a:t>
            </a:fld>
            <a:endParaRPr lang="it-IT"/>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8015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54E835D7-8498-4E9A-9735-F0E2D101E0D6}" type="datetimeFigureOut">
              <a:rPr lang="it-IT" smtClean="0"/>
              <a:t>04/12/2017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64CF9AA-6332-4E98-AC0D-25558D3CD0D5}" type="slidenum">
              <a:rPr lang="it-IT" smtClean="0"/>
              <a:t>‹N›</a:t>
            </a:fld>
            <a:endParaRPr lang="it-IT"/>
          </a:p>
        </p:txBody>
      </p:sp>
    </p:spTree>
    <p:extLst>
      <p:ext uri="{BB962C8B-B14F-4D97-AF65-F5344CB8AC3E}">
        <p14:creationId xmlns:p14="http://schemas.microsoft.com/office/powerpoint/2010/main" val="2743510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smtClean="0"/>
              <a:t>Fare clic per modificare lo stile del titolo</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54E835D7-8498-4E9A-9735-F0E2D101E0D6}" type="datetimeFigureOut">
              <a:rPr lang="it-IT" smtClean="0"/>
              <a:t>04/12/2017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64CF9AA-6332-4E98-AC0D-25558D3CD0D5}" type="slidenum">
              <a:rPr lang="it-IT" smtClean="0"/>
              <a:t>‹N›</a:t>
            </a:fld>
            <a:endParaRPr lang="it-IT"/>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9054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smtClean="0"/>
              <a:t>Fare clic per modificare lo stile del titolo</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54E835D7-8498-4E9A-9735-F0E2D101E0D6}" type="datetimeFigureOut">
              <a:rPr lang="it-IT" smtClean="0"/>
              <a:t>04/12/2017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64CF9AA-6332-4E98-AC0D-25558D3CD0D5}" type="slidenum">
              <a:rPr lang="it-IT" smtClean="0"/>
              <a:t>‹N›</a:t>
            </a:fld>
            <a:endParaRPr lang="it-IT"/>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4836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54E835D7-8498-4E9A-9735-F0E2D101E0D6}" type="datetimeFigureOut">
              <a:rPr lang="it-IT" smtClean="0"/>
              <a:t>04/12/2017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64CF9AA-6332-4E98-AC0D-25558D3CD0D5}"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3938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54E835D7-8498-4E9A-9735-F0E2D101E0D6}" type="datetimeFigureOut">
              <a:rPr lang="it-IT" smtClean="0"/>
              <a:t>04/12/2017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64CF9AA-6332-4E98-AC0D-25558D3CD0D5}" type="slidenum">
              <a:rPr lang="it-IT" smtClean="0"/>
              <a:t>‹N›</a:t>
            </a:fld>
            <a:endParaRPr lang="it-IT"/>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0976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54E835D7-8498-4E9A-9735-F0E2D101E0D6}" type="datetimeFigureOut">
              <a:rPr lang="it-IT" smtClean="0"/>
              <a:t>04/12/2017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64CF9AA-6332-4E98-AC0D-25558D3CD0D5}" type="slidenum">
              <a:rPr lang="it-IT" smtClean="0"/>
              <a:t>‹N›</a:t>
            </a:fld>
            <a:endParaRPr lang="it-IT"/>
          </a:p>
        </p:txBody>
      </p:sp>
    </p:spTree>
    <p:extLst>
      <p:ext uri="{BB962C8B-B14F-4D97-AF65-F5344CB8AC3E}">
        <p14:creationId xmlns:p14="http://schemas.microsoft.com/office/powerpoint/2010/main" val="1066302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54E835D7-8498-4E9A-9735-F0E2D101E0D6}" type="datetimeFigureOut">
              <a:rPr lang="it-IT" smtClean="0"/>
              <a:t>04/12/2017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64CF9AA-6332-4E98-AC0D-25558D3CD0D5}" type="slidenum">
              <a:rPr lang="it-IT" smtClean="0"/>
              <a:t>‹N›</a:t>
            </a:fld>
            <a:endParaRPr lang="it-IT"/>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1058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54E835D7-8498-4E9A-9735-F0E2D101E0D6}" type="datetimeFigureOut">
              <a:rPr lang="it-IT" smtClean="0"/>
              <a:t>04/12/2017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64CF9AA-6332-4E98-AC0D-25558D3CD0D5}" type="slidenum">
              <a:rPr lang="it-IT" smtClean="0"/>
              <a:t>‹N›</a:t>
            </a:fld>
            <a:endParaRPr lang="it-IT"/>
          </a:p>
        </p:txBody>
      </p:sp>
    </p:spTree>
    <p:extLst>
      <p:ext uri="{BB962C8B-B14F-4D97-AF65-F5344CB8AC3E}">
        <p14:creationId xmlns:p14="http://schemas.microsoft.com/office/powerpoint/2010/main" val="1320036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54E835D7-8498-4E9A-9735-F0E2D101E0D6}" type="datetimeFigureOut">
              <a:rPr lang="it-IT" smtClean="0"/>
              <a:t>04/12/2017</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64CF9AA-6332-4E98-AC0D-25558D3CD0D5}" type="slidenum">
              <a:rPr lang="it-IT" smtClean="0"/>
              <a:t>‹N›</a:t>
            </a:fld>
            <a:endParaRPr lang="it-IT"/>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0149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54E835D7-8498-4E9A-9735-F0E2D101E0D6}" type="datetimeFigureOut">
              <a:rPr lang="it-IT" smtClean="0"/>
              <a:t>04/12/2017</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64CF9AA-6332-4E98-AC0D-25558D3CD0D5}"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142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835D7-8498-4E9A-9735-F0E2D101E0D6}" type="datetimeFigureOut">
              <a:rPr lang="it-IT" smtClean="0"/>
              <a:t>04/12/2017</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864CF9AA-6332-4E98-AC0D-25558D3CD0D5}" type="slidenum">
              <a:rPr lang="it-IT" smtClean="0"/>
              <a:t>‹N›</a:t>
            </a:fld>
            <a:endParaRPr lang="it-IT"/>
          </a:p>
        </p:txBody>
      </p:sp>
    </p:spTree>
    <p:extLst>
      <p:ext uri="{BB962C8B-B14F-4D97-AF65-F5344CB8AC3E}">
        <p14:creationId xmlns:p14="http://schemas.microsoft.com/office/powerpoint/2010/main" val="1003736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54E835D7-8498-4E9A-9735-F0E2D101E0D6}" type="datetimeFigureOut">
              <a:rPr lang="it-IT" smtClean="0"/>
              <a:t>04/12/2017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64CF9AA-6332-4E98-AC0D-25558D3CD0D5}" type="slidenum">
              <a:rPr lang="it-IT" smtClean="0"/>
              <a:t>‹N›</a:t>
            </a:fld>
            <a:endParaRPr lang="it-IT"/>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5160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smtClean="0"/>
              <a:t>Fare clic per modificare lo stile del titolo</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54E835D7-8498-4E9A-9735-F0E2D101E0D6}" type="datetimeFigureOut">
              <a:rPr lang="it-IT" smtClean="0"/>
              <a:t>04/12/2017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64CF9AA-6332-4E98-AC0D-25558D3CD0D5}" type="slidenum">
              <a:rPr lang="it-IT" smtClean="0"/>
              <a:t>‹N›</a:t>
            </a:fld>
            <a:endParaRPr lang="it-IT"/>
          </a:p>
        </p:txBody>
      </p:sp>
    </p:spTree>
    <p:extLst>
      <p:ext uri="{BB962C8B-B14F-4D97-AF65-F5344CB8AC3E}">
        <p14:creationId xmlns:p14="http://schemas.microsoft.com/office/powerpoint/2010/main" val="1743817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4E835D7-8498-4E9A-9735-F0E2D101E0D6}" type="datetimeFigureOut">
              <a:rPr lang="it-IT" smtClean="0"/>
              <a:t>04/12/2017</a:t>
            </a:fld>
            <a:endParaRPr lang="it-IT"/>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64CF9AA-6332-4E98-AC0D-25558D3CD0D5}" type="slidenum">
              <a:rPr lang="it-IT" smtClean="0"/>
              <a:t>‹N›</a:t>
            </a:fld>
            <a:endParaRPr lang="it-IT"/>
          </a:p>
        </p:txBody>
      </p:sp>
    </p:spTree>
    <p:extLst>
      <p:ext uri="{BB962C8B-B14F-4D97-AF65-F5344CB8AC3E}">
        <p14:creationId xmlns:p14="http://schemas.microsoft.com/office/powerpoint/2010/main" val="37746550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692398" y="1635617"/>
            <a:ext cx="6815669" cy="1867437"/>
          </a:xfrm>
        </p:spPr>
        <p:txBody>
          <a:bodyPr/>
          <a:lstStyle/>
          <a:p>
            <a:r>
              <a:rPr lang="it-IT" sz="3600" dirty="0" smtClean="0"/>
              <a:t>«ESPRESSIONE MATURATA NEI SECOLI DEI SENTIMENTI DI CRISTO» </a:t>
            </a:r>
            <a:r>
              <a:rPr lang="it-IT" sz="2000" dirty="0" smtClean="0"/>
              <a:t>(RS, 5)</a:t>
            </a:r>
            <a:endParaRPr lang="it-IT" sz="2000" dirty="0"/>
          </a:p>
        </p:txBody>
      </p:sp>
      <p:sp>
        <p:nvSpPr>
          <p:cNvPr id="3" name="Sottotitolo 2"/>
          <p:cNvSpPr>
            <a:spLocks noGrp="1"/>
          </p:cNvSpPr>
          <p:nvPr>
            <p:ph type="subTitle" idx="1"/>
          </p:nvPr>
        </p:nvSpPr>
        <p:spPr/>
        <p:txBody>
          <a:bodyPr>
            <a:noAutofit/>
          </a:bodyPr>
          <a:lstStyle/>
          <a:p>
            <a:r>
              <a:rPr lang="it-IT" sz="3600" dirty="0" smtClean="0"/>
              <a:t>Il </a:t>
            </a:r>
            <a:r>
              <a:rPr lang="it-IT" sz="3600" i="1" dirty="0" smtClean="0"/>
              <a:t>Magistero</a:t>
            </a:r>
            <a:r>
              <a:rPr lang="it-IT" sz="3600" dirty="0" smtClean="0"/>
              <a:t> della Chiesa</a:t>
            </a:r>
          </a:p>
          <a:p>
            <a:r>
              <a:rPr lang="it-IT" sz="3600" dirty="0" smtClean="0"/>
              <a:t>sulla Musica </a:t>
            </a:r>
            <a:r>
              <a:rPr lang="it-IT" sz="3600" dirty="0"/>
              <a:t>S</a:t>
            </a:r>
            <a:r>
              <a:rPr lang="it-IT" sz="3600" dirty="0" smtClean="0"/>
              <a:t>acra</a:t>
            </a:r>
            <a:endParaRPr lang="it-IT" sz="3600" dirty="0"/>
          </a:p>
        </p:txBody>
      </p:sp>
    </p:spTree>
    <p:extLst>
      <p:ext uri="{BB962C8B-B14F-4D97-AF65-F5344CB8AC3E}">
        <p14:creationId xmlns:p14="http://schemas.microsoft.com/office/powerpoint/2010/main" val="218020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Motu proprio </a:t>
            </a:r>
            <a:r>
              <a:rPr lang="it-IT" i="1" dirty="0" smtClean="0"/>
              <a:t>«Tra le sollecitudini» </a:t>
            </a:r>
            <a:r>
              <a:rPr lang="it-IT" dirty="0" err="1" smtClean="0"/>
              <a:t>S.Pio</a:t>
            </a:r>
            <a:r>
              <a:rPr lang="it-IT" dirty="0" smtClean="0"/>
              <a:t> X, 1903</a:t>
            </a:r>
            <a:br>
              <a:rPr lang="it-IT" dirty="0" smtClean="0"/>
            </a:br>
            <a:r>
              <a:rPr lang="it-IT" i="1" dirty="0" smtClean="0"/>
              <a:t>«codice giuridico della musica sacra»</a:t>
            </a:r>
            <a:endParaRPr lang="it-IT" i="1" dirty="0"/>
          </a:p>
        </p:txBody>
      </p:sp>
      <p:sp>
        <p:nvSpPr>
          <p:cNvPr id="3" name="Segnaposto contenuto 2"/>
          <p:cNvSpPr>
            <a:spLocks noGrp="1"/>
          </p:cNvSpPr>
          <p:nvPr>
            <p:ph idx="1"/>
          </p:nvPr>
        </p:nvSpPr>
        <p:spPr>
          <a:xfrm>
            <a:off x="1295401" y="2556931"/>
            <a:ext cx="9601196" cy="3715079"/>
          </a:xfrm>
        </p:spPr>
        <p:txBody>
          <a:bodyPr>
            <a:normAutofit lnSpcReduction="10000"/>
          </a:bodyPr>
          <a:lstStyle/>
          <a:p>
            <a:pPr marL="0" indent="0">
              <a:buNone/>
            </a:pPr>
            <a:r>
              <a:rPr lang="it-IT" dirty="0" smtClean="0"/>
              <a:t>«La </a:t>
            </a:r>
            <a:r>
              <a:rPr lang="it-IT" dirty="0"/>
              <a:t>musica sacra, come parte integrante della solenne liturgia, ne partecipa il </a:t>
            </a:r>
            <a:r>
              <a:rPr lang="it-IT" b="1" dirty="0"/>
              <a:t>fine generale</a:t>
            </a:r>
            <a:r>
              <a:rPr lang="it-IT" dirty="0"/>
              <a:t>, che è la </a:t>
            </a:r>
            <a:r>
              <a:rPr lang="it-IT" u="sng" dirty="0"/>
              <a:t>gloria di Dio </a:t>
            </a:r>
            <a:r>
              <a:rPr lang="it-IT" dirty="0"/>
              <a:t>e la </a:t>
            </a:r>
            <a:r>
              <a:rPr lang="it-IT" u="sng" dirty="0"/>
              <a:t>santificazione e edificazione dei </a:t>
            </a:r>
            <a:r>
              <a:rPr lang="it-IT" u="sng" dirty="0" smtClean="0"/>
              <a:t>fedeli</a:t>
            </a:r>
            <a:r>
              <a:rPr lang="it-IT" dirty="0" smtClean="0"/>
              <a:t>» (1).</a:t>
            </a:r>
          </a:p>
          <a:p>
            <a:pPr marL="0" indent="0">
              <a:buNone/>
            </a:pPr>
            <a:r>
              <a:rPr lang="it-IT" dirty="0" smtClean="0"/>
              <a:t>«Essa </a:t>
            </a:r>
            <a:r>
              <a:rPr lang="it-IT" dirty="0"/>
              <a:t>concorre ad </a:t>
            </a:r>
            <a:r>
              <a:rPr lang="it-IT" b="1" dirty="0"/>
              <a:t>accrescere il decoro e lo splendore </a:t>
            </a:r>
            <a:r>
              <a:rPr lang="it-IT" dirty="0"/>
              <a:t>delle cerimonie ecclesiastiche, e siccome suo officio principale è dì </a:t>
            </a:r>
            <a:r>
              <a:rPr lang="it-IT" b="1" dirty="0"/>
              <a:t>rivestire con acconcia melodia il testo liturgico</a:t>
            </a:r>
            <a:r>
              <a:rPr lang="it-IT" dirty="0"/>
              <a:t> che viene proposto all’intelligenza dei fedeli, così il suo proprio fine è di aggiungere </a:t>
            </a:r>
            <a:r>
              <a:rPr lang="it-IT" b="1" dirty="0"/>
              <a:t>maggiore efficacia al testo medesimo</a:t>
            </a:r>
            <a:r>
              <a:rPr lang="it-IT" dirty="0"/>
              <a:t>, affinché i fedeli con tale mezzo siano </a:t>
            </a:r>
            <a:r>
              <a:rPr lang="it-IT" b="1" dirty="0"/>
              <a:t>più facilmente eccitati alla devozione </a:t>
            </a:r>
            <a:r>
              <a:rPr lang="it-IT" dirty="0"/>
              <a:t>e meglio si dispongano ad </a:t>
            </a:r>
            <a:r>
              <a:rPr lang="it-IT" b="1" dirty="0"/>
              <a:t>accogliere in sé i frutti della grazia</a:t>
            </a:r>
            <a:r>
              <a:rPr lang="it-IT" dirty="0"/>
              <a:t>, che sono propri della celebrazione dei sacrosanti </a:t>
            </a:r>
            <a:r>
              <a:rPr lang="it-IT" dirty="0" smtClean="0"/>
              <a:t>misteri».</a:t>
            </a:r>
          </a:p>
          <a:p>
            <a:pPr marL="0" indent="0">
              <a:buNone/>
            </a:pPr>
            <a:endParaRPr lang="it-IT" dirty="0"/>
          </a:p>
        </p:txBody>
      </p:sp>
    </p:spTree>
    <p:extLst>
      <p:ext uri="{BB962C8B-B14F-4D97-AF65-F5344CB8AC3E}">
        <p14:creationId xmlns:p14="http://schemas.microsoft.com/office/powerpoint/2010/main" val="1649022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smtClean="0"/>
              <a:t>Codice giuridico della musica sacra</a:t>
            </a:r>
            <a:endParaRPr lang="it-IT" i="1" dirty="0"/>
          </a:p>
        </p:txBody>
      </p:sp>
      <p:sp>
        <p:nvSpPr>
          <p:cNvPr id="3" name="Segnaposto contenuto 2"/>
          <p:cNvSpPr>
            <a:spLocks noGrp="1"/>
          </p:cNvSpPr>
          <p:nvPr>
            <p:ph idx="1"/>
          </p:nvPr>
        </p:nvSpPr>
        <p:spPr>
          <a:xfrm>
            <a:off x="1295401" y="2556931"/>
            <a:ext cx="9601196" cy="3676443"/>
          </a:xfrm>
        </p:spPr>
        <p:txBody>
          <a:bodyPr>
            <a:normAutofit fontScale="92500" lnSpcReduction="20000"/>
          </a:bodyPr>
          <a:lstStyle/>
          <a:p>
            <a:pPr marL="0" indent="0">
              <a:buNone/>
            </a:pPr>
            <a:r>
              <a:rPr lang="it-IT" dirty="0" smtClean="0"/>
              <a:t>«La </a:t>
            </a:r>
            <a:r>
              <a:rPr lang="it-IT" dirty="0"/>
              <a:t>musica sacra deve per conseguenza possedere nel grado migliore le qualità che sono proprie della liturgia, e precisamente la </a:t>
            </a:r>
            <a:r>
              <a:rPr lang="it-IT" b="1" i="1" u="sng" dirty="0"/>
              <a:t>santità e la bontà delle forme</a:t>
            </a:r>
            <a:r>
              <a:rPr lang="it-IT" dirty="0"/>
              <a:t>, </a:t>
            </a:r>
            <a:r>
              <a:rPr lang="it-IT" dirty="0" smtClean="0"/>
              <a:t>onde sorge spontaneo l’altro suo carattere, che è </a:t>
            </a:r>
            <a:r>
              <a:rPr lang="it-IT" b="1" i="1" u="sng" dirty="0" smtClean="0"/>
              <a:t>l’universalità</a:t>
            </a:r>
            <a:r>
              <a:rPr lang="it-IT" dirty="0" smtClean="0"/>
              <a:t>» (2).</a:t>
            </a:r>
          </a:p>
          <a:p>
            <a:pPr marL="0" indent="0">
              <a:buNone/>
            </a:pPr>
            <a:r>
              <a:rPr lang="it-IT" dirty="0" smtClean="0"/>
              <a:t>«</a:t>
            </a:r>
            <a:r>
              <a:rPr lang="it-IT" dirty="0"/>
              <a:t>Deve essere </a:t>
            </a:r>
            <a:r>
              <a:rPr lang="it-IT" b="1" dirty="0"/>
              <a:t>santa</a:t>
            </a:r>
            <a:r>
              <a:rPr lang="it-IT" dirty="0"/>
              <a:t>, e quindi escludere ogni profanità, non solo in se medesima, ma anche nel modo onde viene proposta per parte degli </a:t>
            </a:r>
            <a:r>
              <a:rPr lang="it-IT" dirty="0" smtClean="0"/>
              <a:t>esecutori. Deve </a:t>
            </a:r>
            <a:r>
              <a:rPr lang="it-IT" dirty="0"/>
              <a:t>essere </a:t>
            </a:r>
            <a:r>
              <a:rPr lang="it-IT" b="1" dirty="0"/>
              <a:t>arte vera</a:t>
            </a:r>
            <a:r>
              <a:rPr lang="it-IT" dirty="0"/>
              <a:t>, non essendo possibile che altrimenti abbia sull’animo di chi l’ascolta quell’efficacia, che la Chiesa intende ottenere accogliendo nella sua liturgia l’arte dei suoni.</a:t>
            </a:r>
            <a:br>
              <a:rPr lang="it-IT" dirty="0"/>
            </a:br>
            <a:r>
              <a:rPr lang="it-IT" dirty="0"/>
              <a:t>Ma dovrà insieme essere </a:t>
            </a:r>
            <a:r>
              <a:rPr lang="it-IT" b="1" dirty="0"/>
              <a:t>universale</a:t>
            </a:r>
            <a:r>
              <a:rPr lang="it-IT" dirty="0"/>
              <a:t> in questo senso, che pur concedendosi ad ogni nazione di ammettere nelle composizioni chiesastiche quelle forme particolari che costituiscono in certo modo il carattere specifico della musica loro propria, queste però devono essere in tal maniera subordinate ai caratteri generali della musica sacra, che nessuno di altra nazione all’udirle debba provarne impressione non buona</a:t>
            </a:r>
          </a:p>
          <a:p>
            <a:pPr marL="0" indent="0">
              <a:buNone/>
            </a:pPr>
            <a:endParaRPr lang="it-IT" dirty="0"/>
          </a:p>
        </p:txBody>
      </p:sp>
    </p:spTree>
    <p:extLst>
      <p:ext uri="{BB962C8B-B14F-4D97-AF65-F5344CB8AC3E}">
        <p14:creationId xmlns:p14="http://schemas.microsoft.com/office/powerpoint/2010/main" val="2268132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 «generi» della musica sacra</a:t>
            </a:r>
            <a:br>
              <a:rPr lang="it-IT" dirty="0" smtClean="0"/>
            </a:br>
            <a:r>
              <a:rPr lang="it-IT" dirty="0" smtClean="0"/>
              <a:t>il canto </a:t>
            </a:r>
            <a:r>
              <a:rPr lang="it-IT" i="1" dirty="0" smtClean="0"/>
              <a:t>gregoriano</a:t>
            </a:r>
            <a:endParaRPr lang="it-IT" i="1" dirty="0"/>
          </a:p>
        </p:txBody>
      </p:sp>
      <p:sp>
        <p:nvSpPr>
          <p:cNvPr id="3" name="Segnaposto contenuto 2"/>
          <p:cNvSpPr>
            <a:spLocks noGrp="1"/>
          </p:cNvSpPr>
          <p:nvPr>
            <p:ph idx="1"/>
          </p:nvPr>
        </p:nvSpPr>
        <p:spPr>
          <a:xfrm>
            <a:off x="1295401" y="2556931"/>
            <a:ext cx="9601196" cy="3676443"/>
          </a:xfrm>
        </p:spPr>
        <p:txBody>
          <a:bodyPr>
            <a:normAutofit lnSpcReduction="10000"/>
          </a:bodyPr>
          <a:lstStyle/>
          <a:p>
            <a:r>
              <a:rPr lang="it-IT" dirty="0"/>
              <a:t>Queste </a:t>
            </a:r>
            <a:r>
              <a:rPr lang="it-IT" b="1" dirty="0"/>
              <a:t>qualità si riscontrano in grado sommo nel canto gregoriano</a:t>
            </a:r>
            <a:r>
              <a:rPr lang="it-IT" dirty="0"/>
              <a:t>, che è per conseguenza il canto proprio della Chiesa </a:t>
            </a:r>
            <a:r>
              <a:rPr lang="it-IT" dirty="0" smtClean="0"/>
              <a:t>Romana …</a:t>
            </a:r>
            <a:r>
              <a:rPr lang="it-IT" dirty="0"/>
              <a:t>fu sempre considerato come il supremo modello della musica sacra, potendosi stabilire con ogni ragione la seguente legge generale: tanto una composizione per chiesa è più sacra e liturgica, quanto più </a:t>
            </a:r>
            <a:r>
              <a:rPr lang="it-IT" b="1" dirty="0"/>
              <a:t>nell’andamento, nella ispirazione e nel sapore </a:t>
            </a:r>
            <a:r>
              <a:rPr lang="it-IT" dirty="0"/>
              <a:t>si accosta alla melodia gregoriana, e tanto è meno degna del tempio, quanto più da quel supremo modello si riconosce </a:t>
            </a:r>
            <a:r>
              <a:rPr lang="it-IT" dirty="0" smtClean="0"/>
              <a:t>difforme…</a:t>
            </a:r>
            <a:r>
              <a:rPr lang="it-IT" dirty="0"/>
              <a:t>si procuri di restituire il canto gregoriano nell’uso del popolo, affinché i fedeli prendano di nuovo parte più attiva all’officiatura ecclesiastica, come anticamente </a:t>
            </a:r>
            <a:r>
              <a:rPr lang="it-IT" dirty="0" err="1" smtClean="0"/>
              <a:t>solevasi</a:t>
            </a:r>
            <a:r>
              <a:rPr lang="it-IT" dirty="0" smtClean="0"/>
              <a:t> (3).</a:t>
            </a:r>
            <a:endParaRPr lang="it-IT" dirty="0"/>
          </a:p>
        </p:txBody>
      </p:sp>
    </p:spTree>
    <p:extLst>
      <p:ext uri="{BB962C8B-B14F-4D97-AF65-F5344CB8AC3E}">
        <p14:creationId xmlns:p14="http://schemas.microsoft.com/office/powerpoint/2010/main" val="2721213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«polifonia classica»</a:t>
            </a:r>
            <a:endParaRPr lang="it-IT" dirty="0"/>
          </a:p>
        </p:txBody>
      </p:sp>
      <p:sp>
        <p:nvSpPr>
          <p:cNvPr id="3" name="Segnaposto contenuto 2"/>
          <p:cNvSpPr>
            <a:spLocks noGrp="1"/>
          </p:cNvSpPr>
          <p:nvPr>
            <p:ph idx="1"/>
          </p:nvPr>
        </p:nvSpPr>
        <p:spPr>
          <a:xfrm>
            <a:off x="1295401" y="2556931"/>
            <a:ext cx="9601196" cy="3586291"/>
          </a:xfrm>
        </p:spPr>
        <p:txBody>
          <a:bodyPr>
            <a:normAutofit fontScale="92500" lnSpcReduction="10000"/>
          </a:bodyPr>
          <a:lstStyle/>
          <a:p>
            <a:r>
              <a:rPr lang="it-IT" dirty="0" smtClean="0"/>
              <a:t>«Le </a:t>
            </a:r>
            <a:r>
              <a:rPr lang="it-IT" dirty="0"/>
              <a:t>anzidette </a:t>
            </a:r>
            <a:r>
              <a:rPr lang="it-IT" b="1" dirty="0"/>
              <a:t>qualità sono pure possedute in ottimo grado dalla classica polifonia</a:t>
            </a:r>
            <a:r>
              <a:rPr lang="it-IT" dirty="0"/>
              <a:t>, specialmente della Scuola Romana, la quale nel secolo XVI ottenne il massimo della sua perfezione per opera di Pier Luigi da Palestrina e continuò poi a produrre anche in seguito composizioni di eccellente bontà liturgica e musicale. La classica polifonia </a:t>
            </a:r>
            <a:r>
              <a:rPr lang="it-IT" b="1" dirty="0"/>
              <a:t>assai bene si accosta al supremo modello di ogni musica sacra che è il canto gregoriano</a:t>
            </a:r>
            <a:r>
              <a:rPr lang="it-IT" dirty="0"/>
              <a:t>, e per questa ragione meritò di essere accolta insieme col canto gregoriano, nelle funzioni più solenni della Chiesa, quali sono quelle della Cappella Pontificia. Dovrà dunque anche essa restituirsi largamente nelle funzioni ecclesiastiche, specialmente nelle più insigni basiliche, nelle chiese cattedrali, in quelle dei seminari e degli altri istituti ecclesiastici, dove i mezzi necessari non sogliono fare </a:t>
            </a:r>
            <a:r>
              <a:rPr lang="it-IT" dirty="0" smtClean="0"/>
              <a:t>difetto». (4)</a:t>
            </a:r>
            <a:endParaRPr lang="it-IT" dirty="0"/>
          </a:p>
        </p:txBody>
      </p:sp>
    </p:spTree>
    <p:extLst>
      <p:ext uri="{BB962C8B-B14F-4D97-AF65-F5344CB8AC3E}">
        <p14:creationId xmlns:p14="http://schemas.microsoft.com/office/powerpoint/2010/main" val="2482985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musica «più moderna»</a:t>
            </a:r>
            <a:endParaRPr lang="it-IT" dirty="0"/>
          </a:p>
        </p:txBody>
      </p:sp>
      <p:sp>
        <p:nvSpPr>
          <p:cNvPr id="3" name="Segnaposto contenuto 2"/>
          <p:cNvSpPr>
            <a:spLocks noGrp="1"/>
          </p:cNvSpPr>
          <p:nvPr>
            <p:ph idx="1"/>
          </p:nvPr>
        </p:nvSpPr>
        <p:spPr>
          <a:xfrm>
            <a:off x="1295401" y="2556931"/>
            <a:ext cx="9601196" cy="3740837"/>
          </a:xfrm>
        </p:spPr>
        <p:txBody>
          <a:bodyPr>
            <a:normAutofit fontScale="85000" lnSpcReduction="10000"/>
          </a:bodyPr>
          <a:lstStyle/>
          <a:p>
            <a:r>
              <a:rPr lang="it-IT" dirty="0" smtClean="0"/>
              <a:t>«La </a:t>
            </a:r>
            <a:r>
              <a:rPr lang="it-IT" dirty="0"/>
              <a:t>Chiesa ha sempre riconosciuto e favorito il </a:t>
            </a:r>
            <a:r>
              <a:rPr lang="it-IT" b="1" dirty="0"/>
              <a:t>progresso delle arti</a:t>
            </a:r>
            <a:r>
              <a:rPr lang="it-IT" dirty="0"/>
              <a:t>, ammettendo a servizio del culto </a:t>
            </a:r>
            <a:r>
              <a:rPr lang="it-IT" u="sng" dirty="0"/>
              <a:t>tutto ciò che il genio ha saputo trovare di buono e di bello nel corso dei secoli</a:t>
            </a:r>
            <a:r>
              <a:rPr lang="it-IT" dirty="0"/>
              <a:t>, salve però sempre le leggi liturgiche. Per conseguenza </a:t>
            </a:r>
            <a:r>
              <a:rPr lang="it-IT" b="1" dirty="0"/>
              <a:t>la musica più moderna è pure ammessa in chiesa</a:t>
            </a:r>
            <a:r>
              <a:rPr lang="it-IT" dirty="0"/>
              <a:t>, offrendo anch’essa composizioni di tale bontà, serietà e gravità, che non sono per nulla indegne delle funzioni </a:t>
            </a:r>
            <a:r>
              <a:rPr lang="it-IT" dirty="0" smtClean="0"/>
              <a:t>liturgiche…</a:t>
            </a:r>
            <a:r>
              <a:rPr lang="it-IT" dirty="0"/>
              <a:t>Nondimeno, siccome </a:t>
            </a:r>
            <a:r>
              <a:rPr lang="it-IT" u="sng" dirty="0"/>
              <a:t>la musica moderna è sorta precipuamente a servigio profano</a:t>
            </a:r>
            <a:r>
              <a:rPr lang="it-IT" dirty="0"/>
              <a:t>, si dovrà attendere con maggior cura, perché le composizioni musicali di stile moderno, che si ammettono in chiesa, </a:t>
            </a:r>
            <a:r>
              <a:rPr lang="it-IT" b="1" dirty="0"/>
              <a:t>nulla contengano di profano</a:t>
            </a:r>
            <a:r>
              <a:rPr lang="it-IT" dirty="0"/>
              <a:t>, non abbiano </a:t>
            </a:r>
            <a:r>
              <a:rPr lang="it-IT" b="1" dirty="0"/>
              <a:t>reminiscenze di motivi adoperati in teatro</a:t>
            </a:r>
            <a:r>
              <a:rPr lang="it-IT" dirty="0"/>
              <a:t>, e non siano foggiate neppure </a:t>
            </a:r>
            <a:r>
              <a:rPr lang="it-IT" b="1" dirty="0"/>
              <a:t>nelle loro forme esterne sull’andamento dei pezzi </a:t>
            </a:r>
            <a:r>
              <a:rPr lang="it-IT" b="1" dirty="0" smtClean="0"/>
              <a:t>profani</a:t>
            </a:r>
            <a:r>
              <a:rPr lang="it-IT" dirty="0" smtClean="0"/>
              <a:t>…Essi </a:t>
            </a:r>
            <a:r>
              <a:rPr lang="it-IT" dirty="0"/>
              <a:t>per </a:t>
            </a:r>
            <a:r>
              <a:rPr lang="it-IT" dirty="0" smtClean="0"/>
              <a:t>loro </a:t>
            </a:r>
            <a:r>
              <a:rPr lang="it-IT" dirty="0"/>
              <a:t>natura </a:t>
            </a:r>
            <a:r>
              <a:rPr lang="it-IT" dirty="0" smtClean="0"/>
              <a:t>presentano </a:t>
            </a:r>
            <a:r>
              <a:rPr lang="it-IT" dirty="0"/>
              <a:t>la </a:t>
            </a:r>
            <a:r>
              <a:rPr lang="it-IT" b="1" i="1" dirty="0"/>
              <a:t>massima opposizione al canto gregoriano ed alla classica polifonia </a:t>
            </a:r>
            <a:r>
              <a:rPr lang="it-IT" dirty="0"/>
              <a:t>e </a:t>
            </a:r>
            <a:r>
              <a:rPr lang="it-IT" dirty="0" smtClean="0"/>
              <a:t>perciò </a:t>
            </a:r>
            <a:r>
              <a:rPr lang="it-IT" dirty="0"/>
              <a:t>alla legge più importante di ogni buona musica sacra. Inoltre l’intima </a:t>
            </a:r>
            <a:r>
              <a:rPr lang="it-IT" b="1" i="1" u="sng" dirty="0"/>
              <a:t>struttura, il ritmo e il cosiddetto convenzionalismo </a:t>
            </a:r>
            <a:r>
              <a:rPr lang="it-IT" dirty="0"/>
              <a:t>di tale stile non si piegano, se non malamente, alle esigenze della vera musica </a:t>
            </a:r>
            <a:r>
              <a:rPr lang="it-IT" dirty="0" smtClean="0"/>
              <a:t>liturgica». (5-6)</a:t>
            </a:r>
            <a:endParaRPr lang="it-IT" dirty="0"/>
          </a:p>
        </p:txBody>
      </p:sp>
    </p:spTree>
    <p:extLst>
      <p:ext uri="{BB962C8B-B14F-4D97-AF65-F5344CB8AC3E}">
        <p14:creationId xmlns:p14="http://schemas.microsoft.com/office/powerpoint/2010/main" val="33231595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…‘limiti’ dell’epoca…</a:t>
            </a:r>
            <a:endParaRPr lang="it-IT" dirty="0"/>
          </a:p>
        </p:txBody>
      </p:sp>
      <p:sp>
        <p:nvSpPr>
          <p:cNvPr id="3" name="Segnaposto contenuto 2"/>
          <p:cNvSpPr>
            <a:spLocks noGrp="1"/>
          </p:cNvSpPr>
          <p:nvPr>
            <p:ph idx="1"/>
          </p:nvPr>
        </p:nvSpPr>
        <p:spPr>
          <a:xfrm>
            <a:off x="1295401" y="2556932"/>
            <a:ext cx="9601196" cy="3779474"/>
          </a:xfrm>
        </p:spPr>
        <p:txBody>
          <a:bodyPr>
            <a:normAutofit fontScale="92500" lnSpcReduction="20000"/>
          </a:bodyPr>
          <a:lstStyle/>
          <a:p>
            <a:r>
              <a:rPr lang="it-IT" dirty="0"/>
              <a:t>La </a:t>
            </a:r>
            <a:r>
              <a:rPr lang="it-IT" b="1" dirty="0"/>
              <a:t>lingua</a:t>
            </a:r>
            <a:r>
              <a:rPr lang="it-IT" dirty="0"/>
              <a:t> propria della Chiesa Romana è la latina. È quindi proibito nelle solenni funzioni liturgiche di cantare in volgare qualsivoglia cosa; molto più poi di cantare in volgare le parti variabili o comuni della Messa e dell’Officio</a:t>
            </a:r>
            <a:r>
              <a:rPr lang="it-IT" dirty="0" smtClean="0"/>
              <a:t>.</a:t>
            </a:r>
          </a:p>
          <a:p>
            <a:r>
              <a:rPr lang="it-IT" dirty="0" smtClean="0"/>
              <a:t>«Tranne </a:t>
            </a:r>
            <a:r>
              <a:rPr lang="it-IT" dirty="0"/>
              <a:t>le melodie proprie del celebrante all’altare e dei ministri, le quali devono essere sempre in solo canto gregoriano senza alcun accompagnamento d’organo, tutto </a:t>
            </a:r>
            <a:r>
              <a:rPr lang="it-IT" b="1" dirty="0"/>
              <a:t>il resto del canto liturgico è proprio del coro dei </a:t>
            </a:r>
            <a:r>
              <a:rPr lang="it-IT" b="1" i="1" u="sng" dirty="0"/>
              <a:t>leviti</a:t>
            </a:r>
            <a:r>
              <a:rPr lang="it-IT" dirty="0"/>
              <a:t>, e però i cantori di chiesa, anche se sono secolari, fanno propriamente </a:t>
            </a:r>
            <a:r>
              <a:rPr lang="it-IT" u="sng" dirty="0"/>
              <a:t>le veci del coro </a:t>
            </a:r>
            <a:r>
              <a:rPr lang="it-IT" u="sng" dirty="0" smtClean="0"/>
              <a:t>ecclesiastico</a:t>
            </a:r>
            <a:r>
              <a:rPr lang="it-IT" dirty="0" smtClean="0"/>
              <a:t>» (12) … «Dal </a:t>
            </a:r>
            <a:r>
              <a:rPr lang="it-IT" dirty="0"/>
              <a:t>medesimo principio segue che i cantori hanno in chiesa vero officio liturgico e che però </a:t>
            </a:r>
            <a:r>
              <a:rPr lang="it-IT" b="1" dirty="0"/>
              <a:t>le donne, essendo </a:t>
            </a:r>
            <a:r>
              <a:rPr lang="it-IT" b="1" u="sng" dirty="0"/>
              <a:t>incapaci</a:t>
            </a:r>
            <a:r>
              <a:rPr lang="it-IT" b="1" dirty="0"/>
              <a:t> di tale officio, non possono essere ammesse a far parte del Coro o della cappella musicale</a:t>
            </a:r>
            <a:r>
              <a:rPr lang="it-IT" dirty="0"/>
              <a:t>. Se dunque si vogliono adoperare le voci acute dei soprani e contralti, queste dovranno essere sostenute dai </a:t>
            </a:r>
            <a:r>
              <a:rPr lang="it-IT" b="1" dirty="0"/>
              <a:t>fanciulli</a:t>
            </a:r>
            <a:r>
              <a:rPr lang="it-IT" dirty="0"/>
              <a:t>, secondo l’uso antichissimo della </a:t>
            </a:r>
            <a:r>
              <a:rPr lang="it-IT" dirty="0" smtClean="0"/>
              <a:t>Chiesa». (13)</a:t>
            </a:r>
          </a:p>
          <a:p>
            <a:endParaRPr lang="it-IT" dirty="0" smtClean="0"/>
          </a:p>
          <a:p>
            <a:endParaRPr lang="it-IT" dirty="0"/>
          </a:p>
        </p:txBody>
      </p:sp>
    </p:spTree>
    <p:extLst>
      <p:ext uri="{BB962C8B-B14F-4D97-AF65-F5344CB8AC3E}">
        <p14:creationId xmlns:p14="http://schemas.microsoft.com/office/powerpoint/2010/main" val="4027788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Strumenti musicali</a:t>
            </a:r>
            <a:endParaRPr lang="it-IT" dirty="0"/>
          </a:p>
        </p:txBody>
      </p:sp>
      <p:sp>
        <p:nvSpPr>
          <p:cNvPr id="3" name="Segnaposto contenuto 2"/>
          <p:cNvSpPr>
            <a:spLocks noGrp="1"/>
          </p:cNvSpPr>
          <p:nvPr>
            <p:ph idx="1"/>
          </p:nvPr>
        </p:nvSpPr>
        <p:spPr>
          <a:xfrm>
            <a:off x="1295401" y="2472744"/>
            <a:ext cx="9601196" cy="3940936"/>
          </a:xfrm>
        </p:spPr>
        <p:txBody>
          <a:bodyPr>
            <a:noAutofit/>
          </a:bodyPr>
          <a:lstStyle/>
          <a:p>
            <a:r>
              <a:rPr lang="it-IT" sz="1700" dirty="0" smtClean="0"/>
              <a:t>«Sebbene </a:t>
            </a:r>
            <a:r>
              <a:rPr lang="it-IT" sz="1700" dirty="0"/>
              <a:t>la musica propria della Chiesa sia la musica puramente vocale, nondimeno è permessa eziandio la musica con </a:t>
            </a:r>
            <a:r>
              <a:rPr lang="it-IT" sz="1700" b="1" dirty="0"/>
              <a:t>accompagnamento d’organo</a:t>
            </a:r>
            <a:r>
              <a:rPr lang="it-IT" sz="1700" dirty="0"/>
              <a:t>. In qualche caso particolare, nei debiti termini e coi convenienti riguardi, potranno </a:t>
            </a:r>
            <a:r>
              <a:rPr lang="it-IT" sz="1700" b="1" i="1" dirty="0"/>
              <a:t>anche ammettersi altri strumenti</a:t>
            </a:r>
            <a:r>
              <a:rPr lang="it-IT" sz="1700" dirty="0"/>
              <a:t>, ma non mai senza licenza speciale </a:t>
            </a:r>
            <a:r>
              <a:rPr lang="it-IT" sz="1700" dirty="0" smtClean="0"/>
              <a:t>dell’Ordinario». </a:t>
            </a:r>
            <a:r>
              <a:rPr lang="it-IT" sz="1200" dirty="0" smtClean="0"/>
              <a:t>(15)</a:t>
            </a:r>
          </a:p>
          <a:p>
            <a:r>
              <a:rPr lang="it-IT" sz="1700" dirty="0" smtClean="0"/>
              <a:t>«Il </a:t>
            </a:r>
            <a:r>
              <a:rPr lang="it-IT" sz="1700" dirty="0"/>
              <a:t>suono dell’organo negli accompagnamenti del </a:t>
            </a:r>
            <a:r>
              <a:rPr lang="it-IT" sz="1700" dirty="0" smtClean="0"/>
              <a:t>canto […] non </a:t>
            </a:r>
            <a:r>
              <a:rPr lang="it-IT" sz="1700" dirty="0"/>
              <a:t>solo deve essere condotto secondo la propria </a:t>
            </a:r>
            <a:r>
              <a:rPr lang="it-IT" sz="1700" b="1" dirty="0"/>
              <a:t>natura di tale strumento</a:t>
            </a:r>
            <a:r>
              <a:rPr lang="it-IT" sz="1700" dirty="0"/>
              <a:t>, ma deve partecipare di tutte </a:t>
            </a:r>
            <a:r>
              <a:rPr lang="it-IT" sz="1700" b="1" dirty="0"/>
              <a:t>le qualità che ha la vera musica </a:t>
            </a:r>
            <a:r>
              <a:rPr lang="it-IT" sz="1700" b="1" dirty="0" smtClean="0"/>
              <a:t>sacra</a:t>
            </a:r>
            <a:r>
              <a:rPr lang="it-IT" sz="1700" dirty="0" smtClean="0"/>
              <a:t>». </a:t>
            </a:r>
            <a:r>
              <a:rPr lang="it-IT" sz="1200" dirty="0" smtClean="0"/>
              <a:t>(18)</a:t>
            </a:r>
          </a:p>
          <a:p>
            <a:r>
              <a:rPr lang="it-IT" sz="1700" dirty="0" smtClean="0"/>
              <a:t>«È </a:t>
            </a:r>
            <a:r>
              <a:rPr lang="it-IT" sz="1700" b="1" dirty="0"/>
              <a:t>proibito</a:t>
            </a:r>
            <a:r>
              <a:rPr lang="it-IT" sz="1700" dirty="0"/>
              <a:t> in chiesa l’uso del </a:t>
            </a:r>
            <a:r>
              <a:rPr lang="it-IT" sz="1700" u="sng" dirty="0"/>
              <a:t>pianoforte</a:t>
            </a:r>
            <a:r>
              <a:rPr lang="it-IT" sz="1700" dirty="0"/>
              <a:t>, come pure quello degli </a:t>
            </a:r>
            <a:r>
              <a:rPr lang="it-IT" sz="1700" u="sng" dirty="0"/>
              <a:t>strumenti fragorosi o leggeri</a:t>
            </a:r>
            <a:r>
              <a:rPr lang="it-IT" sz="1700" dirty="0"/>
              <a:t>, quali sono il tamburo, la grancassa, i piatti, i campanelli e </a:t>
            </a:r>
            <a:r>
              <a:rPr lang="it-IT" sz="1700" dirty="0" smtClean="0"/>
              <a:t>simili» (19). «</a:t>
            </a:r>
            <a:r>
              <a:rPr lang="it-IT" sz="1700" dirty="0"/>
              <a:t>È rigorosamente proibito alle cosiddette </a:t>
            </a:r>
            <a:r>
              <a:rPr lang="it-IT" sz="1700" u="sng" dirty="0"/>
              <a:t>bande musicali</a:t>
            </a:r>
            <a:r>
              <a:rPr lang="it-IT" sz="1700" dirty="0"/>
              <a:t> di suonare in chiesa; e solo in qualche caso speciale, posto il consenso dell’Ordinario, sarà permesso di ammettere una scelta limitata, giudiziosa e proporzionata all’ambiente, di strumenti a </a:t>
            </a:r>
            <a:r>
              <a:rPr lang="it-IT" sz="1700" dirty="0" smtClean="0"/>
              <a:t>fiato […] conveniente </a:t>
            </a:r>
            <a:r>
              <a:rPr lang="it-IT" sz="1700" dirty="0"/>
              <a:t>e simile in tutto a quello proprio dell’organo</a:t>
            </a:r>
            <a:r>
              <a:rPr lang="it-IT" sz="1700" dirty="0" smtClean="0"/>
              <a:t>». (20)</a:t>
            </a:r>
          </a:p>
          <a:p>
            <a:r>
              <a:rPr lang="it-IT" sz="1700" dirty="0" smtClean="0"/>
              <a:t>«Nelle </a:t>
            </a:r>
            <a:r>
              <a:rPr lang="it-IT" sz="1700" dirty="0"/>
              <a:t>processioni fuori di chiesa può essere permessa dall’Ordinario la banda musicale, purché non si eseguiscano in nessun modo pezzi </a:t>
            </a:r>
            <a:r>
              <a:rPr lang="it-IT" sz="1700" dirty="0" smtClean="0"/>
              <a:t>profani». (21)</a:t>
            </a:r>
            <a:endParaRPr lang="it-IT" sz="1700" dirty="0"/>
          </a:p>
        </p:txBody>
      </p:sp>
    </p:spTree>
    <p:extLst>
      <p:ext uri="{BB962C8B-B14F-4D97-AF65-F5344CB8AC3E}">
        <p14:creationId xmlns:p14="http://schemas.microsoft.com/office/powerpoint/2010/main" val="3844993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a:t>
            </a:r>
            <a:r>
              <a:rPr lang="it-IT" i="1" dirty="0" smtClean="0"/>
              <a:t>i </a:t>
            </a:r>
            <a:r>
              <a:rPr lang="it-IT" i="1" dirty="0"/>
              <a:t>cantori hanno in chiesa vero officio </a:t>
            </a:r>
            <a:r>
              <a:rPr lang="it-IT" i="1" dirty="0" smtClean="0"/>
              <a:t>liturgico</a:t>
            </a:r>
            <a:r>
              <a:rPr lang="it-IT" dirty="0" smtClean="0"/>
              <a:t>»</a:t>
            </a:r>
            <a:br>
              <a:rPr lang="it-IT" dirty="0" smtClean="0"/>
            </a:br>
            <a:r>
              <a:rPr lang="it-IT" dirty="0" smtClean="0"/>
              <a:t>Provocazioni contemporanee…</a:t>
            </a:r>
            <a:endParaRPr lang="it-IT" dirty="0"/>
          </a:p>
        </p:txBody>
      </p:sp>
      <p:sp>
        <p:nvSpPr>
          <p:cNvPr id="3" name="Segnaposto contenuto 2"/>
          <p:cNvSpPr>
            <a:spLocks noGrp="1"/>
          </p:cNvSpPr>
          <p:nvPr>
            <p:ph idx="1"/>
          </p:nvPr>
        </p:nvSpPr>
        <p:spPr>
          <a:xfrm>
            <a:off x="1295401" y="2446986"/>
            <a:ext cx="9601196" cy="3966693"/>
          </a:xfrm>
        </p:spPr>
        <p:txBody>
          <a:bodyPr>
            <a:normAutofit fontScale="92500" lnSpcReduction="10000"/>
          </a:bodyPr>
          <a:lstStyle/>
          <a:p>
            <a:r>
              <a:rPr lang="it-IT" dirty="0" smtClean="0"/>
              <a:t>«Il testo </a:t>
            </a:r>
            <a:r>
              <a:rPr lang="it-IT" dirty="0"/>
              <a:t>liturgico deve essere cantato come sta nei libri, senza alterazione o posposizione di parole, senza indebite ripetizioni, senza spezzarne le sillabe e sempre in modo intelligibile ai fedeli che </a:t>
            </a:r>
            <a:r>
              <a:rPr lang="it-IT" dirty="0" smtClean="0"/>
              <a:t>ascoltano». (9)</a:t>
            </a:r>
          </a:p>
          <a:p>
            <a:r>
              <a:rPr lang="it-IT" dirty="0" smtClean="0"/>
              <a:t>«Siccome </a:t>
            </a:r>
            <a:r>
              <a:rPr lang="it-IT" dirty="0"/>
              <a:t>il canto deve sempre primeggiare, così l’organo o gli strumenti devono semplicemente sostenerlo e non mai </a:t>
            </a:r>
            <a:r>
              <a:rPr lang="it-IT" dirty="0" smtClean="0"/>
              <a:t>opprimerlo». (16)</a:t>
            </a:r>
          </a:p>
          <a:p>
            <a:r>
              <a:rPr lang="it-IT" dirty="0" smtClean="0"/>
              <a:t>«In </a:t>
            </a:r>
            <a:r>
              <a:rPr lang="it-IT" dirty="0"/>
              <a:t>generale è da condannare come abuso gravissimo, che nelle funzioni ecclesiastiche la liturgia apparisca secondaria e quasi a servizio della musica, mentre la musica è semplicemente parte della liturgia e sua umile </a:t>
            </a:r>
            <a:r>
              <a:rPr lang="it-IT" dirty="0" smtClean="0"/>
              <a:t>ancella». (23)</a:t>
            </a:r>
          </a:p>
          <a:p>
            <a:r>
              <a:rPr lang="it-IT" dirty="0" smtClean="0"/>
              <a:t>«Non </a:t>
            </a:r>
            <a:r>
              <a:rPr lang="it-IT" dirty="0"/>
              <a:t>si ammettano a far parte della cappella di chiesa se non uomini di conosciuta pietà e probità di vita, i quali, col loro modesto e devoto contegno durante le funzioni liturgiche, si mostrino degni del santo officio che </a:t>
            </a:r>
            <a:r>
              <a:rPr lang="it-IT" dirty="0" smtClean="0"/>
              <a:t>esercitano». (14)</a:t>
            </a:r>
          </a:p>
          <a:p>
            <a:endParaRPr lang="it-IT" dirty="0"/>
          </a:p>
        </p:txBody>
      </p:sp>
    </p:spTree>
    <p:extLst>
      <p:ext uri="{BB962C8B-B14F-4D97-AF65-F5344CB8AC3E}">
        <p14:creationId xmlns:p14="http://schemas.microsoft.com/office/powerpoint/2010/main" val="2251826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«Non sono più io che vivo…» </a:t>
            </a:r>
            <a:r>
              <a:rPr lang="it-IT" sz="2000" dirty="0" smtClean="0"/>
              <a:t>(</a:t>
            </a:r>
            <a:r>
              <a:rPr lang="it-IT" sz="2000" dirty="0" err="1" smtClean="0"/>
              <a:t>Gal</a:t>
            </a:r>
            <a:r>
              <a:rPr lang="it-IT" sz="2000" dirty="0" smtClean="0"/>
              <a:t> 2, 20)</a:t>
            </a:r>
            <a:endParaRPr lang="it-IT" sz="2000" dirty="0"/>
          </a:p>
        </p:txBody>
      </p:sp>
      <p:sp>
        <p:nvSpPr>
          <p:cNvPr id="3" name="Segnaposto contenuto 2"/>
          <p:cNvSpPr>
            <a:spLocks noGrp="1"/>
          </p:cNvSpPr>
          <p:nvPr>
            <p:ph idx="1"/>
          </p:nvPr>
        </p:nvSpPr>
        <p:spPr>
          <a:xfrm>
            <a:off x="1295401" y="2556932"/>
            <a:ext cx="9601196" cy="3612048"/>
          </a:xfrm>
        </p:spPr>
        <p:txBody>
          <a:bodyPr>
            <a:normAutofit lnSpcReduction="10000"/>
          </a:bodyPr>
          <a:lstStyle/>
          <a:p>
            <a:pPr marL="0" indent="0">
              <a:buNone/>
            </a:pPr>
            <a:r>
              <a:rPr lang="it-IT" dirty="0" smtClean="0"/>
              <a:t>«</a:t>
            </a:r>
            <a:r>
              <a:rPr lang="it-IT" b="1" dirty="0" smtClean="0">
                <a:solidFill>
                  <a:schemeClr val="tx1"/>
                </a:solidFill>
              </a:rPr>
              <a:t>L’osservanza </a:t>
            </a:r>
            <a:r>
              <a:rPr lang="it-IT" b="1" dirty="0">
                <a:solidFill>
                  <a:schemeClr val="tx1"/>
                </a:solidFill>
              </a:rPr>
              <a:t>delle norme emanate dall’autorità della Chiesa esige conformità di pensiero e parola, degli atti esterni e della disposizione d’animo</a:t>
            </a:r>
            <a:r>
              <a:rPr lang="it-IT" dirty="0"/>
              <a:t>. Una osservanza </a:t>
            </a:r>
            <a:r>
              <a:rPr lang="it-IT" u="sng" dirty="0"/>
              <a:t>puramente esteriore </a:t>
            </a:r>
            <a:r>
              <a:rPr lang="it-IT" dirty="0"/>
              <a:t>delle norme, come è evidente, contrasterebbe con l’essenza della sacra Liturgia, nella quale Cristo Signore vuole radunare la sua Chiesa perché sia con lui «un solo corpo e un solo spirito</a:t>
            </a:r>
            <a:r>
              <a:rPr lang="it-IT" dirty="0" smtClean="0"/>
              <a:t>».</a:t>
            </a:r>
            <a:r>
              <a:rPr lang="it-IT" dirty="0"/>
              <a:t> </a:t>
            </a:r>
            <a:r>
              <a:rPr lang="it-IT" b="1" dirty="0"/>
              <a:t>L’atto esterno deve essere, pertanto, illuminato dalla fede e dalla carità </a:t>
            </a:r>
            <a:r>
              <a:rPr lang="it-IT" dirty="0"/>
              <a:t>che ci uniscono a Cristo e gli uni agli altri e generano l’amore per i poveri e gli afflitti. Le parole e i riti della Liturgia sono, inoltre, espressione fedele maturata nei secoli dei sentimenti di Cristo e ci insegnano a sentire come </a:t>
            </a:r>
            <a:r>
              <a:rPr lang="it-IT" dirty="0" smtClean="0"/>
              <a:t>lui». (abbiate in voi gli stessi sentimenti che furono in Cristo Gesù [Fil 2 ,5])</a:t>
            </a:r>
            <a:endParaRPr lang="it-IT" dirty="0"/>
          </a:p>
        </p:txBody>
      </p:sp>
    </p:spTree>
    <p:extLst>
      <p:ext uri="{BB962C8B-B14F-4D97-AF65-F5344CB8AC3E}">
        <p14:creationId xmlns:p14="http://schemas.microsoft.com/office/powerpoint/2010/main" val="3301091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err="1" smtClean="0"/>
              <a:t>Sacrosanctum</a:t>
            </a:r>
            <a:r>
              <a:rPr lang="it-IT" i="1" dirty="0" smtClean="0"/>
              <a:t> </a:t>
            </a:r>
            <a:r>
              <a:rPr lang="it-IT" i="1" dirty="0" err="1" smtClean="0"/>
              <a:t>Concilium</a:t>
            </a:r>
            <a:r>
              <a:rPr lang="it-IT" dirty="0" smtClean="0"/>
              <a:t>, 14</a:t>
            </a:r>
            <a:endParaRPr lang="it-IT" dirty="0"/>
          </a:p>
        </p:txBody>
      </p:sp>
      <p:sp>
        <p:nvSpPr>
          <p:cNvPr id="3" name="Segnaposto contenuto 2"/>
          <p:cNvSpPr>
            <a:spLocks noGrp="1"/>
          </p:cNvSpPr>
          <p:nvPr>
            <p:ph idx="1"/>
          </p:nvPr>
        </p:nvSpPr>
        <p:spPr>
          <a:xfrm>
            <a:off x="1295401" y="2556931"/>
            <a:ext cx="9601196" cy="4037051"/>
          </a:xfrm>
        </p:spPr>
        <p:txBody>
          <a:bodyPr>
            <a:normAutofit fontScale="85000" lnSpcReduction="20000"/>
          </a:bodyPr>
          <a:lstStyle/>
          <a:p>
            <a:pPr marL="0" indent="0">
              <a:lnSpc>
                <a:spcPct val="120000"/>
              </a:lnSpc>
              <a:buNone/>
            </a:pPr>
            <a:r>
              <a:rPr lang="it-IT" dirty="0"/>
              <a:t> È ardente desiderio della madre Chiesa che tutti i fedeli vengano formati a quella </a:t>
            </a:r>
            <a:r>
              <a:rPr lang="it-IT" b="1" dirty="0"/>
              <a:t>piena, consapevole e attiva partecipazione alle celebrazioni liturgiche</a:t>
            </a:r>
            <a:r>
              <a:rPr lang="it-IT" dirty="0"/>
              <a:t>, che è richiesta dalla natura stessa della liturgia e alla quale il popolo cristiano, « stirpe eletta, sacerdozio regale, nazione santa, popolo acquistato » (1 </a:t>
            </a:r>
            <a:r>
              <a:rPr lang="it-IT" dirty="0" err="1"/>
              <a:t>Pt</a:t>
            </a:r>
            <a:r>
              <a:rPr lang="it-IT" dirty="0"/>
              <a:t> 2,9; </a:t>
            </a:r>
            <a:r>
              <a:rPr lang="it-IT" dirty="0" err="1"/>
              <a:t>cfr</a:t>
            </a:r>
            <a:r>
              <a:rPr lang="it-IT" dirty="0"/>
              <a:t> 2,4-5), ha </a:t>
            </a:r>
            <a:r>
              <a:rPr lang="it-IT" b="1" dirty="0"/>
              <a:t>diritto e dovere </a:t>
            </a:r>
            <a:r>
              <a:rPr lang="it-IT" dirty="0"/>
              <a:t>in forza del battesimo. A tale piena e attiva partecipazione di tutto il popolo va dedicata una </a:t>
            </a:r>
            <a:r>
              <a:rPr lang="it-IT" b="1" dirty="0"/>
              <a:t>specialissima cura </a:t>
            </a:r>
            <a:r>
              <a:rPr lang="it-IT" dirty="0"/>
              <a:t>nel quadro della </a:t>
            </a:r>
            <a:r>
              <a:rPr lang="it-IT" b="1" dirty="0"/>
              <a:t>riforma e della promozione della liturgia</a:t>
            </a:r>
            <a:r>
              <a:rPr lang="it-IT" dirty="0"/>
              <a:t>. Essa infatti è la </a:t>
            </a:r>
            <a:r>
              <a:rPr lang="it-IT" b="1" u="sng" dirty="0"/>
              <a:t>prima e indispensabile fonte dalla quale i fedeli possono attingere il genuino spirito cristiano</a:t>
            </a:r>
            <a:r>
              <a:rPr lang="it-IT" dirty="0"/>
              <a:t>, e perciò i pastori d'anime in tutta la loro attività pastorale devono sforzarsi di ottenerla attraverso </a:t>
            </a:r>
            <a:r>
              <a:rPr lang="it-IT" b="1" dirty="0"/>
              <a:t>un'adeguata formazione</a:t>
            </a:r>
            <a:r>
              <a:rPr lang="it-IT" dirty="0"/>
              <a:t>. Ma poiché non si può sperare di ottenere questo risultato, se gli stessi pastori d'anime non saranno </a:t>
            </a:r>
            <a:r>
              <a:rPr lang="it-IT" b="1" dirty="0"/>
              <a:t>impregnati, loro per primi, dello spirito e della forza della liturgia e se non ne diventeranno maestri</a:t>
            </a:r>
            <a:r>
              <a:rPr lang="it-IT" dirty="0"/>
              <a:t>, è assolutamente necessario dare il primo posto alla formazione liturgica del </a:t>
            </a:r>
            <a:r>
              <a:rPr lang="it-IT" dirty="0" smtClean="0"/>
              <a:t>clero».</a:t>
            </a:r>
            <a:endParaRPr lang="it-IT" dirty="0"/>
          </a:p>
        </p:txBody>
      </p:sp>
    </p:spTree>
    <p:extLst>
      <p:ext uri="{BB962C8B-B14F-4D97-AF65-F5344CB8AC3E}">
        <p14:creationId xmlns:p14="http://schemas.microsoft.com/office/powerpoint/2010/main" val="2980003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i="1" dirty="0" smtClean="0"/>
              <a:t>ACTUOSA</a:t>
            </a:r>
            <a:r>
              <a:rPr lang="it-IT" i="1" dirty="0" smtClean="0"/>
              <a:t> PARTICIPATIO</a:t>
            </a:r>
            <a:br>
              <a:rPr lang="it-IT" i="1" dirty="0" smtClean="0"/>
            </a:br>
            <a:r>
              <a:rPr lang="it-IT" sz="4000" i="1" dirty="0" smtClean="0"/>
              <a:t>Partecipazione </a:t>
            </a:r>
            <a:r>
              <a:rPr lang="it-IT" sz="4000" b="1" i="1" dirty="0" smtClean="0"/>
              <a:t>autentica</a:t>
            </a:r>
            <a:endParaRPr lang="it-IT" sz="4000" b="1" i="1" dirty="0"/>
          </a:p>
        </p:txBody>
      </p:sp>
      <p:sp>
        <p:nvSpPr>
          <p:cNvPr id="3" name="Segnaposto contenuto 2"/>
          <p:cNvSpPr>
            <a:spLocks noGrp="1"/>
          </p:cNvSpPr>
          <p:nvPr>
            <p:ph sz="half" idx="1"/>
          </p:nvPr>
        </p:nvSpPr>
        <p:spPr>
          <a:xfrm>
            <a:off x="1298448" y="2560320"/>
            <a:ext cx="4718304" cy="3608660"/>
          </a:xfrm>
        </p:spPr>
        <p:txBody>
          <a:bodyPr>
            <a:normAutofit fontScale="92500" lnSpcReduction="20000"/>
          </a:bodyPr>
          <a:lstStyle/>
          <a:p>
            <a:pPr marL="0" indent="0">
              <a:buNone/>
            </a:pPr>
            <a:r>
              <a:rPr lang="it-IT" dirty="0" smtClean="0"/>
              <a:t>«</a:t>
            </a:r>
            <a:r>
              <a:rPr lang="it-IT" sz="2600" dirty="0" smtClean="0"/>
              <a:t>I </a:t>
            </a:r>
            <a:r>
              <a:rPr lang="it-IT" sz="2600" dirty="0"/>
              <a:t>pastori d'anime curino con zelo e con pazienza la </a:t>
            </a:r>
            <a:r>
              <a:rPr lang="it-IT" sz="2600" u="sng" dirty="0"/>
              <a:t>formazione liturgica</a:t>
            </a:r>
            <a:r>
              <a:rPr lang="it-IT" sz="2600" dirty="0"/>
              <a:t>, come pure la </a:t>
            </a:r>
            <a:r>
              <a:rPr lang="it-IT" sz="2600" b="1" dirty="0"/>
              <a:t>partecipazione attiva </a:t>
            </a:r>
            <a:r>
              <a:rPr lang="it-IT" sz="2600" dirty="0"/>
              <a:t>dei fedeli, </a:t>
            </a:r>
            <a:r>
              <a:rPr lang="it-IT" sz="2600" b="1" dirty="0"/>
              <a:t>sia interna che esterna</a:t>
            </a:r>
            <a:r>
              <a:rPr lang="it-IT" sz="2600" dirty="0"/>
              <a:t>, secondo la loro età, condizione, genere di vita e cultura religiosa. Assolveranno così uno dei principali doveri del fedele dispensatore dei misteri di Dio. E in questo campo cerchino di guidare il loro gregge non solo con la parola ma anche con </a:t>
            </a:r>
            <a:r>
              <a:rPr lang="it-IT" sz="2600" dirty="0" smtClean="0"/>
              <a:t>l'esempio» </a:t>
            </a:r>
            <a:r>
              <a:rPr lang="it-IT" sz="1900" dirty="0" smtClean="0"/>
              <a:t>(SC, 19)</a:t>
            </a:r>
            <a:endParaRPr lang="it-IT" sz="1900" dirty="0"/>
          </a:p>
        </p:txBody>
      </p:sp>
      <p:sp>
        <p:nvSpPr>
          <p:cNvPr id="4" name="Segnaposto contenuto 3"/>
          <p:cNvSpPr>
            <a:spLocks noGrp="1"/>
          </p:cNvSpPr>
          <p:nvPr>
            <p:ph sz="half" idx="2"/>
          </p:nvPr>
        </p:nvSpPr>
        <p:spPr>
          <a:xfrm>
            <a:off x="6181344" y="2395470"/>
            <a:ext cx="4718304" cy="3773510"/>
          </a:xfrm>
        </p:spPr>
        <p:txBody>
          <a:bodyPr>
            <a:noAutofit/>
          </a:bodyPr>
          <a:lstStyle/>
          <a:p>
            <a:pPr marL="0" indent="0">
              <a:buNone/>
            </a:pPr>
            <a:r>
              <a:rPr lang="it-IT" sz="1700" dirty="0" smtClean="0"/>
              <a:t>«</a:t>
            </a:r>
            <a:r>
              <a:rPr lang="it-IT" sz="1700" dirty="0"/>
              <a:t>La celebrazione della Messa, in quanto azione di Cristo e del popolo di Dio gerarchicamente ordinato, costituisce il </a:t>
            </a:r>
            <a:r>
              <a:rPr lang="it-IT" sz="1700" b="1" dirty="0"/>
              <a:t>centro di tutta la vita cristiana </a:t>
            </a:r>
            <a:r>
              <a:rPr lang="it-IT" sz="1700" dirty="0"/>
              <a:t>per la Chiesa </a:t>
            </a:r>
            <a:r>
              <a:rPr lang="it-IT" sz="1700" dirty="0" smtClean="0"/>
              <a:t>…e </a:t>
            </a:r>
            <a:r>
              <a:rPr lang="it-IT" sz="1700" dirty="0"/>
              <a:t>per i singoli fedeli</a:t>
            </a:r>
            <a:r>
              <a:rPr lang="it-IT" sz="1700" dirty="0" smtClean="0"/>
              <a:t>»; «</a:t>
            </a:r>
            <a:r>
              <a:rPr lang="it-IT" sz="1700" dirty="0"/>
              <a:t>Si potrà ottenere davvero questo </a:t>
            </a:r>
            <a:r>
              <a:rPr lang="it-IT" sz="1700" dirty="0" smtClean="0"/>
              <a:t>risultato [i frutti della redenzione di Cristo], </a:t>
            </a:r>
            <a:r>
              <a:rPr lang="it-IT" sz="1700" dirty="0"/>
              <a:t>se, tenuto conto della natura e delle altre caratteristiche di ogni assemblea liturgica, tutta la celebrazione verrà ordinata in modo tale da portare i fedeli a una </a:t>
            </a:r>
            <a:r>
              <a:rPr lang="it-IT" sz="1700" b="1" dirty="0"/>
              <a:t>partecipazione consapevole, attiva e piena, esteriore e interiore, ardente di fede, speranza e carità</a:t>
            </a:r>
            <a:r>
              <a:rPr lang="it-IT" sz="1700" dirty="0"/>
              <a:t>; partecipazione </a:t>
            </a:r>
            <a:r>
              <a:rPr lang="it-IT" sz="1700" b="1" dirty="0"/>
              <a:t>vivamente desiderata dalla Chiesa e richiesta dalla natura stessa della celebrazione</a:t>
            </a:r>
            <a:r>
              <a:rPr lang="it-IT" sz="1700" dirty="0"/>
              <a:t>, e alla quale il popolo cristiano ha </a:t>
            </a:r>
            <a:r>
              <a:rPr lang="it-IT" sz="1700" b="1" dirty="0"/>
              <a:t>diritto e dovere </a:t>
            </a:r>
            <a:r>
              <a:rPr lang="it-IT" sz="1700" dirty="0"/>
              <a:t>in forza del battesimo</a:t>
            </a:r>
            <a:r>
              <a:rPr lang="it-IT" sz="1700" dirty="0" smtClean="0"/>
              <a:t>» </a:t>
            </a:r>
            <a:r>
              <a:rPr lang="it-IT" sz="1400" dirty="0" smtClean="0"/>
              <a:t>(OGMR, 16. 18)</a:t>
            </a:r>
            <a:endParaRPr lang="it-IT" sz="1400" dirty="0"/>
          </a:p>
        </p:txBody>
      </p:sp>
    </p:spTree>
    <p:extLst>
      <p:ext uri="{BB962C8B-B14F-4D97-AF65-F5344CB8AC3E}">
        <p14:creationId xmlns:p14="http://schemas.microsoft.com/office/powerpoint/2010/main" val="723947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CELEBRARE-ADORARE </a:t>
            </a:r>
            <a:r>
              <a:rPr lang="it-IT" b="1" dirty="0" smtClean="0"/>
              <a:t>ADERENDO</a:t>
            </a:r>
            <a:endParaRPr lang="it-IT" b="1" dirty="0"/>
          </a:p>
        </p:txBody>
      </p:sp>
      <p:sp>
        <p:nvSpPr>
          <p:cNvPr id="3" name="Segnaposto contenuto 2"/>
          <p:cNvSpPr>
            <a:spLocks noGrp="1"/>
          </p:cNvSpPr>
          <p:nvPr>
            <p:ph idx="1"/>
          </p:nvPr>
        </p:nvSpPr>
        <p:spPr/>
        <p:txBody>
          <a:bodyPr>
            <a:normAutofit lnSpcReduction="10000"/>
          </a:bodyPr>
          <a:lstStyle/>
          <a:p>
            <a:pPr marL="0" indent="0">
              <a:buNone/>
            </a:pPr>
            <a:r>
              <a:rPr lang="it-IT" dirty="0"/>
              <a:t>Se nella liturgia si realizza l’opera di Cristo e della sua Chiesa come atto di donazione al Padre nell’Amore per la salvezza del mondo, noi partecipiamo realmente a seconda di quanto entriamo in questo “sì” di Gesù per la salvezza del mondo intero. Partecipazione o meglio Azione Partecipata perché siamo noi che dobbiamo entrare nel sacrificio di Cristo e non viceversa. </a:t>
            </a:r>
            <a:r>
              <a:rPr lang="it-IT" b="1" dirty="0"/>
              <a:t>Non vi è liturgia senza adorazione</a:t>
            </a:r>
            <a:r>
              <a:rPr lang="it-IT" dirty="0"/>
              <a:t>, ovvero adesione all’agire di Cristo e della Chiesa nella nostra persona. </a:t>
            </a:r>
            <a:endParaRPr lang="it-IT" dirty="0" smtClean="0"/>
          </a:p>
          <a:p>
            <a:pPr marL="0" indent="0">
              <a:buNone/>
            </a:pPr>
            <a:r>
              <a:rPr lang="it-IT" dirty="0" smtClean="0"/>
              <a:t>L a Celebrazione e l’Adorazione sono </a:t>
            </a:r>
            <a:r>
              <a:rPr lang="it-IT" b="1" dirty="0" smtClean="0"/>
              <a:t>atti </a:t>
            </a:r>
            <a:r>
              <a:rPr lang="it-IT" b="1" dirty="0"/>
              <a:t>che la Chiesa-sposa compie nei confronti del Cristo-sposo che </a:t>
            </a:r>
            <a:r>
              <a:rPr lang="it-IT" b="1" dirty="0" smtClean="0"/>
              <a:t>le ripete </a:t>
            </a:r>
            <a:r>
              <a:rPr lang="it-IT" b="1" dirty="0"/>
              <a:t>il suo “si” d’amore</a:t>
            </a:r>
            <a:r>
              <a:rPr lang="it-IT" dirty="0"/>
              <a:t>. </a:t>
            </a:r>
            <a:endParaRPr lang="it-IT" dirty="0"/>
          </a:p>
        </p:txBody>
      </p:sp>
    </p:spTree>
    <p:extLst>
      <p:ext uri="{BB962C8B-B14F-4D97-AF65-F5344CB8AC3E}">
        <p14:creationId xmlns:p14="http://schemas.microsoft.com/office/powerpoint/2010/main" val="37621260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ADORARE-CELEBRARE </a:t>
            </a:r>
            <a:r>
              <a:rPr lang="it-IT" b="1" dirty="0" smtClean="0"/>
              <a:t>VIVENDO</a:t>
            </a:r>
            <a:endParaRPr lang="it-IT" b="1" dirty="0"/>
          </a:p>
        </p:txBody>
      </p:sp>
      <p:sp>
        <p:nvSpPr>
          <p:cNvPr id="3" name="Segnaposto contenuto 2"/>
          <p:cNvSpPr>
            <a:spLocks noGrp="1"/>
          </p:cNvSpPr>
          <p:nvPr>
            <p:ph idx="1"/>
          </p:nvPr>
        </p:nvSpPr>
        <p:spPr>
          <a:xfrm>
            <a:off x="1295401" y="2556931"/>
            <a:ext cx="9601196" cy="3715080"/>
          </a:xfrm>
        </p:spPr>
        <p:txBody>
          <a:bodyPr>
            <a:normAutofit/>
          </a:bodyPr>
          <a:lstStyle/>
          <a:p>
            <a:pPr marL="0" indent="0">
              <a:buNone/>
            </a:pPr>
            <a:r>
              <a:rPr lang="it-IT" dirty="0"/>
              <a:t>D</a:t>
            </a:r>
            <a:r>
              <a:rPr lang="it-IT" dirty="0" smtClean="0"/>
              <a:t>opo </a:t>
            </a:r>
            <a:r>
              <a:rPr lang="it-IT" dirty="0"/>
              <a:t>essere entrati nell’atto </a:t>
            </a:r>
            <a:r>
              <a:rPr lang="it-IT" dirty="0" smtClean="0"/>
              <a:t>liturgico, dovremmo essere </a:t>
            </a:r>
            <a:r>
              <a:rPr lang="it-IT" dirty="0"/>
              <a:t>come </a:t>
            </a:r>
            <a:r>
              <a:rPr lang="it-IT" dirty="0" smtClean="0"/>
              <a:t>‘risucchiati’ </a:t>
            </a:r>
            <a:r>
              <a:rPr lang="it-IT" dirty="0"/>
              <a:t>verso l’alto. Il </a:t>
            </a:r>
            <a:r>
              <a:rPr lang="it-IT" i="1" dirty="0"/>
              <a:t>Pantocrator </a:t>
            </a:r>
            <a:r>
              <a:rPr lang="it-IT" dirty="0" smtClean="0"/>
              <a:t>dell’arte </a:t>
            </a:r>
            <a:r>
              <a:rPr lang="it-IT" dirty="0"/>
              <a:t>riesce </a:t>
            </a:r>
            <a:r>
              <a:rPr lang="it-IT" dirty="0" smtClean="0"/>
              <a:t>a far </a:t>
            </a:r>
            <a:r>
              <a:rPr lang="it-IT" dirty="0"/>
              <a:t>confluire tutta la storia verso Cristo che attrae verso l’Alto. Entriamo </a:t>
            </a:r>
            <a:r>
              <a:rPr lang="it-IT" u="sng" dirty="0"/>
              <a:t>disorientati </a:t>
            </a:r>
            <a:r>
              <a:rPr lang="it-IT" dirty="0"/>
              <a:t>nella </a:t>
            </a:r>
            <a:r>
              <a:rPr lang="it-IT" dirty="0" smtClean="0"/>
              <a:t>Celebrazione </a:t>
            </a:r>
            <a:r>
              <a:rPr lang="it-IT" dirty="0"/>
              <a:t>a causa del contatto confuso col mondo che stiracchia. La liturgia ci </a:t>
            </a:r>
            <a:r>
              <a:rPr lang="it-IT" u="sng" dirty="0" err="1" smtClean="0"/>
              <a:t>ri</a:t>
            </a:r>
            <a:r>
              <a:rPr lang="it-IT" u="sng" dirty="0" smtClean="0"/>
              <a:t>-orienta</a:t>
            </a:r>
            <a:r>
              <a:rPr lang="it-IT" dirty="0" smtClean="0"/>
              <a:t> </a:t>
            </a:r>
            <a:r>
              <a:rPr lang="it-IT" dirty="0"/>
              <a:t>nel cammino verso il Signore. verso l’alto mediante il </a:t>
            </a:r>
            <a:r>
              <a:rPr lang="it-IT" b="1" dirty="0"/>
              <a:t>rito</a:t>
            </a:r>
            <a:r>
              <a:rPr lang="it-IT" dirty="0"/>
              <a:t>. </a:t>
            </a:r>
            <a:r>
              <a:rPr lang="it-IT" b="1" i="1" dirty="0"/>
              <a:t>Se il rito non ha in sé la capacità di tirare verso l’alto e farci sentire la nostalgia del </a:t>
            </a:r>
            <a:r>
              <a:rPr lang="it-IT" b="1" i="1" dirty="0" smtClean="0"/>
              <a:t>Cristo, </a:t>
            </a:r>
            <a:r>
              <a:rPr lang="it-IT" b="1" i="1" dirty="0"/>
              <a:t>non sta usando un linguaggio vero</a:t>
            </a:r>
            <a:r>
              <a:rPr lang="it-IT" dirty="0" smtClean="0"/>
              <a:t>. </a:t>
            </a:r>
            <a:r>
              <a:rPr lang="it-IT" dirty="0"/>
              <a:t>Se non si vede Cristo </a:t>
            </a:r>
            <a:r>
              <a:rPr lang="it-IT" dirty="0" smtClean="0"/>
              <a:t>- e </a:t>
            </a:r>
            <a:r>
              <a:rPr lang="it-IT" dirty="0"/>
              <a:t>in lui </a:t>
            </a:r>
            <a:r>
              <a:rPr lang="it-IT" dirty="0" smtClean="0"/>
              <a:t>Dio - </a:t>
            </a:r>
            <a:r>
              <a:rPr lang="it-IT" dirty="0"/>
              <a:t>ecco che l’orientamento si perde e </a:t>
            </a:r>
            <a:r>
              <a:rPr lang="it-IT" dirty="0" smtClean="0"/>
              <a:t>il linguaggio liturgico non è più autentico, ma diviene </a:t>
            </a:r>
            <a:r>
              <a:rPr lang="it-IT" dirty="0"/>
              <a:t>linguaggio vuoto, noioso e scontato. Raffreddato nel cuore e nella vita.</a:t>
            </a:r>
          </a:p>
          <a:p>
            <a:pPr marL="0" indent="0">
              <a:buNone/>
            </a:pPr>
            <a:endParaRPr lang="it-IT" dirty="0"/>
          </a:p>
        </p:txBody>
      </p:sp>
    </p:spTree>
    <p:extLst>
      <p:ext uri="{BB962C8B-B14F-4D97-AF65-F5344CB8AC3E}">
        <p14:creationId xmlns:p14="http://schemas.microsoft.com/office/powerpoint/2010/main" val="345008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 </a:t>
            </a:r>
            <a:r>
              <a:rPr lang="it-IT" b="1" dirty="0" smtClean="0"/>
              <a:t>nostra</a:t>
            </a:r>
            <a:r>
              <a:rPr lang="it-IT" dirty="0" smtClean="0"/>
              <a:t> adesione-adorazione-partecipazione</a:t>
            </a:r>
            <a:br>
              <a:rPr lang="it-IT" dirty="0" smtClean="0"/>
            </a:br>
            <a:r>
              <a:rPr lang="it-IT" dirty="0" smtClean="0"/>
              <a:t>nel </a:t>
            </a:r>
            <a:r>
              <a:rPr lang="it-IT" b="1" i="1" dirty="0" smtClean="0"/>
              <a:t>noi</a:t>
            </a:r>
            <a:r>
              <a:rPr lang="it-IT" dirty="0" smtClean="0"/>
              <a:t> della Chiesa</a:t>
            </a:r>
            <a:endParaRPr lang="it-IT" dirty="0"/>
          </a:p>
        </p:txBody>
      </p:sp>
      <p:sp>
        <p:nvSpPr>
          <p:cNvPr id="3" name="Segnaposto contenuto 2"/>
          <p:cNvSpPr>
            <a:spLocks noGrp="1"/>
          </p:cNvSpPr>
          <p:nvPr>
            <p:ph idx="1"/>
          </p:nvPr>
        </p:nvSpPr>
        <p:spPr>
          <a:xfrm>
            <a:off x="1295401" y="2556931"/>
            <a:ext cx="9601196" cy="3779475"/>
          </a:xfrm>
        </p:spPr>
        <p:txBody>
          <a:bodyPr>
            <a:normAutofit fontScale="92500" lnSpcReduction="10000"/>
          </a:bodyPr>
          <a:lstStyle/>
          <a:p>
            <a:pPr marL="0" indent="0">
              <a:buNone/>
            </a:pPr>
            <a:r>
              <a:rPr lang="it-IT" dirty="0" smtClean="0"/>
              <a:t>«La </a:t>
            </a:r>
            <a:r>
              <a:rPr lang="it-IT" b="1" dirty="0"/>
              <a:t>liturgia</a:t>
            </a:r>
            <a:r>
              <a:rPr lang="it-IT" dirty="0"/>
              <a:t> infatti, mediante la </a:t>
            </a:r>
            <a:r>
              <a:rPr lang="it-IT" dirty="0" smtClean="0"/>
              <a:t>quale […] </a:t>
            </a:r>
            <a:r>
              <a:rPr lang="it-IT" dirty="0"/>
              <a:t>«si attua l'opera della nostra </a:t>
            </a:r>
            <a:r>
              <a:rPr lang="it-IT" dirty="0" smtClean="0"/>
              <a:t>redenzione», </a:t>
            </a:r>
            <a:r>
              <a:rPr lang="it-IT" dirty="0"/>
              <a:t>contribuisce in sommo grado a che i fedeli </a:t>
            </a:r>
            <a:r>
              <a:rPr lang="it-IT" b="1" dirty="0"/>
              <a:t>esprimano</a:t>
            </a:r>
            <a:r>
              <a:rPr lang="it-IT" dirty="0"/>
              <a:t> nella loro vita e </a:t>
            </a:r>
            <a:r>
              <a:rPr lang="it-IT" b="1" dirty="0"/>
              <a:t>manifestino</a:t>
            </a:r>
            <a:r>
              <a:rPr lang="it-IT" dirty="0"/>
              <a:t> agli altri il mistero di Cristo e la genuina natura della vera Chiesa. Questa ha infatti la caratteristica di essere nello stesso tempo </a:t>
            </a:r>
            <a:r>
              <a:rPr lang="it-IT" u="sng" dirty="0"/>
              <a:t>umana e divina</a:t>
            </a:r>
            <a:r>
              <a:rPr lang="it-IT" dirty="0"/>
              <a:t>, visibile ma dotata di realtà invisibili, fervente nell'azione e dedita alla contemplazione, presente nel mondo e tuttavia pellegrina; tutto questo in modo tale, però, che </a:t>
            </a:r>
            <a:r>
              <a:rPr lang="it-IT" b="1" dirty="0"/>
              <a:t>ciò che in essa è umano sia ordinato e subordinato al divino, il visibile all'invisibile, l'azione alla contemplazione, la realtà presente alla città futura</a:t>
            </a:r>
            <a:r>
              <a:rPr lang="it-IT" dirty="0"/>
              <a:t>, verso la quale siamo </a:t>
            </a:r>
            <a:r>
              <a:rPr lang="it-IT" dirty="0" smtClean="0"/>
              <a:t>incamminati. </a:t>
            </a:r>
            <a:r>
              <a:rPr lang="it-IT" dirty="0"/>
              <a:t>In tal modo la liturgia, mentre ogni giorno </a:t>
            </a:r>
            <a:r>
              <a:rPr lang="it-IT" b="1" dirty="0"/>
              <a:t>edifica</a:t>
            </a:r>
            <a:r>
              <a:rPr lang="it-IT" dirty="0"/>
              <a:t> quelli che sono nella Chiesa per farne un tempio santo nel Signore, un'abitazione di Dio nello </a:t>
            </a:r>
            <a:r>
              <a:rPr lang="it-IT" dirty="0" smtClean="0"/>
              <a:t>Spirito, </a:t>
            </a:r>
            <a:r>
              <a:rPr lang="it-IT" dirty="0"/>
              <a:t>fino a raggiungere la misura della pienezza di </a:t>
            </a:r>
            <a:r>
              <a:rPr lang="it-IT" dirty="0" smtClean="0"/>
              <a:t>Cristo </a:t>
            </a:r>
            <a:r>
              <a:rPr lang="it-IT" dirty="0"/>
              <a:t>, nello stesso tempo e in modo mirabile </a:t>
            </a:r>
            <a:r>
              <a:rPr lang="it-IT" b="1" dirty="0"/>
              <a:t>fortifica</a:t>
            </a:r>
            <a:r>
              <a:rPr lang="it-IT" dirty="0"/>
              <a:t> le loro energie perché possano predicare il </a:t>
            </a:r>
            <a:r>
              <a:rPr lang="it-IT" dirty="0" smtClean="0"/>
              <a:t>Cristo</a:t>
            </a:r>
            <a:r>
              <a:rPr lang="it-IT" dirty="0"/>
              <a:t>.</a:t>
            </a:r>
            <a:r>
              <a:rPr lang="it-IT" dirty="0" smtClean="0"/>
              <a:t>» (SC, 2).</a:t>
            </a:r>
            <a:endParaRPr lang="it-IT" dirty="0"/>
          </a:p>
        </p:txBody>
      </p:sp>
    </p:spTree>
    <p:extLst>
      <p:ext uri="{BB962C8B-B14F-4D97-AF65-F5344CB8AC3E}">
        <p14:creationId xmlns:p14="http://schemas.microsoft.com/office/powerpoint/2010/main" val="3436572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liturgia </a:t>
            </a:r>
            <a:r>
              <a:rPr lang="it-IT" b="1" i="1" dirty="0" smtClean="0"/>
              <a:t>maestra di vita</a:t>
            </a:r>
            <a:endParaRPr lang="it-IT" b="1" i="1" dirty="0"/>
          </a:p>
        </p:txBody>
      </p:sp>
      <p:sp>
        <p:nvSpPr>
          <p:cNvPr id="3" name="Segnaposto contenuto 2"/>
          <p:cNvSpPr>
            <a:spLocks noGrp="1"/>
          </p:cNvSpPr>
          <p:nvPr>
            <p:ph idx="1"/>
          </p:nvPr>
        </p:nvSpPr>
        <p:spPr>
          <a:xfrm>
            <a:off x="1295401" y="2556932"/>
            <a:ext cx="9601196" cy="3547654"/>
          </a:xfrm>
        </p:spPr>
        <p:txBody>
          <a:bodyPr>
            <a:normAutofit/>
          </a:bodyPr>
          <a:lstStyle/>
          <a:p>
            <a:pPr marL="0" indent="0">
              <a:buNone/>
            </a:pPr>
            <a:r>
              <a:rPr lang="it-IT" dirty="0"/>
              <a:t>I</a:t>
            </a:r>
            <a:r>
              <a:rPr lang="it-IT" dirty="0" smtClean="0"/>
              <a:t>n </a:t>
            </a:r>
            <a:r>
              <a:rPr lang="it-IT" dirty="0"/>
              <a:t>Cristo </a:t>
            </a:r>
            <a:r>
              <a:rPr lang="it-IT" dirty="0" smtClean="0"/>
              <a:t>«avvenne </a:t>
            </a:r>
            <a:r>
              <a:rPr lang="it-IT" dirty="0"/>
              <a:t>la nostra perfetta riconciliazione con Dio ormai placato e ci fu data la pienezza del culto </a:t>
            </a:r>
            <a:r>
              <a:rPr lang="it-IT" dirty="0" smtClean="0"/>
              <a:t>divino». </a:t>
            </a:r>
            <a:r>
              <a:rPr lang="it-IT" dirty="0"/>
              <a:t>Quest'</a:t>
            </a:r>
            <a:r>
              <a:rPr lang="it-IT" b="1" i="1" u="sng" dirty="0"/>
              <a:t>opera </a:t>
            </a:r>
            <a:r>
              <a:rPr lang="it-IT" dirty="0"/>
              <a:t>della </a:t>
            </a:r>
            <a:r>
              <a:rPr lang="it-IT" b="1" dirty="0"/>
              <a:t>redenzione umana </a:t>
            </a:r>
            <a:r>
              <a:rPr lang="it-IT" dirty="0"/>
              <a:t>e della </a:t>
            </a:r>
            <a:r>
              <a:rPr lang="it-IT" b="1" dirty="0"/>
              <a:t>perfetta glorificazione di Dio</a:t>
            </a:r>
            <a:r>
              <a:rPr lang="it-IT" dirty="0"/>
              <a:t>, che ha il suo preludio nelle mirabili gesta divine operate nel popolo dell'Antico Testamento, è stata compiuta da Cristo Signore principalmente per mezzo del </a:t>
            </a:r>
            <a:r>
              <a:rPr lang="it-IT" u="sng" dirty="0"/>
              <a:t>mistero pasquale </a:t>
            </a:r>
            <a:r>
              <a:rPr lang="it-IT" dirty="0"/>
              <a:t>della sua beata passione, risurrezione da morte e gloriosa ascensione, mistero col quale </a:t>
            </a:r>
            <a:r>
              <a:rPr lang="it-IT" dirty="0" smtClean="0"/>
              <a:t>«morendo </a:t>
            </a:r>
            <a:r>
              <a:rPr lang="it-IT" dirty="0"/>
              <a:t>ha distrutto la nostra morte e </a:t>
            </a:r>
            <a:r>
              <a:rPr lang="it-IT" b="1" dirty="0"/>
              <a:t>risorgendo ha </a:t>
            </a:r>
            <a:r>
              <a:rPr lang="it-IT" b="1" dirty="0" smtClean="0"/>
              <a:t>ridato a noi </a:t>
            </a:r>
            <a:r>
              <a:rPr lang="it-IT" b="1" dirty="0"/>
              <a:t>la vita</a:t>
            </a:r>
            <a:r>
              <a:rPr lang="it-IT" dirty="0" smtClean="0"/>
              <a:t>». </a:t>
            </a:r>
            <a:r>
              <a:rPr lang="it-IT" dirty="0"/>
              <a:t>Infatti dal costato di Cristo dormiente sulla croce è scaturito il mirabile sacramento di tutta la </a:t>
            </a:r>
            <a:r>
              <a:rPr lang="it-IT" b="1" i="1" u="sng" dirty="0" smtClean="0"/>
              <a:t>Chiesa</a:t>
            </a:r>
            <a:r>
              <a:rPr lang="it-IT" dirty="0" smtClean="0"/>
              <a:t>. (SC, 5)</a:t>
            </a:r>
            <a:endParaRPr lang="it-IT" dirty="0"/>
          </a:p>
        </p:txBody>
      </p:sp>
    </p:spTree>
    <p:extLst>
      <p:ext uri="{BB962C8B-B14F-4D97-AF65-F5344CB8AC3E}">
        <p14:creationId xmlns:p14="http://schemas.microsoft.com/office/powerpoint/2010/main" val="3888657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Ci siamo </a:t>
            </a:r>
            <a:r>
              <a:rPr lang="it-IT" b="1" i="1" dirty="0" smtClean="0"/>
              <a:t>tutti</a:t>
            </a:r>
            <a:r>
              <a:rPr lang="it-IT" dirty="0" smtClean="0"/>
              <a:t>, attivi e partecipi</a:t>
            </a:r>
            <a:endParaRPr lang="it-IT" b="1" i="1" dirty="0"/>
          </a:p>
        </p:txBody>
      </p:sp>
      <p:sp>
        <p:nvSpPr>
          <p:cNvPr id="3" name="Segnaposto contenuto 2"/>
          <p:cNvSpPr>
            <a:spLocks noGrp="1"/>
          </p:cNvSpPr>
          <p:nvPr>
            <p:ph idx="1"/>
          </p:nvPr>
        </p:nvSpPr>
        <p:spPr>
          <a:xfrm>
            <a:off x="1295401" y="2556931"/>
            <a:ext cx="9601196" cy="3560533"/>
          </a:xfrm>
        </p:spPr>
        <p:txBody>
          <a:bodyPr>
            <a:normAutofit fontScale="92500" lnSpcReduction="10000"/>
          </a:bodyPr>
          <a:lstStyle/>
          <a:p>
            <a:pPr marL="0" indent="0">
              <a:buNone/>
            </a:pPr>
            <a:r>
              <a:rPr lang="it-IT" dirty="0" smtClean="0"/>
              <a:t>«Effettivamente </a:t>
            </a:r>
            <a:r>
              <a:rPr lang="it-IT" dirty="0"/>
              <a:t>per il compimento di quest'opera così grande, con la quale viene resa a Dio una </a:t>
            </a:r>
            <a:r>
              <a:rPr lang="it-IT" b="1" dirty="0"/>
              <a:t>gloria perfetta e gli uomini vengono santificati</a:t>
            </a:r>
            <a:r>
              <a:rPr lang="it-IT" dirty="0"/>
              <a:t>, Cristo </a:t>
            </a:r>
            <a:r>
              <a:rPr lang="it-IT" u="sng" dirty="0"/>
              <a:t>associa</a:t>
            </a:r>
            <a:r>
              <a:rPr lang="it-IT" dirty="0"/>
              <a:t> sempre a sé la Chiesa, sua sposa amatissima, la quale l'invoca come suo Signore e per mezzo di lui rende il culto all'eterno Padre. Giustamente perciò la </a:t>
            </a:r>
            <a:r>
              <a:rPr lang="it-IT" b="1" dirty="0"/>
              <a:t>liturgia</a:t>
            </a:r>
            <a:r>
              <a:rPr lang="it-IT" dirty="0"/>
              <a:t> è considerata come </a:t>
            </a:r>
            <a:r>
              <a:rPr lang="it-IT" b="1" i="1" u="sng" dirty="0"/>
              <a:t>l'esercizio della funzione sacerdotale di Gesù Cristo</a:t>
            </a:r>
            <a:r>
              <a:rPr lang="it-IT" dirty="0"/>
              <a:t>. In essa, la santificazione dell'uomo </a:t>
            </a:r>
            <a:r>
              <a:rPr lang="it-IT" u="sng" dirty="0"/>
              <a:t>è significata per mezzo</a:t>
            </a:r>
            <a:r>
              <a:rPr lang="it-IT" dirty="0"/>
              <a:t> di </a:t>
            </a:r>
            <a:r>
              <a:rPr lang="it-IT" b="1" dirty="0"/>
              <a:t>segni sensibili </a:t>
            </a:r>
            <a:r>
              <a:rPr lang="it-IT" dirty="0"/>
              <a:t>e </a:t>
            </a:r>
            <a:r>
              <a:rPr lang="it-IT" u="sng" dirty="0"/>
              <a:t>realizzata</a:t>
            </a:r>
            <a:r>
              <a:rPr lang="it-IT" dirty="0"/>
              <a:t> in modo </a:t>
            </a:r>
            <a:r>
              <a:rPr lang="it-IT" b="1" dirty="0"/>
              <a:t>proprio a ciascuno di essi</a:t>
            </a:r>
            <a:r>
              <a:rPr lang="it-IT" dirty="0"/>
              <a:t>; in essa il </a:t>
            </a:r>
            <a:r>
              <a:rPr lang="it-IT" b="1" i="1" u="sng" dirty="0"/>
              <a:t>culto pubblico integrale</a:t>
            </a:r>
            <a:r>
              <a:rPr lang="it-IT" dirty="0"/>
              <a:t> è esercitato dal corpo mistico di Gesù Cristo, cioè dal capo e dalle sue membra. Perciò ogni celebrazione liturgica, in quanto opera di Cristo sacerdote e del suo corpo, che è la Chiesa, </a:t>
            </a:r>
            <a:r>
              <a:rPr lang="it-IT" b="1" i="1" u="sng" dirty="0"/>
              <a:t>è azione sacra per eccellenza, e nessun'altra azione della Chiesa ne uguaglia l'efficacia allo stesso titolo e allo stesso </a:t>
            </a:r>
            <a:r>
              <a:rPr lang="it-IT" b="1" i="1" u="sng" dirty="0" smtClean="0"/>
              <a:t>grado</a:t>
            </a:r>
            <a:r>
              <a:rPr lang="it-IT" dirty="0" smtClean="0"/>
              <a:t>» (SC, 7)</a:t>
            </a:r>
            <a:endParaRPr lang="it-IT" dirty="0"/>
          </a:p>
        </p:txBody>
      </p:sp>
    </p:spTree>
    <p:extLst>
      <p:ext uri="{BB962C8B-B14F-4D97-AF65-F5344CB8AC3E}">
        <p14:creationId xmlns:p14="http://schemas.microsoft.com/office/powerpoint/2010/main" val="12620343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307</TotalTime>
  <Words>2299</Words>
  <Application>Microsoft Office PowerPoint</Application>
  <PresentationFormat>Widescreen</PresentationFormat>
  <Paragraphs>46</Paragraphs>
  <Slides>17</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17</vt:i4>
      </vt:variant>
    </vt:vector>
  </HeadingPairs>
  <TitlesOfParts>
    <vt:vector size="20" baseType="lpstr">
      <vt:lpstr>Arial</vt:lpstr>
      <vt:lpstr>Garamond</vt:lpstr>
      <vt:lpstr>Organico</vt:lpstr>
      <vt:lpstr>«ESPRESSIONE MATURATA NEI SECOLI DEI SENTIMENTI DI CRISTO» (RS, 5)</vt:lpstr>
      <vt:lpstr>«Non sono più io che vivo…» (Gal 2, 20)</vt:lpstr>
      <vt:lpstr>Sacrosanctum Concilium, 14</vt:lpstr>
      <vt:lpstr>ACTUOSA PARTICIPATIO Partecipazione autentica</vt:lpstr>
      <vt:lpstr>CELEBRARE-ADORARE ADERENDO</vt:lpstr>
      <vt:lpstr>ADORARE-CELEBRARE VIVENDO</vt:lpstr>
      <vt:lpstr>La nostra adesione-adorazione-partecipazione nel noi della Chiesa</vt:lpstr>
      <vt:lpstr>La liturgia maestra di vita</vt:lpstr>
      <vt:lpstr>Ci siamo tutti, attivi e partecipi</vt:lpstr>
      <vt:lpstr>Motu proprio «Tra le sollecitudini» S.Pio X, 1903 «codice giuridico della musica sacra»</vt:lpstr>
      <vt:lpstr>Codice giuridico della musica sacra</vt:lpstr>
      <vt:lpstr>I «generi» della musica sacra il canto gregoriano</vt:lpstr>
      <vt:lpstr>La «polifonia classica»</vt:lpstr>
      <vt:lpstr>La musica «più moderna»</vt:lpstr>
      <vt:lpstr>…‘limiti’ dell’epoca…</vt:lpstr>
      <vt:lpstr>Strumenti musicali</vt:lpstr>
      <vt:lpstr>«i cantori hanno in chiesa vero officio liturgico» Provocazioni contemporanee…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«ESPRESSIONE MATURATA NEI SECOLI DEI SENTIMENTI DI CRISTO»</dc:title>
  <dc:creator>user</dc:creator>
  <cp:lastModifiedBy>user</cp:lastModifiedBy>
  <cp:revision>20</cp:revision>
  <dcterms:created xsi:type="dcterms:W3CDTF">2017-12-04T08:05:10Z</dcterms:created>
  <dcterms:modified xsi:type="dcterms:W3CDTF">2017-12-04T13:12:23Z</dcterms:modified>
</cp:coreProperties>
</file>