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9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95269" y="1122362"/>
            <a:ext cx="9001462" cy="3565547"/>
          </a:xfrm>
        </p:spPr>
        <p:txBody>
          <a:bodyPr>
            <a:noAutofit/>
          </a:bodyPr>
          <a:lstStyle/>
          <a:p>
            <a:r>
              <a:rPr lang="it-IT" sz="6000" dirty="0" smtClean="0"/>
              <a:t>All’origine</a:t>
            </a:r>
            <a:br>
              <a:rPr lang="it-IT" sz="6000" dirty="0" smtClean="0"/>
            </a:br>
            <a:r>
              <a:rPr lang="it-IT" sz="6000" dirty="0"/>
              <a:t/>
            </a:r>
            <a:br>
              <a:rPr lang="it-IT" sz="6000" dirty="0"/>
            </a:br>
            <a:r>
              <a:rPr lang="it-IT" sz="6000" dirty="0" smtClean="0"/>
              <a:t>della storia della musica sacra</a:t>
            </a:r>
            <a:endParaRPr lang="it-IT" sz="6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95269" y="4559120"/>
            <a:ext cx="9001462" cy="1957589"/>
          </a:xfrm>
        </p:spPr>
        <p:txBody>
          <a:bodyPr/>
          <a:lstStyle/>
          <a:p>
            <a:endParaRPr lang="it-IT" dirty="0"/>
          </a:p>
          <a:p>
            <a:r>
              <a:rPr lang="it-IT" dirty="0" smtClean="0"/>
              <a:t>Terni, 27 novembre 2017</a:t>
            </a:r>
          </a:p>
        </p:txBody>
      </p:sp>
    </p:spTree>
    <p:extLst>
      <p:ext uri="{BB962C8B-B14F-4D97-AF65-F5344CB8AC3E}">
        <p14:creationId xmlns:p14="http://schemas.microsoft.com/office/powerpoint/2010/main" val="2380678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Polifonia, questa sconosciuta?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Già tra il IX e il X secolo si sente la necessità di ‘scrivere’ le lunghe code melismatiche…</a:t>
            </a:r>
          </a:p>
          <a:p>
            <a:r>
              <a:rPr lang="it-IT" dirty="0" smtClean="0"/>
              <a:t>Si perde il ritmo libero</a:t>
            </a:r>
          </a:p>
          <a:p>
            <a:r>
              <a:rPr lang="it-IT" dirty="0" smtClean="0"/>
              <a:t>Si ‘filtra’ il rapporto tra i suoni (sistema di Guido d’Arezzo)</a:t>
            </a:r>
          </a:p>
          <a:p>
            <a:r>
              <a:rPr lang="it-IT" dirty="0" smtClean="0"/>
              <a:t>Si creano nuovi testi da sovrapporre ai melismi (</a:t>
            </a:r>
            <a:r>
              <a:rPr lang="it-IT" i="1" dirty="0" err="1" smtClean="0"/>
              <a:t>prosulae</a:t>
            </a:r>
            <a:r>
              <a:rPr lang="it-IT" dirty="0" smtClean="0"/>
              <a:t>)</a:t>
            </a:r>
          </a:p>
          <a:p>
            <a:pPr marL="0" indent="0">
              <a:buNone/>
            </a:pPr>
            <a:r>
              <a:rPr lang="it-IT" dirty="0" smtClean="0"/>
              <a:t>- Il </a:t>
            </a:r>
            <a:r>
              <a:rPr lang="it-IT" i="1" dirty="0" smtClean="0"/>
              <a:t>Tropo </a:t>
            </a:r>
          </a:p>
          <a:p>
            <a:pPr marL="0" indent="0">
              <a:buNone/>
            </a:pPr>
            <a:r>
              <a:rPr lang="it-IT" dirty="0" smtClean="0"/>
              <a:t>- La </a:t>
            </a:r>
            <a:r>
              <a:rPr lang="it-IT" i="1" dirty="0" smtClean="0"/>
              <a:t>Sequenza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078414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….Non tanto…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L’esigenza di differenti estensioni, la forza della simultaneità dei suoni…</a:t>
            </a:r>
          </a:p>
          <a:p>
            <a:pPr marL="0" indent="0">
              <a:buNone/>
            </a:pPr>
            <a:r>
              <a:rPr lang="it-IT" dirty="0" smtClean="0"/>
              <a:t>Danno origine a forme arcaiche di polifonia come L’ORGANUM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  <p:pic>
        <p:nvPicPr>
          <p:cNvPr id="4" name="Picture 2" descr="https://encrypted-tbn3.gstatic.com/images?q=tbn:ANd9GcQYKDzSLN58Re64X5xhbXaSmgX50Nq7aKkEtdxVjTwyy9gP1epRs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90918" y="3503071"/>
            <a:ext cx="8964488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3160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592427"/>
            <a:ext cx="10353762" cy="56151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9600" i="1" dirty="0" smtClean="0"/>
              <a:t>The end</a:t>
            </a:r>
            <a:r>
              <a:rPr lang="it-IT" sz="9600" dirty="0" smtClean="0"/>
              <a:t> (per </a:t>
            </a:r>
            <a:r>
              <a:rPr lang="it-IT" sz="9600" smtClean="0"/>
              <a:t>ora).</a:t>
            </a:r>
            <a:endParaRPr lang="it-IT" sz="9600" dirty="0" smtClean="0"/>
          </a:p>
          <a:p>
            <a:pPr marL="0" indent="0" algn="ctr">
              <a:buNone/>
            </a:pPr>
            <a:r>
              <a:rPr lang="it-IT" sz="9600" dirty="0" smtClean="0"/>
              <a:t>Alla prossima puntata….</a:t>
            </a:r>
            <a:endParaRPr lang="it-IT" sz="9600" dirty="0"/>
          </a:p>
        </p:txBody>
      </p:sp>
    </p:spTree>
    <p:extLst>
      <p:ext uri="{BB962C8B-B14F-4D97-AF65-F5344CB8AC3E}">
        <p14:creationId xmlns:p14="http://schemas.microsoft.com/office/powerpoint/2010/main" val="3180189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nostre origini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/>
              <a:t>La musica nasce con l’uomo</a:t>
            </a:r>
          </a:p>
          <a:p>
            <a:pPr marL="0" indent="0">
              <a:buNone/>
            </a:pPr>
            <a:r>
              <a:rPr lang="it-IT" sz="2400" dirty="0" smtClean="0"/>
              <a:t>La ricerca di Dio nasce con l’uomo</a:t>
            </a:r>
          </a:p>
          <a:p>
            <a:pPr marL="0" indent="0">
              <a:buNone/>
            </a:pPr>
            <a:r>
              <a:rPr lang="it-IT" sz="2400" dirty="0" smtClean="0"/>
              <a:t>La musica Sacra nasce con l’uomo</a:t>
            </a: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Nella sacra Scrittura in circa 600 testi si fa riferimento alla musica!</a:t>
            </a:r>
          </a:p>
          <a:p>
            <a:pPr marL="0" indent="0">
              <a:buNone/>
            </a:pPr>
            <a:r>
              <a:rPr lang="it-IT" sz="2400" dirty="0" smtClean="0"/>
              <a:t>Abbiamo 150 Salmi biblici </a:t>
            </a:r>
          </a:p>
          <a:p>
            <a:pPr>
              <a:buFontTx/>
              <a:buChar char="-"/>
            </a:pPr>
            <a:r>
              <a:rPr lang="it-IT" sz="2400" dirty="0" smtClean="0"/>
              <a:t>Il salmo 46</a:t>
            </a:r>
          </a:p>
        </p:txBody>
      </p:sp>
    </p:spTree>
    <p:extLst>
      <p:ext uri="{BB962C8B-B14F-4D97-AF65-F5344CB8AC3E}">
        <p14:creationId xmlns:p14="http://schemas.microsoft.com/office/powerpoint/2010/main" val="214935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salmo 46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92500" lnSpcReduction="20000"/>
          </a:bodyPr>
          <a:lstStyle/>
          <a:p>
            <a:r>
              <a:rPr lang="it-IT" dirty="0">
                <a:effectLst/>
              </a:rPr>
              <a:t>Popoli tutti, battete le mani!</a:t>
            </a:r>
            <a:r>
              <a:rPr lang="it-IT" i="1" dirty="0">
                <a:effectLst/>
              </a:rPr>
              <a:t> </a:t>
            </a:r>
            <a:br>
              <a:rPr lang="it-IT" i="1" dirty="0">
                <a:effectLst/>
              </a:rPr>
            </a:br>
            <a:r>
              <a:rPr lang="it-IT" dirty="0">
                <a:solidFill>
                  <a:srgbClr val="FFFF00"/>
                </a:solidFill>
                <a:effectLst/>
              </a:rPr>
              <a:t>Acclamate Dio con grida di gioia</a:t>
            </a:r>
            <a:r>
              <a:rPr lang="it-IT" dirty="0">
                <a:effectLst/>
              </a:rPr>
              <a:t>,</a:t>
            </a:r>
          </a:p>
          <a:p>
            <a:r>
              <a:rPr lang="it-IT" baseline="30000" dirty="0">
                <a:effectLst/>
              </a:rPr>
              <a:t>3</a:t>
            </a:r>
            <a:r>
              <a:rPr lang="it-IT" dirty="0">
                <a:effectLst/>
              </a:rPr>
              <a:t> perché terribile è il Signore, l'Altissimo,</a:t>
            </a:r>
            <a:br>
              <a:rPr lang="it-IT" dirty="0">
                <a:effectLst/>
              </a:rPr>
            </a:br>
            <a:r>
              <a:rPr lang="it-IT" dirty="0">
                <a:effectLst/>
              </a:rPr>
              <a:t>grande re su tutta la terra.</a:t>
            </a:r>
          </a:p>
          <a:p>
            <a:r>
              <a:rPr lang="it-IT" baseline="30000" dirty="0">
                <a:effectLst/>
              </a:rPr>
              <a:t>4</a:t>
            </a:r>
            <a:r>
              <a:rPr lang="it-IT" dirty="0">
                <a:effectLst/>
              </a:rPr>
              <a:t> Egli ci ha sottomesso i popoli,</a:t>
            </a:r>
            <a:br>
              <a:rPr lang="it-IT" dirty="0">
                <a:effectLst/>
              </a:rPr>
            </a:br>
            <a:r>
              <a:rPr lang="it-IT" dirty="0">
                <a:effectLst/>
              </a:rPr>
              <a:t>sotto i nostri piedi ha posto le nazioni.</a:t>
            </a:r>
          </a:p>
          <a:p>
            <a:r>
              <a:rPr lang="it-IT" baseline="30000" dirty="0">
                <a:effectLst/>
              </a:rPr>
              <a:t>5</a:t>
            </a:r>
            <a:r>
              <a:rPr lang="it-IT" dirty="0">
                <a:effectLst/>
              </a:rPr>
              <a:t> Ha scelto per noi la nostra eredità,</a:t>
            </a:r>
            <a:br>
              <a:rPr lang="it-IT" dirty="0">
                <a:effectLst/>
              </a:rPr>
            </a:br>
            <a:r>
              <a:rPr lang="it-IT" dirty="0">
                <a:effectLst/>
              </a:rPr>
              <a:t>orgoglio di Giacobbe che egli ama.</a:t>
            </a:r>
          </a:p>
          <a:p>
            <a:r>
              <a:rPr lang="it-IT" baseline="30000" dirty="0">
                <a:effectLst/>
              </a:rPr>
              <a:t>6</a:t>
            </a:r>
            <a:r>
              <a:rPr lang="it-IT" dirty="0">
                <a:effectLst/>
              </a:rPr>
              <a:t> </a:t>
            </a:r>
            <a:r>
              <a:rPr lang="it-IT" dirty="0">
                <a:solidFill>
                  <a:srgbClr val="FFFF00"/>
                </a:solidFill>
                <a:effectLst/>
              </a:rPr>
              <a:t>Ascende Dio tra le acclamazioni,</a:t>
            </a:r>
            <a:br>
              <a:rPr lang="it-IT" dirty="0">
                <a:solidFill>
                  <a:srgbClr val="FFFF00"/>
                </a:solidFill>
                <a:effectLst/>
              </a:rPr>
            </a:br>
            <a:r>
              <a:rPr lang="it-IT" dirty="0">
                <a:solidFill>
                  <a:srgbClr val="FFFF00"/>
                </a:solidFill>
                <a:effectLst/>
              </a:rPr>
              <a:t>il Signore al suono di tromba.</a:t>
            </a:r>
          </a:p>
          <a:p>
            <a:r>
              <a:rPr lang="it-IT" baseline="30000" dirty="0">
                <a:effectLst/>
              </a:rPr>
              <a:t>7</a:t>
            </a:r>
            <a:r>
              <a:rPr lang="it-IT" dirty="0">
                <a:effectLst/>
              </a:rPr>
              <a:t> </a:t>
            </a:r>
            <a:r>
              <a:rPr lang="it-IT" dirty="0">
                <a:solidFill>
                  <a:srgbClr val="FFFF00"/>
                </a:solidFill>
                <a:effectLst/>
              </a:rPr>
              <a:t>Cantate inni a Dio, cantate inni,</a:t>
            </a:r>
            <a:br>
              <a:rPr lang="it-IT" dirty="0">
                <a:solidFill>
                  <a:srgbClr val="FFFF00"/>
                </a:solidFill>
                <a:effectLst/>
              </a:rPr>
            </a:br>
            <a:r>
              <a:rPr lang="it-IT" dirty="0">
                <a:solidFill>
                  <a:srgbClr val="FFFF00"/>
                </a:solidFill>
                <a:effectLst/>
              </a:rPr>
              <a:t>cantate inni al nostro re, cantate inni;</a:t>
            </a:r>
          </a:p>
          <a:p>
            <a:r>
              <a:rPr lang="it-IT" baseline="30000" dirty="0">
                <a:effectLst/>
              </a:rPr>
              <a:t>8</a:t>
            </a:r>
            <a:r>
              <a:rPr lang="it-IT" dirty="0">
                <a:effectLst/>
              </a:rPr>
              <a:t> perché Dio è re di tutta la terra,</a:t>
            </a:r>
            <a:br>
              <a:rPr lang="it-IT" dirty="0">
                <a:effectLst/>
              </a:rPr>
            </a:br>
            <a:r>
              <a:rPr lang="it-IT" dirty="0">
                <a:solidFill>
                  <a:srgbClr val="FFFF00"/>
                </a:solidFill>
                <a:effectLst/>
              </a:rPr>
              <a:t>cantate inni con arte.</a:t>
            </a:r>
          </a:p>
          <a:p>
            <a:r>
              <a:rPr lang="it-IT" baseline="30000" dirty="0">
                <a:effectLst/>
              </a:rPr>
              <a:t>9</a:t>
            </a:r>
            <a:r>
              <a:rPr lang="it-IT" dirty="0">
                <a:effectLst/>
              </a:rPr>
              <a:t> Dio regna sulle genti,</a:t>
            </a:r>
            <a:br>
              <a:rPr lang="it-IT" dirty="0">
                <a:effectLst/>
              </a:rPr>
            </a:br>
            <a:r>
              <a:rPr lang="it-IT" dirty="0">
                <a:effectLst/>
              </a:rPr>
              <a:t>Dio siede sul suo trono santo.</a:t>
            </a:r>
          </a:p>
          <a:p>
            <a:r>
              <a:rPr lang="it-IT" baseline="30000" dirty="0">
                <a:effectLst/>
              </a:rPr>
              <a:t>10</a:t>
            </a:r>
            <a:r>
              <a:rPr lang="it-IT" dirty="0">
                <a:effectLst/>
              </a:rPr>
              <a:t> I capi dei popoli si sono raccolti</a:t>
            </a:r>
            <a:br>
              <a:rPr lang="it-IT" dirty="0">
                <a:effectLst/>
              </a:rPr>
            </a:br>
            <a:r>
              <a:rPr lang="it-IT" dirty="0">
                <a:effectLst/>
              </a:rPr>
              <a:t>come popolo del Dio di Abramo.</a:t>
            </a:r>
            <a:br>
              <a:rPr lang="it-IT" dirty="0">
                <a:effectLst/>
              </a:rPr>
            </a:br>
            <a:r>
              <a:rPr lang="it-IT" dirty="0">
                <a:effectLst/>
              </a:rPr>
              <a:t>Sì, a Dio appartengono i poteri della terra:</a:t>
            </a:r>
            <a:br>
              <a:rPr lang="it-IT" dirty="0">
                <a:effectLst/>
              </a:rPr>
            </a:br>
            <a:r>
              <a:rPr lang="it-IT" dirty="0">
                <a:effectLst/>
              </a:rPr>
              <a:t>egli è eccelso.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9476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L’arte della musica </a:t>
            </a:r>
            <a:br>
              <a:rPr lang="it-IT" dirty="0" smtClean="0"/>
            </a:br>
            <a:r>
              <a:rPr lang="it-IT" dirty="0" smtClean="0"/>
              <a:t>tra </a:t>
            </a:r>
            <a:r>
              <a:rPr lang="it-IT" dirty="0" err="1" smtClean="0"/>
              <a:t>gerusalemme</a:t>
            </a:r>
            <a:r>
              <a:rPr lang="it-IT" dirty="0" smtClean="0"/>
              <a:t> e </a:t>
            </a:r>
            <a:r>
              <a:rPr lang="it-IT" dirty="0" err="1" smtClean="0"/>
              <a:t>roma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 smtClean="0"/>
              <a:t>Il canto </a:t>
            </a:r>
            <a:r>
              <a:rPr lang="it-IT" sz="2400" dirty="0" err="1" smtClean="0"/>
              <a:t>salmico</a:t>
            </a:r>
            <a:r>
              <a:rPr lang="it-IT" sz="2400" dirty="0" smtClean="0"/>
              <a:t> della Gerusalemme al tempo di Gesù si trasferisce nella grande Roma imperiale e nel resto delle Terre del </a:t>
            </a:r>
            <a:r>
              <a:rPr lang="it-IT" sz="2400" i="1" dirty="0" smtClean="0"/>
              <a:t>Mare nostrum</a:t>
            </a:r>
          </a:p>
          <a:p>
            <a:r>
              <a:rPr lang="it-IT" sz="2400" dirty="0" smtClean="0"/>
              <a:t>Si trasferisce e si innesta nella tradizione musicale  greco-ellenistica e da forma alle nuove ‘esperienze’ musicali cristiane</a:t>
            </a:r>
          </a:p>
          <a:p>
            <a:pPr algn="ctr"/>
            <a:r>
              <a:rPr lang="it-IT" sz="4400" dirty="0" smtClean="0"/>
              <a:t>Ecco le</a:t>
            </a:r>
            <a:r>
              <a:rPr lang="it-IT" sz="4400" i="1" dirty="0" smtClean="0"/>
              <a:t> famiglie </a:t>
            </a:r>
            <a:r>
              <a:rPr lang="it-IT" sz="4400" dirty="0" smtClean="0"/>
              <a:t>liturgico-musicali nella Chiesa dei secoli  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2813420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L’Occidente cristiano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sz="3200" i="1" dirty="0" smtClean="0"/>
              <a:t>Famiglie</a:t>
            </a:r>
            <a:r>
              <a:rPr lang="it-IT" sz="3200" dirty="0" smtClean="0"/>
              <a:t> </a:t>
            </a:r>
            <a:r>
              <a:rPr lang="it-IT" sz="3200" dirty="0" err="1" smtClean="0"/>
              <a:t>litugico</a:t>
            </a:r>
            <a:r>
              <a:rPr lang="it-IT" sz="3200" dirty="0" smtClean="0"/>
              <a:t>-musicali</a:t>
            </a:r>
          </a:p>
          <a:p>
            <a:r>
              <a:rPr lang="it-IT" dirty="0" smtClean="0"/>
              <a:t>Canto ‘romano’ (romano antico)</a:t>
            </a:r>
          </a:p>
          <a:p>
            <a:r>
              <a:rPr lang="it-IT" dirty="0" smtClean="0"/>
              <a:t>Canto ‘beneventano’ (sud </a:t>
            </a:r>
            <a:r>
              <a:rPr lang="it-IT" dirty="0" err="1" smtClean="0"/>
              <a:t>italia</a:t>
            </a:r>
            <a:r>
              <a:rPr lang="it-IT" dirty="0" smtClean="0"/>
              <a:t>)</a:t>
            </a:r>
          </a:p>
          <a:p>
            <a:r>
              <a:rPr lang="it-IT" dirty="0" smtClean="0"/>
              <a:t>Canto ‘milanese’ (ambrosiano)</a:t>
            </a:r>
          </a:p>
          <a:p>
            <a:r>
              <a:rPr lang="it-IT" dirty="0" smtClean="0"/>
              <a:t>Canto ‘gallicano’ (francese)</a:t>
            </a:r>
          </a:p>
          <a:p>
            <a:r>
              <a:rPr lang="it-IT" dirty="0" smtClean="0"/>
              <a:t>Canto ‘ispanico-mozarabico’ (canto spagnolo)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0425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canto romano antico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240342"/>
          </a:xfrm>
        </p:spPr>
        <p:txBody>
          <a:bodyPr>
            <a:normAutofit/>
          </a:bodyPr>
          <a:lstStyle/>
          <a:p>
            <a:r>
              <a:rPr lang="it-IT" dirty="0" smtClean="0"/>
              <a:t>Tra il V (IV) e il VI secolo questo repertorio comincia a formarsi </a:t>
            </a:r>
          </a:p>
          <a:p>
            <a:r>
              <a:rPr lang="it-IT" i="1" dirty="0" smtClean="0"/>
              <a:t>Schola romana</a:t>
            </a:r>
            <a:r>
              <a:rPr lang="it-IT" dirty="0" smtClean="0"/>
              <a:t> (VI secolo) specialista nel canto</a:t>
            </a:r>
          </a:p>
          <a:p>
            <a:r>
              <a:rPr lang="it-IT" dirty="0" smtClean="0"/>
              <a:t>San Gregorio Magno (590) vede un repertorio già completo </a:t>
            </a:r>
          </a:p>
          <a:p>
            <a:pPr marL="0" indent="0" algn="ctr">
              <a:buNone/>
            </a:pPr>
            <a:r>
              <a:rPr lang="it-IT" sz="3200" dirty="0" smtClean="0">
                <a:solidFill>
                  <a:srgbClr val="FFFF00"/>
                </a:solidFill>
              </a:rPr>
              <a:t>Molti testi liturgici </a:t>
            </a:r>
            <a:r>
              <a:rPr lang="it-IT" sz="3200" i="1" dirty="0" smtClean="0">
                <a:solidFill>
                  <a:srgbClr val="FFFF00"/>
                </a:solidFill>
              </a:rPr>
              <a:t>nascevano</a:t>
            </a:r>
            <a:r>
              <a:rPr lang="it-IT" sz="3200" dirty="0" smtClean="0">
                <a:solidFill>
                  <a:srgbClr val="FFFF00"/>
                </a:solidFill>
              </a:rPr>
              <a:t> già musicali!</a:t>
            </a:r>
          </a:p>
          <a:p>
            <a:r>
              <a:rPr lang="it-IT" i="1" dirty="0" err="1" smtClean="0"/>
              <a:t>Ordinarium</a:t>
            </a:r>
            <a:r>
              <a:rPr lang="it-IT" i="1" dirty="0" smtClean="0"/>
              <a:t> </a:t>
            </a:r>
            <a:r>
              <a:rPr lang="it-IT" i="1" dirty="0" err="1" smtClean="0"/>
              <a:t>Missae</a:t>
            </a:r>
            <a:r>
              <a:rPr lang="it-IT" dirty="0" smtClean="0"/>
              <a:t>: Kyrie, Gloria, Credo, Sanctus-Benedictus, Agnus Dei </a:t>
            </a:r>
          </a:p>
          <a:p>
            <a:r>
              <a:rPr lang="it-IT" i="1" dirty="0" err="1" smtClean="0"/>
              <a:t>Proprium</a:t>
            </a:r>
            <a:r>
              <a:rPr lang="it-IT" i="1" dirty="0" smtClean="0"/>
              <a:t> </a:t>
            </a:r>
            <a:r>
              <a:rPr lang="it-IT" i="1" dirty="0" err="1" smtClean="0"/>
              <a:t>Missae</a:t>
            </a:r>
            <a:r>
              <a:rPr lang="it-IT" dirty="0" smtClean="0"/>
              <a:t>: </a:t>
            </a:r>
            <a:r>
              <a:rPr lang="it-IT" dirty="0" err="1" smtClean="0"/>
              <a:t>Introitus</a:t>
            </a:r>
            <a:r>
              <a:rPr lang="it-IT" dirty="0" smtClean="0"/>
              <a:t>, Graduale, </a:t>
            </a:r>
            <a:r>
              <a:rPr lang="it-IT" dirty="0" err="1" smtClean="0"/>
              <a:t>Offertorium</a:t>
            </a:r>
            <a:r>
              <a:rPr lang="it-IT" dirty="0" smtClean="0"/>
              <a:t>, Communio</a:t>
            </a:r>
          </a:p>
          <a:p>
            <a:r>
              <a:rPr lang="it-IT" dirty="0" smtClean="0"/>
              <a:t>Liturgia delle ore: </a:t>
            </a:r>
            <a:r>
              <a:rPr lang="it-IT" dirty="0" err="1" smtClean="0"/>
              <a:t>Psalmus</a:t>
            </a:r>
            <a:r>
              <a:rPr lang="it-IT" dirty="0" smtClean="0"/>
              <a:t>, </a:t>
            </a:r>
            <a:r>
              <a:rPr lang="it-IT" dirty="0" err="1" smtClean="0"/>
              <a:t>Antiphona</a:t>
            </a:r>
            <a:r>
              <a:rPr lang="it-IT" dirty="0" smtClean="0"/>
              <a:t>, </a:t>
            </a:r>
            <a:r>
              <a:rPr lang="it-IT" dirty="0" err="1" smtClean="0"/>
              <a:t>Responsorium</a:t>
            </a:r>
            <a:r>
              <a:rPr lang="it-IT" dirty="0" smtClean="0"/>
              <a:t>, </a:t>
            </a:r>
            <a:r>
              <a:rPr lang="it-IT" dirty="0" err="1" smtClean="0"/>
              <a:t>Capitulum</a:t>
            </a:r>
            <a:r>
              <a:rPr lang="it-IT" dirty="0" smtClean="0"/>
              <a:t>, </a:t>
            </a:r>
            <a:r>
              <a:rPr lang="it-IT" dirty="0" err="1" smtClean="0"/>
              <a:t>Hymnus</a:t>
            </a:r>
            <a:r>
              <a:rPr lang="it-IT" dirty="0" smtClean="0"/>
              <a:t> (testo nuovo)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4054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VIII e XI secolo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304736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Avvicinamento epocale al tempo del re franco Pipino il Breve ed il papato di Stefano II</a:t>
            </a:r>
          </a:p>
          <a:p>
            <a:pPr marL="0" indent="0">
              <a:buNone/>
            </a:pPr>
            <a:r>
              <a:rPr lang="it-IT" dirty="0" smtClean="0"/>
              <a:t>Apprezzamento del re franco per gli usi romani</a:t>
            </a:r>
          </a:p>
          <a:p>
            <a:r>
              <a:rPr lang="it-IT" dirty="0" smtClean="0"/>
              <a:t>Carlo Magno incoronato nel </a:t>
            </a:r>
            <a:r>
              <a:rPr lang="it-IT" dirty="0"/>
              <a:t>N</a:t>
            </a:r>
            <a:r>
              <a:rPr lang="it-IT" dirty="0" smtClean="0"/>
              <a:t>atale dell’anno 800 nella Basilica di san Pietro</a:t>
            </a:r>
          </a:p>
          <a:p>
            <a:pPr marL="0" indent="0">
              <a:buNone/>
            </a:pPr>
            <a:r>
              <a:rPr lang="it-IT" dirty="0" smtClean="0"/>
              <a:t>Legame liturgico musicale che porterà alla ‘soppressione’ del canto gallicano in favore del canto romano, con i testi romani ma una nuova ornamentazione di tipo gallicano</a:t>
            </a:r>
          </a:p>
          <a:p>
            <a:pPr marL="0" indent="0" algn="ctr">
              <a:buNone/>
            </a:pPr>
            <a:r>
              <a:rPr lang="it-IT" sz="4400" dirty="0" smtClean="0"/>
              <a:t>La prima forma ‘europea’ di canto: </a:t>
            </a:r>
          </a:p>
          <a:p>
            <a:pPr marL="0" indent="0" algn="ctr">
              <a:buNone/>
            </a:pPr>
            <a:r>
              <a:rPr lang="it-IT" sz="4400" dirty="0" smtClean="0"/>
              <a:t>il canto gregoriano!</a:t>
            </a:r>
            <a:endParaRPr lang="it-IT" sz="4400" dirty="0"/>
          </a:p>
        </p:txBody>
      </p:sp>
    </p:spTree>
    <p:extLst>
      <p:ext uri="{BB962C8B-B14F-4D97-AF65-F5344CB8AC3E}">
        <p14:creationId xmlns:p14="http://schemas.microsoft.com/office/powerpoint/2010/main" val="1227279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canto gregoriano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8220" y="2061139"/>
            <a:ext cx="10353762" cy="3695136"/>
          </a:xfrm>
        </p:spPr>
        <p:txBody>
          <a:bodyPr/>
          <a:lstStyle/>
          <a:p>
            <a:r>
              <a:rPr lang="it-IT" dirty="0" smtClean="0"/>
              <a:t>IX e X secoli: repertorio scritto completo (VIII </a:t>
            </a:r>
            <a:r>
              <a:rPr lang="it-IT" dirty="0"/>
              <a:t>S</a:t>
            </a:r>
            <a:r>
              <a:rPr lang="it-IT" dirty="0" smtClean="0"/>
              <a:t>aint </a:t>
            </a:r>
            <a:r>
              <a:rPr lang="it-IT" dirty="0" err="1" smtClean="0"/>
              <a:t>Riquier</a:t>
            </a:r>
            <a:r>
              <a:rPr lang="it-IT" dirty="0" smtClean="0"/>
              <a:t> solo incipit e modi) </a:t>
            </a:r>
          </a:p>
          <a:p>
            <a:r>
              <a:rPr lang="it-IT" dirty="0" smtClean="0"/>
              <a:t>Attribuzione di questo nuovo canto al grande papa Gregorio (540-604)</a:t>
            </a:r>
          </a:p>
          <a:p>
            <a:pPr marL="0" indent="0" algn="ctr">
              <a:buNone/>
            </a:pPr>
            <a:endParaRPr lang="it-IT" dirty="0"/>
          </a:p>
        </p:txBody>
      </p:sp>
      <p:pic>
        <p:nvPicPr>
          <p:cNvPr id="1028" name="Picture 4" descr="Risultati immagini per famiglie del canto prima del gregorian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750" y="3547658"/>
            <a:ext cx="5563674" cy="2531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268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scrittura</a:t>
            </a:r>
            <a:endParaRPr lang="it-IT" dirty="0"/>
          </a:p>
        </p:txBody>
      </p:sp>
      <p:pic>
        <p:nvPicPr>
          <p:cNvPr id="2050" name="Picture 2" descr="Risultati immagini per famiglie del canto prima del gregoriano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711" y="1838878"/>
            <a:ext cx="2821373" cy="39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Risultati immagini per famiglie del canto prima del gregoriano"/>
          <p:cNvSpPr>
            <a:spLocks noChangeAspect="1" noChangeArrowheads="1"/>
          </p:cNvSpPr>
          <p:nvPr/>
        </p:nvSpPr>
        <p:spPr bwMode="auto">
          <a:xfrm>
            <a:off x="7586685" y="3748513"/>
            <a:ext cx="503999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6" name="AutoShape 8" descr="Risultati immagini per famiglie del canto prima del gregorian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55" y="2600325"/>
            <a:ext cx="5108715" cy="31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918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6D8C60"/>
      </a:dk2>
      <a:lt2>
        <a:srgbClr val="B1D7A1"/>
      </a:lt2>
      <a:accent1>
        <a:srgbClr val="81B992"/>
      </a:accent1>
      <a:accent2>
        <a:srgbClr val="9ABC65"/>
      </a:accent2>
      <a:accent3>
        <a:srgbClr val="BDB564"/>
      </a:accent3>
      <a:accent4>
        <a:srgbClr val="BD8964"/>
      </a:accent4>
      <a:accent5>
        <a:srgbClr val="BD6466"/>
      </a:accent5>
      <a:accent6>
        <a:srgbClr val="64A4BD"/>
      </a:accent6>
      <a:hlink>
        <a:srgbClr val="8CCC71"/>
      </a:hlink>
      <a:folHlink>
        <a:srgbClr val="A4C795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4539428D-6454-4FE6-B992-2D59F0AC2F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TM04033921[[fn=Damascato]]</Template>
  <TotalTime>99</TotalTime>
  <Words>451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Bookman Old Style</vt:lpstr>
      <vt:lpstr>Rockwell</vt:lpstr>
      <vt:lpstr>Damask</vt:lpstr>
      <vt:lpstr>All’origine  della storia della musica sacra</vt:lpstr>
      <vt:lpstr>Le nostre origini</vt:lpstr>
      <vt:lpstr>Il salmo 46</vt:lpstr>
      <vt:lpstr>L’arte della musica  tra gerusalemme e roma</vt:lpstr>
      <vt:lpstr>L’Occidente cristiano</vt:lpstr>
      <vt:lpstr>Il canto romano antico</vt:lpstr>
      <vt:lpstr>VIII e XI secolo</vt:lpstr>
      <vt:lpstr>Il canto gregoriano</vt:lpstr>
      <vt:lpstr>scrittura</vt:lpstr>
      <vt:lpstr>Polifonia, questa sconosciuta?</vt:lpstr>
      <vt:lpstr>….Non tanto…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BREVISSIMO COMPENDIO DI STORIA  DELLA MUSICA SACRA</dc:title>
  <dc:creator>user</dc:creator>
  <cp:lastModifiedBy>user</cp:lastModifiedBy>
  <cp:revision>16</cp:revision>
  <dcterms:created xsi:type="dcterms:W3CDTF">2017-05-15T13:23:48Z</dcterms:created>
  <dcterms:modified xsi:type="dcterms:W3CDTF">2017-11-27T00:07:39Z</dcterms:modified>
</cp:coreProperties>
</file>