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8"/>
  </p:notesMasterIdLst>
  <p:sldIdLst>
    <p:sldId id="256" r:id="rId2"/>
    <p:sldId id="266" r:id="rId3"/>
    <p:sldId id="267" r:id="rId4"/>
    <p:sldId id="268" r:id="rId5"/>
    <p:sldId id="291" r:id="rId6"/>
    <p:sldId id="258" r:id="rId7"/>
    <p:sldId id="260" r:id="rId8"/>
    <p:sldId id="292" r:id="rId9"/>
    <p:sldId id="261" r:id="rId10"/>
    <p:sldId id="279" r:id="rId11"/>
    <p:sldId id="280" r:id="rId12"/>
    <p:sldId id="281" r:id="rId13"/>
    <p:sldId id="282" r:id="rId14"/>
    <p:sldId id="293" r:id="rId15"/>
    <p:sldId id="283" r:id="rId16"/>
    <p:sldId id="262" r:id="rId17"/>
    <p:sldId id="284" r:id="rId18"/>
    <p:sldId id="290" r:id="rId19"/>
    <p:sldId id="285" r:id="rId20"/>
    <p:sldId id="288" r:id="rId21"/>
    <p:sldId id="287" r:id="rId22"/>
    <p:sldId id="289" r:id="rId23"/>
    <p:sldId id="271" r:id="rId24"/>
    <p:sldId id="274" r:id="rId25"/>
    <p:sldId id="265" r:id="rId26"/>
    <p:sldId id="294" r:id="rId27"/>
    <p:sldId id="295" r:id="rId28"/>
    <p:sldId id="296" r:id="rId29"/>
    <p:sldId id="297" r:id="rId30"/>
    <p:sldId id="298" r:id="rId31"/>
    <p:sldId id="269" r:id="rId32"/>
    <p:sldId id="300" r:id="rId33"/>
    <p:sldId id="273" r:id="rId34"/>
    <p:sldId id="308" r:id="rId35"/>
    <p:sldId id="299" r:id="rId36"/>
    <p:sldId id="305" r:id="rId37"/>
    <p:sldId id="301" r:id="rId38"/>
    <p:sldId id="302" r:id="rId39"/>
    <p:sldId id="277" r:id="rId40"/>
    <p:sldId id="304" r:id="rId41"/>
    <p:sldId id="303" r:id="rId42"/>
    <p:sldId id="307" r:id="rId43"/>
    <p:sldId id="306" r:id="rId44"/>
    <p:sldId id="310" r:id="rId45"/>
    <p:sldId id="311" r:id="rId46"/>
    <p:sldId id="314" r:id="rId47"/>
    <p:sldId id="312" r:id="rId48"/>
    <p:sldId id="313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539" autoAdjust="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70E1-D4ED-43A7-B6F7-B411B015DD11}" type="datetimeFigureOut">
              <a:rPr lang="it-IT" smtClean="0"/>
              <a:pPr/>
              <a:t>08/06/2017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CA46D-7D53-4DBA-9AA5-592BCCAECA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A46D-7D53-4DBA-9AA5-592BCCAECAC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A46D-7D53-4DBA-9AA5-592BCCAECAC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A46D-7D53-4DBA-9AA5-592BCCAECACF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0E018A-AD5C-445D-BDBA-821DE6C87410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0000"/>
                </a:solidFill>
              </a:rPr>
              <a:t>Scuola di Teologia </a:t>
            </a:r>
            <a:br>
              <a:rPr lang="it-IT" sz="3100" dirty="0" smtClean="0">
                <a:solidFill>
                  <a:srgbClr val="FF0000"/>
                </a:solidFill>
              </a:rPr>
            </a:br>
            <a:r>
              <a:rPr lang="it-IT" sz="3100" dirty="0" smtClean="0">
                <a:solidFill>
                  <a:srgbClr val="FF0000"/>
                </a:solidFill>
              </a:rPr>
              <a:t>Diocesi di Terni, Narni, Amelia</a:t>
            </a:r>
            <a:br>
              <a:rPr lang="it-IT" sz="3100" dirty="0" smtClean="0">
                <a:solidFill>
                  <a:srgbClr val="FF0000"/>
                </a:solidFill>
              </a:rPr>
            </a:br>
            <a:r>
              <a:rPr lang="it-IT" sz="3100" dirty="0" smtClean="0">
                <a:solidFill>
                  <a:srgbClr val="FF0000"/>
                </a:solidFill>
              </a:rPr>
              <a:t>Anno accademico 2016/17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8039128" cy="24288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Corso </a:t>
            </a:r>
          </a:p>
          <a:p>
            <a:pPr algn="ctr"/>
            <a:r>
              <a:rPr lang="it-IT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sui </a:t>
            </a:r>
            <a:r>
              <a:rPr lang="it-IT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concetti</a:t>
            </a:r>
            <a:r>
              <a:rPr lang="it-IT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 fondamentali</a:t>
            </a:r>
          </a:p>
          <a:p>
            <a:pPr algn="ctr"/>
            <a:r>
              <a:rPr lang="it-IT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di Teologia Morale</a:t>
            </a:r>
            <a:endParaRPr lang="it-IT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1300"/>
            <a:ext cx="18938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875" y="4770437"/>
            <a:ext cx="27781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941168"/>
            <a:ext cx="15843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928794" y="4143380"/>
            <a:ext cx="4357718" cy="2626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Bibliografia</a:t>
            </a:r>
            <a:r>
              <a:rPr lang="it-IT" dirty="0" smtClean="0"/>
              <a:t>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F. </a:t>
            </a:r>
            <a:r>
              <a:rPr lang="it-IT" dirty="0" err="1" smtClean="0"/>
              <a:t>Böckle</a:t>
            </a:r>
            <a:r>
              <a:rPr lang="it-IT" dirty="0" smtClean="0"/>
              <a:t> </a:t>
            </a:r>
            <a:r>
              <a:rPr lang="it-IT" b="1" dirty="0" smtClean="0"/>
              <a:t>I concetti fondamentali 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              della morale</a:t>
            </a:r>
            <a:r>
              <a:rPr lang="it-IT" dirty="0" smtClean="0"/>
              <a:t>, </a:t>
            </a:r>
            <a:r>
              <a:rPr lang="it-IT" dirty="0" err="1" smtClean="0"/>
              <a:t>Queriniana</a:t>
            </a:r>
            <a:r>
              <a:rPr lang="it-IT" dirty="0" smtClean="0"/>
              <a:t> 1981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B. </a:t>
            </a:r>
            <a:r>
              <a:rPr lang="it-IT" dirty="0" err="1" smtClean="0"/>
              <a:t>Häring</a:t>
            </a:r>
            <a:r>
              <a:rPr lang="it-IT" dirty="0" smtClean="0"/>
              <a:t>, </a:t>
            </a:r>
            <a:r>
              <a:rPr lang="it-IT" b="1" dirty="0" smtClean="0"/>
              <a:t>Liberi e fedeli in Cristo</a:t>
            </a:r>
            <a:r>
              <a:rPr lang="it-IT" dirty="0" smtClean="0"/>
              <a:t>, Ed. 	Paoline, 1979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T. Goffi, G. Piana, </a:t>
            </a:r>
            <a:r>
              <a:rPr lang="it-IT" b="1" dirty="0" smtClean="0"/>
              <a:t>Vita nuova in Cristo, </a:t>
            </a:r>
            <a:r>
              <a:rPr lang="it-IT" dirty="0" smtClean="0"/>
              <a:t>	</a:t>
            </a:r>
            <a:r>
              <a:rPr lang="it-IT" dirty="0" err="1" smtClean="0"/>
              <a:t>Queriniana</a:t>
            </a:r>
            <a:r>
              <a:rPr lang="it-IT" dirty="0" smtClean="0"/>
              <a:t>, 1983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P. </a:t>
            </a:r>
            <a:r>
              <a:rPr lang="it-IT" dirty="0" err="1" smtClean="0"/>
              <a:t>Carlotti</a:t>
            </a:r>
            <a:r>
              <a:rPr lang="it-IT" dirty="0" smtClean="0"/>
              <a:t>, </a:t>
            </a:r>
            <a:r>
              <a:rPr lang="it-IT" b="1" dirty="0" smtClean="0"/>
              <a:t>Teologia della morale 	cristiana, </a:t>
            </a:r>
            <a:r>
              <a:rPr lang="it-IT" dirty="0" smtClean="0"/>
              <a:t> EDB,  Bologna 2016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Documenti del Concilio Vaticano </a:t>
            </a:r>
            <a:r>
              <a:rPr lang="it-IT" b="1" dirty="0" err="1" smtClean="0"/>
              <a:t>II</a:t>
            </a:r>
            <a:endParaRPr lang="it-IT" b="1" dirty="0" smtClean="0"/>
          </a:p>
          <a:p>
            <a:pPr>
              <a:lnSpc>
                <a:spcPts val="1600"/>
              </a:lnSpc>
            </a:pPr>
            <a:r>
              <a:rPr lang="it-IT" b="1" dirty="0" smtClean="0"/>
              <a:t>Il Catechismo della Chiesa cattolica,</a:t>
            </a:r>
            <a:r>
              <a:rPr lang="it-IT" dirty="0" smtClean="0"/>
              <a:t> </a:t>
            </a:r>
            <a:r>
              <a:rPr lang="it-IT" dirty="0" err="1" smtClean="0"/>
              <a:t>L.E.V.</a:t>
            </a:r>
            <a:r>
              <a:rPr lang="it-IT" dirty="0" smtClean="0"/>
              <a:t> 1992</a:t>
            </a:r>
            <a:endParaRPr lang="it-IT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7" grpId="0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785794"/>
          </a:xfrm>
        </p:spPr>
        <p:txBody>
          <a:bodyPr>
            <a:normAutofit/>
          </a:bodyPr>
          <a:lstStyle/>
          <a:p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La persona umana: peculiarità e considerazioni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Rivelazione </a:t>
            </a:r>
            <a:r>
              <a:rPr lang="it-IT" sz="2400" dirty="0" smtClean="0"/>
              <a:t>evidenzia le </a:t>
            </a:r>
            <a:r>
              <a:rPr lang="it-IT" sz="2400" b="1" dirty="0" smtClean="0">
                <a:solidFill>
                  <a:srgbClr val="FF0000"/>
                </a:solidFill>
              </a:rPr>
              <a:t>caratteristiche della persona: </a:t>
            </a:r>
          </a:p>
          <a:p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Identità/dignità</a:t>
            </a:r>
          </a:p>
          <a:p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vocazione/responsabilità</a:t>
            </a:r>
          </a:p>
          <a:p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individualità/relazionalità</a:t>
            </a:r>
          </a:p>
          <a:p>
            <a:endParaRPr lang="it-IT" sz="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uguaglianza, diversità e complementarietà</a:t>
            </a:r>
          </a:p>
          <a:p>
            <a:endParaRPr lang="it-IT" sz="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creaturalità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/dipendenza</a:t>
            </a:r>
            <a:r>
              <a:rPr lang="it-IT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2714612" y="171448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929058" y="207167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929058" y="250030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6072198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3286116" y="1500174"/>
            <a:ext cx="5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Ogni individuo è ad </a:t>
            </a:r>
            <a:r>
              <a:rPr lang="it-IT" b="1" dirty="0" smtClean="0">
                <a:solidFill>
                  <a:srgbClr val="FF0000"/>
                </a:solidFill>
              </a:rPr>
              <a:t>immagine e somiglianza di Dio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 flipH="1">
            <a:off x="6143634" y="2357430"/>
            <a:ext cx="152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714876" y="185736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Capace di </a:t>
            </a:r>
            <a:r>
              <a:rPr lang="it-IT" b="1" dirty="0" smtClean="0">
                <a:solidFill>
                  <a:srgbClr val="FF0000"/>
                </a:solidFill>
              </a:rPr>
              <a:t>conoscere e scegliere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714876" y="228599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Singolarità, e dimensione sociale  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6429388" y="2643182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Uguaglianza di natura 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diversità di genere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capacità di integrarsi 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34" name="Connettore 2 133"/>
          <p:cNvCxnSpPr/>
          <p:nvPr/>
        </p:nvCxnSpPr>
        <p:spPr>
          <a:xfrm>
            <a:off x="3929058" y="342900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asellaDiTesto 136"/>
          <p:cNvSpPr txBox="1"/>
          <p:nvPr/>
        </p:nvSpPr>
        <p:spPr>
          <a:xfrm>
            <a:off x="4786314" y="321468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Essere relativo per natura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Vecchio PC\09_01_2008\Immagini\BUSNS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43380"/>
            <a:ext cx="3214678" cy="2714620"/>
          </a:xfrm>
          <a:prstGeom prst="rect">
            <a:avLst/>
          </a:prstGeom>
          <a:noFill/>
        </p:spPr>
      </p:pic>
      <p:sp>
        <p:nvSpPr>
          <p:cNvPr id="172" name="Fumetto 3 171"/>
          <p:cNvSpPr/>
          <p:nvPr/>
        </p:nvSpPr>
        <p:spPr>
          <a:xfrm>
            <a:off x="857224" y="3643314"/>
            <a:ext cx="4429156" cy="2714644"/>
          </a:xfrm>
          <a:prstGeom prst="wedgeEllipseCallout">
            <a:avLst>
              <a:gd name="adj1" fmla="val 88228"/>
              <a:gd name="adj2" fmla="val -10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è l’uomo perché ti ricordi di lui,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figlio dell’uomo, 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te ne curi?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Davvero l’hai fatto 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poco meno degli angeli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gloria e di onore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hai coronato (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 5-6)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arentesi graffa aperta 25"/>
          <p:cNvSpPr/>
          <p:nvPr/>
        </p:nvSpPr>
        <p:spPr>
          <a:xfrm>
            <a:off x="6357950" y="2643182"/>
            <a:ext cx="117157" cy="642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2" grpId="1" build="allAtOnce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0006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Il valore della persona attualizzato dal Con. Vat. II 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Concilio Vat. II </a:t>
            </a:r>
            <a:r>
              <a:rPr lang="it-IT" sz="2400" dirty="0" smtClean="0"/>
              <a:t>dà queste indicazioni riguardo alla persona.</a:t>
            </a:r>
          </a:p>
          <a:p>
            <a:r>
              <a:rPr lang="it-IT" sz="2200" b="1" dirty="0" smtClean="0">
                <a:solidFill>
                  <a:srgbClr val="FF0000"/>
                </a:solidFill>
              </a:rPr>
              <a:t>“Cristo, svela pienamente l’uomo all’uomo </a:t>
            </a:r>
            <a:r>
              <a:rPr lang="it-IT" sz="2200" dirty="0" smtClean="0"/>
              <a:t>e gli manifesta la sua altissima vocazione” (</a:t>
            </a:r>
            <a:r>
              <a:rPr lang="it-IT" sz="2200" i="1" dirty="0" smtClean="0"/>
              <a:t>GS, </a:t>
            </a:r>
            <a:r>
              <a:rPr lang="it-IT" sz="2200" dirty="0" smtClean="0"/>
              <a:t>n. 22).</a:t>
            </a:r>
            <a:endParaRPr lang="it-IT" sz="2200" b="1" dirty="0" smtClean="0"/>
          </a:p>
          <a:p>
            <a:pPr>
              <a:lnSpc>
                <a:spcPts val="2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Ciascuno consideri il prossimo come un altro «se stesso», </a:t>
            </a:r>
            <a:r>
              <a:rPr lang="it-IT" sz="2200" dirty="0" smtClean="0"/>
              <a:t>perché “Tutti gli uomini creati ad immagine di Dio, hanno la stessa natura e la medesima origine; </a:t>
            </a:r>
          </a:p>
          <a:p>
            <a:pPr>
              <a:lnSpc>
                <a:spcPts val="2000"/>
              </a:lnSpc>
            </a:pPr>
            <a:r>
              <a:rPr lang="it-IT" sz="2200" dirty="0" smtClean="0"/>
              <a:t>tutti, redenti da Cristo, godono della stessa vocazione e del medesimo destino divino: è necessario perciò riconoscere ogn’or più la fondamentale uguaglianza fra tutti” (</a:t>
            </a:r>
            <a:r>
              <a:rPr lang="it-IT" sz="2200" i="1" dirty="0" smtClean="0"/>
              <a:t>GS, </a:t>
            </a:r>
            <a:r>
              <a:rPr lang="it-IT" sz="2200" dirty="0" smtClean="0"/>
              <a:t>n. 29).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200" b="1" dirty="0" smtClean="0">
                <a:solidFill>
                  <a:srgbClr val="FF0000"/>
                </a:solidFill>
              </a:rPr>
              <a:t>Oggi urge l’obbligo che diventiamo prossimi di ogni uomo</a:t>
            </a:r>
            <a:r>
              <a:rPr lang="it-IT" sz="2200" dirty="0" smtClean="0">
                <a:solidFill>
                  <a:srgbClr val="FF0000"/>
                </a:solidFill>
              </a:rPr>
              <a:t>: </a:t>
            </a:r>
            <a:r>
              <a:rPr lang="it-IT" sz="2200" dirty="0" smtClean="0"/>
              <a:t>vecchio, lavoratore straniero, esiliato, bambino, </a:t>
            </a:r>
            <a:r>
              <a:rPr lang="it-IT" sz="2200" dirty="0" err="1" smtClean="0"/>
              <a:t>affamato…</a:t>
            </a:r>
            <a:endParaRPr lang="it-IT" sz="2200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2200" dirty="0" smtClean="0"/>
              <a:t>Infatti</a:t>
            </a:r>
            <a:r>
              <a:rPr lang="it-IT" sz="2200" dirty="0" smtClean="0">
                <a:solidFill>
                  <a:srgbClr val="FF0000"/>
                </a:solidFill>
              </a:rPr>
              <a:t>,  </a:t>
            </a:r>
            <a:r>
              <a:rPr lang="it-IT" sz="2200" b="1" dirty="0" smtClean="0">
                <a:solidFill>
                  <a:srgbClr val="FF0000"/>
                </a:solidFill>
              </a:rPr>
              <a:t>ciò che è contro la vita: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</a:t>
            </a:r>
            <a:r>
              <a:rPr lang="it-IT" sz="2200" dirty="0" smtClean="0"/>
              <a:t>omicidio, genocidio, aborto, eutanasia,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mutilazioni, torture, deportazioni, schiavitù,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prostituzione, mercato delle donne e dei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giovani, lavoratori trattati come strumento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di guadagno</a:t>
            </a:r>
            <a:r>
              <a:rPr lang="it-IT" sz="2200" dirty="0" smtClean="0">
                <a:solidFill>
                  <a:srgbClr val="FF0000"/>
                </a:solidFill>
              </a:rPr>
              <a:t>, </a:t>
            </a:r>
            <a:r>
              <a:rPr lang="it-IT" sz="2200" b="1" dirty="0" smtClean="0">
                <a:solidFill>
                  <a:srgbClr val="FF0000"/>
                </a:solidFill>
              </a:rPr>
              <a:t>è certamente vergognoso,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guasta la civiltà umana e lede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gravemente il Creatore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(Cfr. </a:t>
            </a:r>
            <a:r>
              <a:rPr lang="it-IT" sz="2200" i="1" dirty="0" smtClean="0"/>
              <a:t>LG, </a:t>
            </a:r>
            <a:r>
              <a:rPr lang="it-IT" sz="2200" dirty="0" smtClean="0"/>
              <a:t>n. 27).</a:t>
            </a:r>
          </a:p>
        </p:txBody>
      </p:sp>
      <p:pic>
        <p:nvPicPr>
          <p:cNvPr id="7" name="Picture 2" descr="D:\Vecchio PC\09_01_2008\Immagini\Concilio Vativano 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86190"/>
            <a:ext cx="3643307" cy="29051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8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persona nel Catechismo della Chiesa </a:t>
            </a:r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Catt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.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072494" cy="539593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L’immagine divina è presente in ogni uomo.</a:t>
            </a:r>
            <a:r>
              <a:rPr lang="it-IT" sz="2200" b="1" dirty="0" smtClean="0"/>
              <a:t> </a:t>
            </a:r>
            <a:r>
              <a:rPr lang="it-IT" sz="2200" dirty="0" smtClean="0"/>
              <a:t>Risplende nella comunione delle persone,  a somiglianza dell’unione delle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persone divine tra loro (</a:t>
            </a:r>
            <a:r>
              <a:rPr lang="it-IT" sz="2200" dirty="0" err="1" smtClean="0"/>
              <a:t>CCC</a:t>
            </a:r>
            <a:r>
              <a:rPr lang="it-IT" sz="2200" dirty="0" smtClean="0"/>
              <a:t>, n. 1702).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it-IT" sz="2200" dirty="0" smtClean="0"/>
              <a:t> Questa immagine di Dio nell’uomo, deformata dal primo peccato,  in Cristo redentore e salvatore è stata restaurata nella sua bellezza originale e nobilitata dalla grazia di Dio (Cfr. CCC, </a:t>
            </a:r>
            <a:r>
              <a:rPr lang="it-IT" sz="2200" i="1" dirty="0" smtClean="0"/>
              <a:t>n. 1701).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La persona umana </a:t>
            </a:r>
            <a:r>
              <a:rPr lang="it-IT" sz="2200" dirty="0" smtClean="0"/>
              <a:t>partecipa alla luce e alla forza dello Spirito divino. </a:t>
            </a:r>
          </a:p>
          <a:p>
            <a:pPr>
              <a:lnSpc>
                <a:spcPts val="2000"/>
              </a:lnSpc>
              <a:spcBef>
                <a:spcPts val="600"/>
              </a:spcBef>
              <a:buNone/>
            </a:pPr>
            <a:r>
              <a:rPr lang="it-IT" sz="2200" dirty="0" smtClean="0"/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Grazie alla ragione,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è capace di comprendere l’ordine delle cose stabilito dal Creatore. </a:t>
            </a:r>
          </a:p>
          <a:p>
            <a:pPr>
              <a:lnSpc>
                <a:spcPts val="2000"/>
              </a:lnSpc>
              <a:buNone/>
            </a:pPr>
            <a:r>
              <a:rPr lang="it-IT" sz="2200" dirty="0" smtClean="0"/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Grazie alla sua volontà,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	è capace di orientarsi da sé al suo vero bene. Trova la propria realizzazione nel «cercare» e nell’«amare il vero e il bene» (CCC, n. 1704).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L’uomo</a:t>
            </a:r>
            <a:r>
              <a:rPr lang="it-IT" sz="2200" b="1" dirty="0" smtClean="0"/>
              <a:t>,</a:t>
            </a:r>
            <a:r>
              <a:rPr lang="it-IT" sz="2200" dirty="0" smtClean="0"/>
              <a:t> ferito nella propria natura dal peccato originale, </a:t>
            </a:r>
            <a:r>
              <a:rPr lang="it-IT" sz="2200" b="1" dirty="0" smtClean="0">
                <a:solidFill>
                  <a:srgbClr val="FF0000"/>
                </a:solidFill>
              </a:rPr>
              <a:t>è soggetto all’errore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ed incline al male nell’esercizio della sua libertà (</a:t>
            </a:r>
            <a:r>
              <a:rPr lang="it-IT" sz="2200" dirty="0" err="1" smtClean="0"/>
              <a:t>CCC</a:t>
            </a:r>
            <a:r>
              <a:rPr lang="it-IT" sz="2200" dirty="0" smtClean="0"/>
              <a:t>, n. 1715)</a:t>
            </a:r>
            <a:endParaRPr lang="it-IT" sz="2200" dirty="0"/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8101013" y="2428869"/>
          <a:ext cx="1042987" cy="4429132"/>
        </p:xfrm>
        <a:graphic>
          <a:graphicData uri="http://schemas.openxmlformats.org/presentationml/2006/ole">
            <p:oleObj spid="_x0000_s1026" name="ClipArt" r:id="rId3" imgW="2149200" imgH="5813280" progId="">
              <p:embed/>
            </p:oleObj>
          </a:graphicData>
        </a:graphic>
      </p:graphicFrame>
      <p:sp>
        <p:nvSpPr>
          <p:cNvPr id="5" name="Fumetto 3 4"/>
          <p:cNvSpPr/>
          <p:nvPr/>
        </p:nvSpPr>
        <p:spPr>
          <a:xfrm>
            <a:off x="7929586" y="857232"/>
            <a:ext cx="1214414" cy="1357322"/>
          </a:xfrm>
          <a:prstGeom prst="wedgeEllipseCallout">
            <a:avLst>
              <a:gd name="adj1" fmla="val -20833"/>
              <a:gd name="adj2" fmla="val 74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8056319">
            <a:off x="7813084" y="1285579"/>
            <a:ext cx="177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Attenzione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4346" y="142852"/>
            <a:ext cx="9715568" cy="500066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centralità della relazione tra le persone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7929618" cy="571504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100"/>
              </a:lnSpc>
            </a:pPr>
            <a:r>
              <a:rPr lang="it-IT" sz="2200" dirty="0" smtClean="0">
                <a:solidFill>
                  <a:srgbClr val="FF0000"/>
                </a:solidFill>
                <a:latin typeface="Franklin Gothic Demi" pitchFamily="34" charset="0"/>
              </a:rPr>
              <a:t>“Ecco la grande sfida che ci sta davanti</a:t>
            </a:r>
            <a:r>
              <a:rPr lang="it-IT" sz="2200" dirty="0" smtClean="0">
                <a:latin typeface="Franklin Gothic Demi" pitchFamily="34" charset="0"/>
              </a:rPr>
              <a:t> nel millennio che inizia, se vogliamo essere fedeli a Dio e rispondere anche alle attese profonde del mondo.</a:t>
            </a:r>
          </a:p>
          <a:p>
            <a:pPr>
              <a:lnSpc>
                <a:spcPts val="2100"/>
              </a:lnSpc>
            </a:pPr>
            <a:r>
              <a:rPr lang="it-IT" sz="2200" dirty="0" smtClean="0">
                <a:latin typeface="Franklin Gothic Demi" pitchFamily="34" charset="0"/>
              </a:rPr>
              <a:t>Prima di programmare iniziative concrete, occorre </a:t>
            </a:r>
            <a:r>
              <a:rPr lang="it-IT" sz="2200" i="1" dirty="0" smtClean="0">
                <a:solidFill>
                  <a:srgbClr val="FF0000"/>
                </a:solidFill>
                <a:latin typeface="Franklin Gothic Demi" pitchFamily="34" charset="0"/>
              </a:rPr>
              <a:t>promuovere  una spiritualità della comunione,</a:t>
            </a:r>
            <a:r>
              <a:rPr lang="it-IT" sz="2200" i="1" dirty="0" smtClean="0">
                <a:latin typeface="Franklin Gothic Demi" pitchFamily="34" charset="0"/>
              </a:rPr>
              <a:t> </a:t>
            </a:r>
            <a:r>
              <a:rPr lang="it-IT" sz="2200" dirty="0" smtClean="0">
                <a:latin typeface="Franklin Gothic Demi" pitchFamily="34" charset="0"/>
              </a:rPr>
              <a:t>come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lang="it-IT" sz="2200" dirty="0" smtClean="0">
                <a:latin typeface="Franklin Gothic Demi" pitchFamily="34" charset="0"/>
              </a:rPr>
              <a:t>	principio educativo in tutti i luoghi dove si plasma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lang="it-IT" sz="2200" dirty="0" smtClean="0">
                <a:latin typeface="Franklin Gothic Demi" pitchFamily="34" charset="0"/>
              </a:rPr>
              <a:t>	l’uomo e il cristiano, dove si educano i ministri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lang="it-IT" sz="2200" dirty="0" smtClean="0">
                <a:latin typeface="Franklin Gothic Demi" pitchFamily="34" charset="0"/>
              </a:rPr>
              <a:t>	dell’altare, i consacrati, gli operatori pastorali,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lang="it-IT" sz="2200" dirty="0" smtClean="0">
                <a:latin typeface="Franklin Gothic Demi" pitchFamily="34" charset="0"/>
              </a:rPr>
              <a:t>	dove si costruiscono le famiglie e le comunità.</a:t>
            </a:r>
          </a:p>
          <a:p>
            <a:pPr>
              <a:lnSpc>
                <a:spcPts val="2100"/>
              </a:lnSpc>
            </a:pPr>
            <a:r>
              <a:rPr lang="it-IT" sz="2200" dirty="0" smtClean="0">
                <a:solidFill>
                  <a:srgbClr val="FF0000"/>
                </a:solidFill>
                <a:latin typeface="Franklin Gothic Demi" pitchFamily="34" charset="0"/>
              </a:rPr>
              <a:t>Spiritualità di comunione significa innanzitutto:</a:t>
            </a:r>
          </a:p>
          <a:p>
            <a:pPr lvl="1">
              <a:lnSpc>
                <a:spcPts val="2100"/>
              </a:lnSpc>
            </a:pPr>
            <a:r>
              <a:rPr lang="it-IT" sz="2000" dirty="0" smtClean="0">
                <a:latin typeface="Franklin Gothic Demi" pitchFamily="34" charset="0"/>
              </a:rPr>
              <a:t>Sguardo portato sul mistero della Trinità che abita in noi e la cui luce va colta anche sul volto dei fratelli</a:t>
            </a:r>
          </a:p>
          <a:p>
            <a:pPr lvl="1">
              <a:lnSpc>
                <a:spcPts val="2100"/>
              </a:lnSpc>
            </a:pPr>
            <a:r>
              <a:rPr lang="it-IT" sz="2000" dirty="0" smtClean="0">
                <a:latin typeface="Franklin Gothic Demi" pitchFamily="34" charset="0"/>
              </a:rPr>
              <a:t>Capacità di sentire il fratello come «uno che mi appartiene»</a:t>
            </a:r>
          </a:p>
          <a:p>
            <a:pPr lvl="1">
              <a:lnSpc>
                <a:spcPts val="2100"/>
              </a:lnSpc>
            </a:pPr>
            <a:r>
              <a:rPr lang="it-IT" sz="2000" dirty="0" smtClean="0">
                <a:latin typeface="Franklin Gothic Demi" pitchFamily="34" charset="0"/>
              </a:rPr>
              <a:t>Vedere ciò che di positivo c’è nell’altro, per accoglierlo e valorizzarlo come «</a:t>
            </a:r>
            <a:r>
              <a:rPr lang="it-IT" sz="2000" i="1" dirty="0" smtClean="0">
                <a:latin typeface="Franklin Gothic Demi" pitchFamily="34" charset="0"/>
              </a:rPr>
              <a:t>dono di Dio per me</a:t>
            </a:r>
            <a:r>
              <a:rPr lang="it-IT" sz="2000" dirty="0" smtClean="0">
                <a:latin typeface="Franklin Gothic Demi" pitchFamily="34" charset="0"/>
              </a:rPr>
              <a:t>».</a:t>
            </a:r>
          </a:p>
          <a:p>
            <a:pPr lvl="1">
              <a:lnSpc>
                <a:spcPts val="2100"/>
              </a:lnSpc>
            </a:pPr>
            <a:r>
              <a:rPr lang="it-IT" sz="2000" dirty="0" smtClean="0">
                <a:latin typeface="Franklin Gothic Demi" pitchFamily="34" charset="0"/>
              </a:rPr>
              <a:t>Saper «far spazio» al fratello, portando </a:t>
            </a:r>
            <a:r>
              <a:rPr lang="it-IT" sz="2000" i="1" dirty="0" smtClean="0">
                <a:latin typeface="Franklin Gothic Demi" pitchFamily="34" charset="0"/>
              </a:rPr>
              <a:t>«i pesi gli uni gli altri</a:t>
            </a:r>
            <a:r>
              <a:rPr lang="it-IT" sz="2000" dirty="0" smtClean="0">
                <a:latin typeface="Franklin Gothic Demi" pitchFamily="34" charset="0"/>
              </a:rPr>
              <a:t>».</a:t>
            </a:r>
          </a:p>
          <a:p>
            <a:pPr>
              <a:lnSpc>
                <a:spcPts val="2100"/>
              </a:lnSpc>
            </a:pPr>
            <a:r>
              <a:rPr lang="it-IT" sz="2200" dirty="0" smtClean="0">
                <a:solidFill>
                  <a:srgbClr val="FF0000"/>
                </a:solidFill>
                <a:latin typeface="Franklin Gothic Demi" pitchFamily="34" charset="0"/>
              </a:rPr>
              <a:t>Senza questo cammino spirituale, a ben poco servono gli strumenti esteriori della comunione.</a:t>
            </a:r>
            <a:r>
              <a:rPr lang="it-IT" sz="2200" dirty="0" smtClean="0">
                <a:latin typeface="Franklin Gothic Demi" pitchFamily="34" charset="0"/>
              </a:rPr>
              <a:t> Diventerebbero apparati senz’anima, maschere di comunione” (</a:t>
            </a:r>
            <a:r>
              <a:rPr lang="it-IT" sz="2200" i="1" dirty="0" smtClean="0">
                <a:latin typeface="Franklin Gothic Demi" pitchFamily="34" charset="0"/>
              </a:rPr>
              <a:t>NMI</a:t>
            </a:r>
            <a:r>
              <a:rPr lang="it-IT" sz="2200" dirty="0" smtClean="0">
                <a:latin typeface="Franklin Gothic Demi" pitchFamily="34" charset="0"/>
              </a:rPr>
              <a:t>, n.</a:t>
            </a:r>
            <a:r>
              <a:rPr lang="it-IT" sz="2200" i="1" dirty="0" smtClean="0">
                <a:latin typeface="Franklin Gothic Demi" pitchFamily="34" charset="0"/>
              </a:rPr>
              <a:t> 43)</a:t>
            </a:r>
            <a:r>
              <a:rPr lang="it-IT" sz="2200" dirty="0" smtClean="0">
                <a:latin typeface="Franklin Gothic Demi" pitchFamily="34" charset="0"/>
              </a:rPr>
              <a:t>.</a:t>
            </a:r>
          </a:p>
          <a:p>
            <a:pPr lvl="1">
              <a:lnSpc>
                <a:spcPts val="2100"/>
              </a:lnSpc>
            </a:pPr>
            <a:endParaRPr lang="it-IT" sz="2000" dirty="0">
              <a:latin typeface="Franklin Gothic Demi" pitchFamily="34" charset="0"/>
            </a:endParaRPr>
          </a:p>
        </p:txBody>
      </p:sp>
      <p:pic>
        <p:nvPicPr>
          <p:cNvPr id="25602" name="Picture 2" descr="D:\Vecchio PC\09_01_2008\Immagini\Giovanni Paolo II Immagine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500174"/>
            <a:ext cx="221454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Essenza della moralità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it-IT" dirty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571605" y="1928802"/>
            <a:ext cx="6357938" cy="3765251"/>
            <a:chOff x="963" y="1059"/>
            <a:chExt cx="4005" cy="2749"/>
          </a:xfrm>
        </p:grpSpPr>
        <p:sp>
          <p:nvSpPr>
            <p:cNvPr id="37892" name="AutoShape 4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Atto umano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pensiero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parola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azione</a:t>
              </a:r>
              <a:endPara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963" y="3250"/>
              <a:ext cx="1350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2000"/>
                </a:lnSpc>
              </a:pPr>
              <a:r>
                <a:rPr lang="it-IT" b="1" dirty="0" smtClean="0"/>
                <a:t>L’elemento</a:t>
              </a:r>
            </a:p>
            <a:p>
              <a:pPr>
                <a:lnSpc>
                  <a:spcPts val="2000"/>
                </a:lnSpc>
              </a:pPr>
              <a:r>
                <a:rPr lang="it-IT" b="1" dirty="0" smtClean="0"/>
                <a:t>intellettuale</a:t>
              </a:r>
              <a:endParaRPr lang="it-IT" b="1" dirty="0"/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2334" y="1059"/>
              <a:ext cx="1104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2000"/>
                </a:lnSpc>
              </a:pPr>
              <a:r>
                <a:rPr lang="it-IT" b="1" dirty="0" smtClean="0"/>
                <a:t>L’agire</a:t>
              </a:r>
            </a:p>
            <a:p>
              <a:pPr>
                <a:lnSpc>
                  <a:spcPts val="2000"/>
                </a:lnSpc>
              </a:pPr>
              <a:r>
                <a:rPr lang="it-IT" b="1" dirty="0" smtClean="0"/>
                <a:t>morale</a:t>
              </a:r>
              <a:endParaRPr lang="it-IT" b="1" dirty="0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3708" y="3197"/>
              <a:ext cx="1260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2000"/>
                </a:lnSpc>
              </a:pPr>
              <a:r>
                <a:rPr lang="it-IT" b="1" dirty="0" smtClean="0"/>
                <a:t>L’elemento</a:t>
              </a:r>
            </a:p>
            <a:p>
              <a:pPr>
                <a:lnSpc>
                  <a:spcPts val="2000"/>
                </a:lnSpc>
              </a:pPr>
              <a:r>
                <a:rPr lang="it-IT" b="1" dirty="0" smtClean="0"/>
                <a:t>volontario</a:t>
              </a:r>
              <a:endParaRPr lang="it-IT" b="1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Operari </a:t>
            </a:r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sequitur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esse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286808" cy="564360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it-IT" sz="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400" dirty="0" smtClean="0"/>
              <a:t>E’ questo un adagio tomista, ripreso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dirty="0" smtClean="0"/>
              <a:t>	da Schopenhauer, che evidenzia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dirty="0" smtClean="0"/>
              <a:t>	come </a:t>
            </a:r>
            <a:r>
              <a:rPr lang="it-IT" sz="2400" b="1" dirty="0" smtClean="0">
                <a:solidFill>
                  <a:srgbClr val="FF0000"/>
                </a:solidFill>
              </a:rPr>
              <a:t>l’azione della persona,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scaturisce dalla sua realtà ontologica.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200" dirty="0" smtClean="0"/>
              <a:t>(dalla sua identità).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200" b="1" i="1" dirty="0" smtClean="0">
                <a:solidFill>
                  <a:srgbClr val="FF0000"/>
                </a:solidFill>
              </a:rPr>
              <a:t>«Li riconoscerete dai loro frutti» </a:t>
            </a:r>
            <a:r>
              <a:rPr lang="it-IT" sz="2200" b="1" dirty="0" smtClean="0">
                <a:solidFill>
                  <a:srgbClr val="FF0000"/>
                </a:solidFill>
              </a:rPr>
              <a:t>(Mt 7,16).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it-IT" sz="2400" dirty="0" smtClean="0"/>
              <a:t>Ne consegue,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dirty="0" smtClean="0"/>
              <a:t>	che </a:t>
            </a:r>
            <a:r>
              <a:rPr lang="it-IT" sz="2400" b="1" dirty="0" smtClean="0">
                <a:solidFill>
                  <a:srgbClr val="FF0000"/>
                </a:solidFill>
              </a:rPr>
              <a:t>ogni individuo è responsabile delle proprie azioni,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400" dirty="0" smtClean="0"/>
              <a:t>in quanto sono espressione della propria natura, del proprio essere. 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it-IT" sz="2400" dirty="0" smtClean="0"/>
              <a:t>San Gregorio di </a:t>
            </a:r>
            <a:r>
              <a:rPr lang="it-IT" sz="2400" dirty="0" err="1" smtClean="0"/>
              <a:t>Nissa</a:t>
            </a:r>
            <a:r>
              <a:rPr lang="it-IT" sz="2400" dirty="0" smtClean="0"/>
              <a:t> (335 d.c.) nel trattato </a:t>
            </a:r>
            <a:r>
              <a:rPr lang="it-IT" sz="2400" i="1" dirty="0" smtClean="0"/>
              <a:t>“L’ideale perfetto del cristiano”</a:t>
            </a:r>
            <a:r>
              <a:rPr lang="it-IT" sz="2400" dirty="0" smtClean="0"/>
              <a:t>, usava un’espressione simile: </a:t>
            </a:r>
            <a:r>
              <a:rPr lang="it-IT" sz="2400" b="1" i="1" dirty="0" smtClean="0">
                <a:solidFill>
                  <a:srgbClr val="FF0000"/>
                </a:solidFill>
              </a:rPr>
              <a:t>“</a:t>
            </a:r>
            <a:r>
              <a:rPr lang="it-IT" sz="2400" b="1" i="1" dirty="0" err="1" smtClean="0">
                <a:solidFill>
                  <a:srgbClr val="FF0000"/>
                </a:solidFill>
              </a:rPr>
              <a:t>Agere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sequitur</a:t>
            </a:r>
            <a:r>
              <a:rPr lang="it-IT" sz="2400" b="1" i="1" dirty="0" smtClean="0">
                <a:solidFill>
                  <a:srgbClr val="FF0000"/>
                </a:solidFill>
              </a:rPr>
              <a:t> esse”,</a:t>
            </a:r>
            <a:r>
              <a:rPr lang="it-IT" sz="2400" b="1" i="1" dirty="0" smtClean="0"/>
              <a:t> </a:t>
            </a:r>
            <a:r>
              <a:rPr lang="it-IT" sz="2400" dirty="0" smtClean="0"/>
              <a:t>indicando </a:t>
            </a:r>
            <a:r>
              <a:rPr lang="it-IT" sz="2400" b="1" dirty="0" smtClean="0">
                <a:solidFill>
                  <a:srgbClr val="FF0000"/>
                </a:solidFill>
              </a:rPr>
              <a:t>tre elementi </a:t>
            </a:r>
            <a:r>
              <a:rPr lang="it-IT" sz="2400" dirty="0" smtClean="0"/>
              <a:t>che caratterizzano l’operato del cristiano: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 smtClean="0"/>
              <a:t>	il </a:t>
            </a:r>
            <a:r>
              <a:rPr lang="it-IT" sz="2400" b="1" dirty="0" smtClean="0">
                <a:solidFill>
                  <a:srgbClr val="FF0000"/>
                </a:solidFill>
              </a:rPr>
              <a:t>pensiero,</a:t>
            </a:r>
            <a:r>
              <a:rPr lang="it-IT" sz="2400" b="1" dirty="0" smtClean="0"/>
              <a:t> </a:t>
            </a:r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parola,</a:t>
            </a:r>
            <a:r>
              <a:rPr lang="it-IT" sz="2400" b="1" dirty="0" smtClean="0"/>
              <a:t> </a:t>
            </a:r>
            <a:r>
              <a:rPr lang="it-IT" sz="2400" dirty="0" smtClean="0"/>
              <a:t>che manifesta quanto è stato concepito,</a:t>
            </a:r>
            <a:r>
              <a:rPr lang="it-IT" sz="2400" b="1" dirty="0" smtClean="0"/>
              <a:t> </a:t>
            </a:r>
            <a:r>
              <a:rPr lang="it-IT" sz="2400" dirty="0" smtClean="0"/>
              <a:t>l’</a:t>
            </a:r>
            <a:r>
              <a:rPr lang="it-IT" sz="2400" b="1" dirty="0" smtClean="0">
                <a:solidFill>
                  <a:srgbClr val="FF0000"/>
                </a:solidFill>
              </a:rPr>
              <a:t>azione,</a:t>
            </a:r>
            <a:r>
              <a:rPr lang="it-IT" sz="2400" b="1" dirty="0" smtClean="0"/>
              <a:t> </a:t>
            </a:r>
            <a:r>
              <a:rPr lang="it-IT" sz="2400" dirty="0" smtClean="0"/>
              <a:t>che traduce nei fatti quanto è stato pensato</a:t>
            </a:r>
            <a:r>
              <a:rPr lang="it-IT" sz="2400" b="1" dirty="0" smtClean="0"/>
              <a:t>.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i="1" dirty="0" smtClean="0"/>
              <a:t>	</a:t>
            </a:r>
            <a:r>
              <a:rPr lang="it-IT" sz="2400" b="1" dirty="0" smtClean="0">
                <a:solidFill>
                  <a:srgbClr val="FF0000"/>
                </a:solidFill>
              </a:rPr>
              <a:t>Modello di questo modo di operare è G. Cristo.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Vecchio PC\09_01_2008\Immagini\BUSNS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857232"/>
            <a:ext cx="150019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umetto 3 7"/>
          <p:cNvSpPr/>
          <p:nvPr/>
        </p:nvSpPr>
        <p:spPr>
          <a:xfrm>
            <a:off x="5286380" y="928670"/>
            <a:ext cx="1771656" cy="1143008"/>
          </a:xfrm>
          <a:prstGeom prst="wedgeEllipseCallout">
            <a:avLst>
              <a:gd name="adj1" fmla="val 95808"/>
              <a:gd name="adj2" fmla="val 17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significa?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Essenza della moralità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714356"/>
            <a:ext cx="7786742" cy="592935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Nell’agire, 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 umana rivela ciò che è, 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appunto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evidenzia l’espressione tomista </a:t>
            </a:r>
            <a:r>
              <a:rPr lang="it-IT" sz="2400" b="1" i="1" dirty="0" smtClean="0">
                <a:solidFill>
                  <a:srgbClr val="FF0000"/>
                </a:solidFill>
              </a:rPr>
              <a:t>“Operari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sequitur</a:t>
            </a:r>
            <a:r>
              <a:rPr lang="it-IT" sz="2400" b="1" i="1" dirty="0" smtClean="0">
                <a:solidFill>
                  <a:srgbClr val="FF0000"/>
                </a:solidFill>
              </a:rPr>
              <a:t> esse”.</a:t>
            </a:r>
            <a:endParaRPr lang="it-IT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2000"/>
              </a:lnSpc>
              <a:buNone/>
            </a:pPr>
            <a:r>
              <a:rPr lang="it-IT" sz="2200" dirty="0" smtClean="0"/>
              <a:t>Infatti, il comportamento proprio della persona, comprende:</a:t>
            </a:r>
          </a:p>
          <a:p>
            <a:pPr lvl="1">
              <a:lnSpc>
                <a:spcPts val="2000"/>
              </a:lnSpc>
              <a:buNone/>
            </a:pPr>
            <a:r>
              <a:rPr lang="it-IT" sz="2200" dirty="0" smtClean="0"/>
              <a:t>-  </a:t>
            </a:r>
            <a:r>
              <a:rPr lang="it-IT" sz="2200" b="1" dirty="0" smtClean="0"/>
              <a:t>l’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</a:t>
            </a:r>
            <a:r>
              <a:rPr lang="it-IT" sz="2200" b="1" dirty="0" smtClean="0"/>
              <a:t> 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intellettuale</a:t>
            </a:r>
            <a:r>
              <a:rPr lang="it-IT" sz="2200" b="1" dirty="0" smtClean="0"/>
              <a:t> </a:t>
            </a:r>
            <a:r>
              <a:rPr lang="it-IT" sz="2200" dirty="0" smtClean="0">
                <a:solidFill>
                  <a:srgbClr val="FF0000"/>
                </a:solidFill>
              </a:rPr>
              <a:t>(la</a:t>
            </a:r>
            <a:r>
              <a:rPr lang="it-IT" sz="2200" dirty="0" smtClean="0"/>
              <a:t> </a:t>
            </a:r>
            <a:r>
              <a:rPr lang="it-IT" sz="2200" b="1" i="1" dirty="0" smtClean="0">
                <a:solidFill>
                  <a:srgbClr val="FF0000"/>
                </a:solidFill>
              </a:rPr>
              <a:t>comprensione</a:t>
            </a:r>
            <a:r>
              <a:rPr lang="it-IT" sz="2200" dirty="0" smtClean="0">
                <a:solidFill>
                  <a:srgbClr val="FF0000"/>
                </a:solidFill>
              </a:rPr>
              <a:t>)</a:t>
            </a:r>
            <a:r>
              <a:rPr lang="it-IT" sz="2200" dirty="0" smtClean="0"/>
              <a:t> </a:t>
            </a:r>
          </a:p>
          <a:p>
            <a:pPr lvl="1">
              <a:lnSpc>
                <a:spcPts val="2000"/>
              </a:lnSpc>
              <a:buFontTx/>
              <a:buChar char="-"/>
            </a:pPr>
            <a:r>
              <a:rPr lang="it-IT" sz="2200" dirty="0" smtClean="0"/>
              <a:t>l’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</a:t>
            </a:r>
            <a:r>
              <a:rPr lang="it-IT" sz="2200" dirty="0" smtClean="0"/>
              <a:t> 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volontario</a:t>
            </a:r>
            <a:r>
              <a:rPr lang="it-IT" sz="2200" dirty="0" smtClean="0"/>
              <a:t> </a:t>
            </a:r>
            <a:r>
              <a:rPr lang="it-IT" sz="2200" dirty="0" smtClean="0">
                <a:solidFill>
                  <a:srgbClr val="FF0000"/>
                </a:solidFill>
              </a:rPr>
              <a:t>(il</a:t>
            </a:r>
            <a:r>
              <a:rPr lang="it-IT" sz="2200" dirty="0" smtClean="0"/>
              <a:t> </a:t>
            </a:r>
            <a:r>
              <a:rPr lang="it-IT" sz="2200" b="1" i="1" dirty="0" smtClean="0">
                <a:solidFill>
                  <a:srgbClr val="FF0000"/>
                </a:solidFill>
              </a:rPr>
              <a:t>consenso,</a:t>
            </a:r>
            <a:r>
              <a:rPr lang="it-IT" sz="2200" i="1" dirty="0" smtClean="0">
                <a:solidFill>
                  <a:srgbClr val="FF0000"/>
                </a:solidFill>
              </a:rPr>
              <a:t> l’adesione</a:t>
            </a:r>
            <a:r>
              <a:rPr lang="it-IT" sz="2200" dirty="0" smtClean="0">
                <a:solidFill>
                  <a:srgbClr val="FF0000"/>
                </a:solidFill>
              </a:rPr>
              <a:t> a ciò 					che si è compreso)</a:t>
            </a:r>
          </a:p>
          <a:p>
            <a:pPr lvl="1">
              <a:lnSpc>
                <a:spcPts val="1800"/>
              </a:lnSpc>
              <a:buNone/>
            </a:pPr>
            <a:r>
              <a:rPr lang="it-IT" sz="2200" dirty="0" smtClean="0"/>
              <a:t>Questi due elementi insieme, danno luogo </a:t>
            </a:r>
          </a:p>
          <a:p>
            <a:pPr lvl="1">
              <a:lnSpc>
                <a:spcPts val="1800"/>
              </a:lnSpc>
              <a:spcAft>
                <a:spcPts val="600"/>
              </a:spcAft>
              <a:buNone/>
            </a:pPr>
            <a:r>
              <a:rPr lang="it-IT" sz="2200" dirty="0" smtClean="0"/>
              <a:t>all’</a:t>
            </a:r>
            <a:r>
              <a:rPr lang="it-IT" sz="2200" b="1" dirty="0" smtClean="0">
                <a:solidFill>
                  <a:srgbClr val="FF0000"/>
                </a:solidFill>
              </a:rPr>
              <a:t>atto umano </a:t>
            </a:r>
            <a:r>
              <a:rPr lang="it-IT" sz="2200" i="1" dirty="0" smtClean="0"/>
              <a:t>(</a:t>
            </a:r>
            <a:r>
              <a:rPr lang="it-IT" sz="2200" b="1" i="1" dirty="0" err="1" smtClean="0">
                <a:solidFill>
                  <a:srgbClr val="FF0000"/>
                </a:solidFill>
              </a:rPr>
              <a:t>actus</a:t>
            </a:r>
            <a:r>
              <a:rPr lang="it-IT" sz="2200" b="1" i="1" dirty="0" smtClean="0">
                <a:solidFill>
                  <a:srgbClr val="FF0000"/>
                </a:solidFill>
              </a:rPr>
              <a:t> </a:t>
            </a:r>
            <a:r>
              <a:rPr lang="it-IT" sz="2200" b="1" i="1" dirty="0" err="1" smtClean="0">
                <a:solidFill>
                  <a:srgbClr val="FF0000"/>
                </a:solidFill>
              </a:rPr>
              <a:t>humanus</a:t>
            </a:r>
            <a:r>
              <a:rPr lang="it-IT" sz="2200" i="1" dirty="0" smtClean="0"/>
              <a:t>), </a:t>
            </a:r>
          </a:p>
          <a:p>
            <a:pPr lvl="1">
              <a:lnSpc>
                <a:spcPts val="1800"/>
              </a:lnSpc>
              <a:spcBef>
                <a:spcPts val="0"/>
              </a:spcBef>
              <a:buNone/>
            </a:pPr>
            <a:r>
              <a:rPr lang="it-IT" sz="2200" dirty="0" smtClean="0"/>
              <a:t>che ordinariamente  si esplicita in un’azione.</a:t>
            </a:r>
          </a:p>
          <a:p>
            <a:pPr lvl="1">
              <a:lnSpc>
                <a:spcPts val="2000"/>
              </a:lnSpc>
              <a:spcAft>
                <a:spcPts val="600"/>
              </a:spcAft>
              <a:buNone/>
            </a:pPr>
            <a:endParaRPr lang="it-IT" sz="2200" dirty="0" smtClean="0"/>
          </a:p>
          <a:p>
            <a:pPr lvl="1">
              <a:lnSpc>
                <a:spcPts val="2000"/>
              </a:lnSpc>
              <a:buNone/>
            </a:pPr>
            <a:r>
              <a:rPr lang="it-IT" sz="2200" dirty="0" smtClean="0"/>
              <a:t>Diversa è invece l’azione istintiva, che non implica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queste facoltà.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i="1" dirty="0" smtClean="0"/>
              <a:t>Es</a:t>
            </a:r>
            <a:r>
              <a:rPr lang="it-IT" sz="2200" dirty="0" smtClean="0"/>
              <a:t>. Stendere le mani in caso di caduta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i="1" dirty="0" smtClean="0"/>
              <a:t>(</a:t>
            </a:r>
            <a:r>
              <a:rPr lang="it-IT" sz="2200" b="1" i="1" dirty="0" err="1" smtClean="0">
                <a:solidFill>
                  <a:srgbClr val="FF0000"/>
                </a:solidFill>
              </a:rPr>
              <a:t>actus</a:t>
            </a:r>
            <a:r>
              <a:rPr lang="it-IT" sz="2200" b="1" i="1" dirty="0" smtClean="0">
                <a:solidFill>
                  <a:srgbClr val="FF0000"/>
                </a:solidFill>
              </a:rPr>
              <a:t> </a:t>
            </a:r>
            <a:r>
              <a:rPr lang="it-IT" sz="2200" b="1" i="1" dirty="0" err="1" smtClean="0">
                <a:solidFill>
                  <a:srgbClr val="FF0000"/>
                </a:solidFill>
              </a:rPr>
              <a:t>hominis</a:t>
            </a:r>
            <a:r>
              <a:rPr lang="it-IT" sz="2200" i="1" dirty="0" smtClean="0"/>
              <a:t>).</a:t>
            </a:r>
            <a:r>
              <a:rPr lang="it-IT" sz="2200" dirty="0" smtClean="0"/>
              <a:t> </a:t>
            </a:r>
          </a:p>
          <a:p>
            <a:pPr lvl="1">
              <a:lnSpc>
                <a:spcPts val="2000"/>
              </a:lnSpc>
              <a:buNone/>
            </a:pPr>
            <a:endParaRPr lang="it-IT" sz="2200" i="1" dirty="0" smtClean="0"/>
          </a:p>
          <a:p>
            <a:pPr>
              <a:lnSpc>
                <a:spcPts val="2000"/>
              </a:lnSpc>
            </a:pPr>
            <a:endParaRPr lang="it-IT" sz="900" dirty="0"/>
          </a:p>
        </p:txBody>
      </p:sp>
      <p:pic>
        <p:nvPicPr>
          <p:cNvPr id="6" name="Picture 2" descr="D:\Vecchio PC\09_01_2008\Immagini\BUS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3116"/>
            <a:ext cx="17144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D:\Vecchio PC\09_01_2008\Immagini\OFF002.jpg"/>
          <p:cNvPicPr>
            <a:picLocks noChangeAspect="1" noChangeArrowheads="1"/>
          </p:cNvPicPr>
          <p:nvPr/>
        </p:nvPicPr>
        <p:blipFill>
          <a:blip r:embed="rId3"/>
          <a:srcRect l="40626"/>
          <a:stretch>
            <a:fillRect/>
          </a:stretch>
        </p:blipFill>
        <p:spPr bwMode="auto">
          <a:xfrm>
            <a:off x="7429520" y="4357694"/>
            <a:ext cx="17144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it-IT" sz="3600" b="1" dirty="0" smtClean="0">
                <a:solidFill>
                  <a:srgbClr val="FF0000"/>
                </a:solidFill>
              </a:rPr>
              <a:t/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  che influiscono sull’atto umano</a:t>
            </a:r>
            <a:endParaRPr lang="it-IT" sz="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000108"/>
            <a:ext cx="7072362" cy="542928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L’essere umano è persona costituita  dall’unione dell’anima con il corpo.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La </a:t>
            </a:r>
            <a:r>
              <a:rPr lang="it-IT" sz="2200" b="1" dirty="0" smtClean="0"/>
              <a:t>corporalità</a:t>
            </a:r>
            <a:r>
              <a:rPr lang="it-IT" sz="2200" dirty="0" smtClean="0"/>
              <a:t> apre ed espone la persona al mondo esterno e le </a:t>
            </a:r>
            <a:r>
              <a:rPr lang="it-IT" sz="2200" b="1" dirty="0" smtClean="0"/>
              <a:t>conferisce </a:t>
            </a:r>
            <a:r>
              <a:rPr lang="it-IT" sz="2200" dirty="0" smtClean="0"/>
              <a:t>una serie di </a:t>
            </a:r>
            <a:r>
              <a:rPr lang="it-IT" sz="2200" b="1" dirty="0" smtClean="0"/>
              <a:t>opportunità </a:t>
            </a:r>
            <a:r>
              <a:rPr lang="it-IT" sz="2200" dirty="0" smtClean="0"/>
              <a:t>e </a:t>
            </a:r>
            <a:r>
              <a:rPr lang="it-IT" sz="2200" b="1" dirty="0" smtClean="0"/>
              <a:t>condizionamenti</a:t>
            </a:r>
            <a:r>
              <a:rPr lang="it-IT" sz="2200" dirty="0" smtClean="0"/>
              <a:t>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	Di conseguenza,  sull’</a:t>
            </a:r>
            <a:r>
              <a:rPr lang="it-IT" sz="2200" b="1" dirty="0" smtClean="0">
                <a:solidFill>
                  <a:srgbClr val="FF0000"/>
                </a:solidFill>
              </a:rPr>
              <a:t>atto</a:t>
            </a:r>
            <a:r>
              <a:rPr lang="it-IT" sz="2200" dirty="0" smtClean="0"/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umano</a:t>
            </a:r>
            <a:r>
              <a:rPr lang="it-IT" sz="2200" dirty="0" smtClean="0"/>
              <a:t> si determinano:</a:t>
            </a:r>
          </a:p>
          <a:p>
            <a:pPr lvl="2">
              <a:lnSpc>
                <a:spcPts val="2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Influssi  generali: </a:t>
            </a:r>
            <a:r>
              <a:rPr lang="it-IT" sz="2200" i="1" dirty="0" smtClean="0"/>
              <a:t>ambiente, ereditarietà, carattere, 			malattie, decisioni di altri 				soggetti.</a:t>
            </a:r>
          </a:p>
          <a:p>
            <a:pPr lvl="2">
              <a:lnSpc>
                <a:spcPts val="2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Influssi particolari:</a:t>
            </a:r>
            <a:r>
              <a:rPr lang="it-IT" sz="2200" b="1" dirty="0" smtClean="0"/>
              <a:t>  </a:t>
            </a:r>
            <a:r>
              <a:rPr lang="it-IT" sz="2200" i="1" dirty="0" smtClean="0"/>
              <a:t>inavvertenza, ignoranza,  forza 			dell’abitudine, costrizione fisica 			o psichica, stanchezza.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2200" dirty="0" smtClean="0"/>
              <a:t>Pertanto, secondo </a:t>
            </a:r>
            <a:r>
              <a:rPr lang="it-IT" sz="2200" dirty="0" err="1" smtClean="0"/>
              <a:t>Rahner</a:t>
            </a:r>
            <a:r>
              <a:rPr lang="it-IT" sz="2200" dirty="0" smtClean="0"/>
              <a:t> </a:t>
            </a:r>
            <a:r>
              <a:rPr lang="it-IT" sz="2200" b="1" dirty="0" smtClean="0"/>
              <a:t>l’atto umano </a:t>
            </a:r>
            <a:r>
              <a:rPr lang="it-IT" sz="2200" dirty="0" smtClean="0"/>
              <a:t>presenta nella propria struttura una </a:t>
            </a:r>
            <a:r>
              <a:rPr lang="it-IT" sz="2200" b="1" dirty="0" smtClean="0"/>
              <a:t>fondamentale precarietà </a:t>
            </a:r>
            <a:r>
              <a:rPr lang="it-IT" sz="2200" dirty="0" smtClean="0"/>
              <a:t>che può influire sulla nostra azione e spesso anche comprometterla.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Per questo è necessario il </a:t>
            </a:r>
            <a:r>
              <a:rPr lang="it-IT" sz="2200" b="1" dirty="0" smtClean="0"/>
              <a:t>discernimento.</a:t>
            </a:r>
            <a:endParaRPr lang="it-IT" sz="2200" dirty="0" smtClean="0"/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Tuttavia, la fondamentale libertà di decisione,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 	non è eliminata a causa di tali influssi.</a:t>
            </a:r>
          </a:p>
          <a:p>
            <a:pPr>
              <a:lnSpc>
                <a:spcPts val="2000"/>
              </a:lnSpc>
            </a:pPr>
            <a:endParaRPr lang="it-IT" sz="2400" dirty="0" smtClean="0"/>
          </a:p>
          <a:p>
            <a:endParaRPr lang="it-IT" dirty="0"/>
          </a:p>
        </p:txBody>
      </p:sp>
      <p:pic>
        <p:nvPicPr>
          <p:cNvPr id="25603" name="Picture 3" descr="D:\Vecchio PC\09_01_2008\Immagini\CLIPB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071810"/>
            <a:ext cx="1785918" cy="242889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7715272" y="3500438"/>
            <a:ext cx="100013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600" b="1" dirty="0" smtClean="0"/>
              <a:t>Corpo-</a:t>
            </a:r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ralità</a:t>
            </a:r>
            <a:r>
              <a:rPr lang="it-IT" sz="1600" b="1" dirty="0" smtClean="0"/>
              <a:t>:</a:t>
            </a:r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Oppor-</a:t>
            </a:r>
            <a:endParaRPr lang="it-IT" sz="1600" b="1" dirty="0" smtClean="0"/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tunità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Condi-</a:t>
            </a:r>
            <a:endParaRPr lang="it-IT" sz="1600" b="1" dirty="0" smtClean="0"/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ziona-</a:t>
            </a:r>
            <a:endParaRPr lang="it-IT" sz="1600" b="1" dirty="0" smtClean="0"/>
          </a:p>
          <a:p>
            <a:pPr>
              <a:lnSpc>
                <a:spcPts val="1600"/>
              </a:lnSpc>
            </a:pPr>
            <a:r>
              <a:rPr lang="it-IT" sz="1600" b="1" dirty="0" smtClean="0"/>
              <a:t>menti</a:t>
            </a:r>
            <a:endParaRPr lang="it-IT" sz="16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entesi graffa aperta 1"/>
          <p:cNvSpPr/>
          <p:nvPr/>
        </p:nvSpPr>
        <p:spPr>
          <a:xfrm>
            <a:off x="683568" y="404664"/>
            <a:ext cx="648072" cy="6192688"/>
          </a:xfrm>
          <a:prstGeom prst="leftBrace">
            <a:avLst>
              <a:gd name="adj1" fmla="val 0"/>
              <a:gd name="adj2" fmla="val 525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3068960"/>
            <a:ext cx="1141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L’atto</a:t>
            </a:r>
          </a:p>
          <a:p>
            <a:pPr>
              <a:lnSpc>
                <a:spcPts val="18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umano</a:t>
            </a:r>
            <a:endParaRPr lang="it-IT" sz="22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1259632" y="764704"/>
            <a:ext cx="2736304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Agire umano</a:t>
            </a:r>
          </a:p>
          <a:p>
            <a:pPr>
              <a:lnSpc>
                <a:spcPts val="1800"/>
              </a:lnSpc>
            </a:pP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i="1" dirty="0" err="1" smtClean="0">
                <a:solidFill>
                  <a:srgbClr val="FF0000"/>
                </a:solidFill>
              </a:rPr>
              <a:t>actus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humanus</a:t>
            </a:r>
            <a:r>
              <a:rPr lang="it-IT" i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Atto che deriva dalla consapevolezza razionale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 e dalla volontà.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Richiede quindi: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Parentesi graffa aperta 5"/>
          <p:cNvSpPr/>
          <p:nvPr/>
        </p:nvSpPr>
        <p:spPr>
          <a:xfrm>
            <a:off x="3923928" y="548680"/>
            <a:ext cx="216024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071934" y="692697"/>
            <a:ext cx="460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Intelletto, </a:t>
            </a:r>
            <a:r>
              <a:rPr lang="it-IT" b="1" dirty="0" smtClean="0"/>
              <a:t>per la conoscenza e la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	   comprensione. </a:t>
            </a:r>
          </a:p>
          <a:p>
            <a:pPr>
              <a:lnSpc>
                <a:spcPts val="1600"/>
              </a:lnSpc>
            </a:pPr>
            <a:endParaRPr lang="it-IT" b="1" dirty="0" smtClean="0"/>
          </a:p>
          <a:p>
            <a:pPr>
              <a:lnSpc>
                <a:spcPts val="1600"/>
              </a:lnSpc>
            </a:pPr>
            <a:r>
              <a:rPr lang="it-IT" b="1" dirty="0" smtClean="0"/>
              <a:t>	   E’ l’atto proprio della persona 	   </a:t>
            </a:r>
            <a:r>
              <a:rPr lang="it-IT" b="1" i="1" dirty="0" smtClean="0">
                <a:solidFill>
                  <a:srgbClr val="FF0000"/>
                </a:solidFill>
              </a:rPr>
              <a:t>(</a:t>
            </a:r>
            <a:r>
              <a:rPr lang="it-IT" b="1" i="1" dirty="0" err="1" smtClean="0">
                <a:solidFill>
                  <a:srgbClr val="FF0000"/>
                </a:solidFill>
              </a:rPr>
              <a:t>actus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</a:rPr>
              <a:t>humanus</a:t>
            </a:r>
            <a:r>
              <a:rPr lang="it-IT" b="1" i="1" dirty="0" smtClean="0">
                <a:solidFill>
                  <a:srgbClr val="FF0000"/>
                </a:solidFill>
              </a:rPr>
              <a:t>,)</a:t>
            </a:r>
          </a:p>
          <a:p>
            <a:pPr>
              <a:lnSpc>
                <a:spcPts val="1600"/>
              </a:lnSpc>
            </a:pPr>
            <a:r>
              <a:rPr lang="it-IT" b="1" i="1" dirty="0" smtClean="0"/>
              <a:t>	  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71934" y="1928802"/>
            <a:ext cx="536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Volontà,  </a:t>
            </a:r>
            <a:r>
              <a:rPr lang="it-IT" b="1" dirty="0" smtClean="0"/>
              <a:t>che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permette la realizzazione	   	  concreta di ciò che si è compreso, 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	  attraverso Il consenso.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3789040"/>
            <a:ext cx="157735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volontario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arentesi graffa aperta 10"/>
          <p:cNvSpPr/>
          <p:nvPr/>
        </p:nvSpPr>
        <p:spPr>
          <a:xfrm>
            <a:off x="2915816" y="2780928"/>
            <a:ext cx="216024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285749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Riguardo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alla conoscenza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Parentesi graffa aperta 12"/>
          <p:cNvSpPr/>
          <p:nvPr/>
        </p:nvSpPr>
        <p:spPr>
          <a:xfrm>
            <a:off x="4714876" y="2786058"/>
            <a:ext cx="142877" cy="791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932040" y="27860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Perfetto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932040" y="3284984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Imperfetto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03848" y="3929066"/>
            <a:ext cx="1656184" cy="50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Riguardo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all’effetto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Parentesi graffa aperta 17"/>
          <p:cNvSpPr/>
          <p:nvPr/>
        </p:nvSpPr>
        <p:spPr>
          <a:xfrm>
            <a:off x="4499992" y="3861048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 flipH="1">
            <a:off x="4644008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Diretto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44008" y="4149080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Indiretto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071802" y="4643446"/>
            <a:ext cx="207626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Riguardo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all’esplicitazione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Parentesi graffa aperta 22"/>
          <p:cNvSpPr/>
          <p:nvPr/>
        </p:nvSpPr>
        <p:spPr>
          <a:xfrm>
            <a:off x="5000627" y="4653136"/>
            <a:ext cx="71437" cy="720080"/>
          </a:xfrm>
          <a:prstGeom prst="leftBrace">
            <a:avLst>
              <a:gd name="adj1" fmla="val 439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5143504" y="4643446"/>
            <a:ext cx="1156687" cy="37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Interno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143504" y="5000636"/>
            <a:ext cx="13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Esterno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71538" y="5733256"/>
            <a:ext cx="2636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che influiscono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sull’atto umano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Parentesi graffa aperta 27"/>
          <p:cNvSpPr/>
          <p:nvPr/>
        </p:nvSpPr>
        <p:spPr>
          <a:xfrm>
            <a:off x="2786050" y="5500702"/>
            <a:ext cx="142875" cy="115212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2928926" y="5445224"/>
            <a:ext cx="380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Influssi generali: realtà esterne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928926" y="6021288"/>
            <a:ext cx="416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Influssi particolari: </a:t>
            </a:r>
            <a:endParaRPr lang="it-IT" b="1" dirty="0"/>
          </a:p>
        </p:txBody>
      </p:sp>
      <p:sp>
        <p:nvSpPr>
          <p:cNvPr id="32" name="Parentesi graffa aperta 31"/>
          <p:cNvSpPr/>
          <p:nvPr/>
        </p:nvSpPr>
        <p:spPr>
          <a:xfrm>
            <a:off x="5004048" y="5877272"/>
            <a:ext cx="216024" cy="792088"/>
          </a:xfrm>
          <a:prstGeom prst="leftBrace">
            <a:avLst>
              <a:gd name="adj1" fmla="val 8333"/>
              <a:gd name="adj2" fmla="val 434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5214942" y="5857892"/>
            <a:ext cx="34563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/>
              <a:t>Inavvertenza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Ignoranza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Forza dell’abitudine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Costrizione fisica o psichica</a:t>
            </a:r>
            <a:endParaRPr lang="it-IT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3" grpId="0" animBg="1"/>
      <p:bldP spid="18" grpId="0" animBg="1"/>
      <p:bldP spid="23" grpId="0" animBg="1"/>
      <p:bldP spid="28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L’agire morale 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(</a:t>
            </a:r>
            <a:r>
              <a:rPr lang="it-IT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actus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moralis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)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7329510" cy="525305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it-IT" sz="500" b="1" dirty="0" smtClean="0"/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it-IT" sz="2400" b="1" dirty="0" smtClean="0"/>
              <a:t>L’atto umano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actus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humanus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2400" b="1" i="1" dirty="0" smtClean="0"/>
              <a:t> </a:t>
            </a:r>
            <a:r>
              <a:rPr lang="it-IT" sz="2400" b="1" dirty="0" smtClean="0"/>
              <a:t>come precedentemente detto, è l’</a:t>
            </a:r>
            <a:r>
              <a:rPr lang="it-IT" sz="2400" b="1" dirty="0" smtClean="0">
                <a:solidFill>
                  <a:srgbClr val="FF0000"/>
                </a:solidFill>
              </a:rPr>
              <a:t>atto </a:t>
            </a: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razionale </a:t>
            </a:r>
            <a:r>
              <a:rPr lang="it-IT" sz="2400" dirty="0" smtClean="0">
                <a:solidFill>
                  <a:srgbClr val="FF0000"/>
                </a:solidFill>
              </a:rPr>
              <a:t>e </a:t>
            </a:r>
            <a:r>
              <a:rPr lang="it-IT" sz="2400" b="1" dirty="0" smtClean="0">
                <a:solidFill>
                  <a:srgbClr val="FF0000"/>
                </a:solidFill>
              </a:rPr>
              <a:t>libero. 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smtClean="0"/>
              <a:t>Ma </a:t>
            </a:r>
            <a:r>
              <a:rPr lang="it-IT" sz="2200" b="1" dirty="0" smtClean="0"/>
              <a:t>libertà non vuol dire capriccio, </a:t>
            </a:r>
            <a:r>
              <a:rPr lang="it-IT" sz="2200" dirty="0" smtClean="0"/>
              <a:t>né totale </a:t>
            </a:r>
            <a:r>
              <a:rPr lang="it-IT" sz="2200" b="1" dirty="0" smtClean="0"/>
              <a:t>arbitrio</a:t>
            </a:r>
            <a:r>
              <a:rPr lang="it-IT" sz="2200" dirty="0" smtClean="0"/>
              <a:t> e neppure </a:t>
            </a:r>
            <a:r>
              <a:rPr lang="it-IT" sz="2200" b="1" dirty="0" smtClean="0"/>
              <a:t>mancanza di norme </a:t>
            </a:r>
            <a:r>
              <a:rPr lang="it-IT" sz="2200" dirty="0" smtClean="0"/>
              <a:t>di riferimento</a:t>
            </a:r>
            <a:r>
              <a:rPr lang="it-IT" sz="2200" b="1" dirty="0" smtClean="0"/>
              <a:t>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it-IT" sz="2200" b="1" dirty="0" smtClean="0"/>
              <a:t>La persona umana, </a:t>
            </a:r>
            <a:r>
              <a:rPr lang="it-IT" sz="2200" dirty="0" smtClean="0"/>
              <a:t>in quanto </a:t>
            </a:r>
            <a:r>
              <a:rPr lang="it-IT" sz="2200" b="1" dirty="0" smtClean="0"/>
              <a:t>creatura ad immagine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di Dio, è inserita nell’ordine complessivo della creazione e della salvezza.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200" dirty="0" smtClean="0"/>
              <a:t>	Di conseguenza, </a:t>
            </a:r>
            <a:r>
              <a:rPr lang="it-IT" sz="2200" b="1" dirty="0" smtClean="0">
                <a:solidFill>
                  <a:srgbClr val="FF0000"/>
                </a:solidFill>
              </a:rPr>
              <a:t>ogni suo atto è necessario che sia in relazione a tale ordine.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200" b="1" dirty="0" smtClean="0"/>
              <a:t>Per cui, la persona </a:t>
            </a:r>
            <a:r>
              <a:rPr lang="it-IT" sz="2200" b="1" dirty="0" smtClean="0">
                <a:solidFill>
                  <a:srgbClr val="FF0000"/>
                </a:solidFill>
              </a:rPr>
              <a:t>agisce moralmente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nella misura in cui </a:t>
            </a:r>
            <a:r>
              <a:rPr lang="it-IT" sz="2200" b="1" dirty="0" smtClean="0"/>
              <a:t>si adegua liberamente a quest’ordine;</a:t>
            </a:r>
            <a:r>
              <a:rPr lang="it-IT" sz="2200" dirty="0" smtClean="0"/>
              <a:t>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b="1" dirty="0" smtClean="0"/>
              <a:t>	di conseguenza, obbedisce a Dio </a:t>
            </a:r>
            <a:r>
              <a:rPr lang="it-IT" sz="2200" dirty="0" smtClean="0"/>
              <a:t>e quindi </a:t>
            </a:r>
            <a:r>
              <a:rPr lang="it-IT" sz="2200" b="1" dirty="0" smtClean="0"/>
              <a:t>l’atto umano diventa </a:t>
            </a:r>
            <a:r>
              <a:rPr lang="it-IT" sz="2400" b="1" dirty="0" smtClean="0">
                <a:solidFill>
                  <a:srgbClr val="FF0000"/>
                </a:solidFill>
              </a:rPr>
              <a:t>atto morale </a:t>
            </a:r>
            <a:r>
              <a:rPr lang="it-IT" sz="2400" b="1" i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err="1" smtClean="0">
                <a:solidFill>
                  <a:srgbClr val="FF0000"/>
                </a:solidFill>
              </a:rPr>
              <a:t>actus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moralis</a:t>
            </a:r>
            <a:r>
              <a:rPr lang="it-IT" sz="2400" b="1" i="1" dirty="0" smtClean="0">
                <a:solidFill>
                  <a:srgbClr val="FF0000"/>
                </a:solidFill>
              </a:rPr>
              <a:t>)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/>
              <a:t>e quindi si verifica l’</a:t>
            </a:r>
            <a:r>
              <a:rPr lang="it-IT" sz="2400" b="1" dirty="0" smtClean="0">
                <a:solidFill>
                  <a:srgbClr val="FF0000"/>
                </a:solidFill>
              </a:rPr>
              <a:t>agire morale.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endParaRPr lang="it-IT" sz="2200" dirty="0"/>
          </a:p>
        </p:txBody>
      </p:sp>
      <p:pic>
        <p:nvPicPr>
          <p:cNvPr id="26626" name="Picture 2" descr="D:\Vecchio PC\09_01_2008\Immagini\interrogativo im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357430"/>
            <a:ext cx="164304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1.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Indice delle tematiche del corso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7200800" cy="5487888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ts val="20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Introduzione: </a:t>
            </a:r>
            <a:r>
              <a:rPr lang="it-IT" sz="2400" dirty="0" smtClean="0"/>
              <a:t>natura e compito della </a:t>
            </a:r>
            <a:r>
              <a:rPr lang="it-IT" sz="2400" b="1" dirty="0" smtClean="0"/>
              <a:t>Teologia 			     morale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it-IT" sz="2200" dirty="0" smtClean="0"/>
              <a:t>Rapporto con l’etica filosofica, con la Rivelazione,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con le altre religioni.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La persona umana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Creata ad immagine e somiglianza di Dio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Composta di anima e corpo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Il suo carattere creaturale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La sua libertà: autonomia, autorealizzazione, responsabilità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Essenza della moralità</a:t>
            </a:r>
          </a:p>
          <a:p>
            <a:pPr marL="880110" lvl="1" indent="-514350">
              <a:lnSpc>
                <a:spcPts val="2000"/>
              </a:lnSpc>
              <a:buFont typeface="+mj-lt"/>
              <a:buAutoNum type="arabicPeriod"/>
            </a:pPr>
            <a:r>
              <a:rPr lang="it-IT" sz="2200" b="1" dirty="0" smtClean="0"/>
              <a:t>L’agire umano</a:t>
            </a:r>
          </a:p>
          <a:p>
            <a:pPr marL="1154430" lvl="2" indent="-514350">
              <a:lnSpc>
                <a:spcPts val="2000"/>
              </a:lnSpc>
            </a:pPr>
            <a:r>
              <a:rPr lang="it-IT" dirty="0" smtClean="0"/>
              <a:t>Essenza dell’atto umano: l’elemento intellettuale (la conoscenza), l’elemento volontario (il consenso)</a:t>
            </a:r>
          </a:p>
          <a:p>
            <a:pPr marL="880110" lvl="1" indent="-514350">
              <a:lnSpc>
                <a:spcPts val="2000"/>
              </a:lnSpc>
              <a:buFont typeface="+mj-lt"/>
              <a:buAutoNum type="arabicPeriod"/>
            </a:pPr>
            <a:r>
              <a:rPr lang="it-IT" sz="2200" b="1" dirty="0" smtClean="0"/>
              <a:t>L’agire morale</a:t>
            </a:r>
          </a:p>
          <a:p>
            <a:pPr marL="1154430" lvl="2" indent="-514350">
              <a:lnSpc>
                <a:spcPts val="2000"/>
              </a:lnSpc>
            </a:pPr>
            <a:r>
              <a:rPr lang="it-IT" dirty="0" smtClean="0"/>
              <a:t>L’essenza della moralità: conformità alla norma</a:t>
            </a:r>
          </a:p>
          <a:p>
            <a:pPr marL="1154430" lvl="2" indent="-514350">
              <a:lnSpc>
                <a:spcPts val="2000"/>
              </a:lnSpc>
            </a:pPr>
            <a:r>
              <a:rPr lang="it-IT" dirty="0" smtClean="0"/>
              <a:t>Moralità connessa con il dovere.</a:t>
            </a:r>
            <a:endParaRPr lang="it-IT" dirty="0"/>
          </a:p>
        </p:txBody>
      </p:sp>
      <p:pic>
        <p:nvPicPr>
          <p:cNvPr id="1026" name="Picture 2" descr="C:\Users\don Salvatore\Immagini\OFF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836712"/>
            <a:ext cx="2051720" cy="547260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 rot="18786275">
            <a:off x="7016910" y="776587"/>
            <a:ext cx="2204086" cy="78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Occhio</a:t>
            </a:r>
          </a:p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     alle </a:t>
            </a:r>
          </a:p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tematiche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moralità connessa con il dovere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429684" cy="5715040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r>
              <a:rPr lang="it-IT" sz="2400" dirty="0" smtClean="0"/>
              <a:t>L’</a:t>
            </a:r>
            <a:r>
              <a:rPr lang="it-IT" sz="2400" b="1" dirty="0" smtClean="0"/>
              <a:t>atto</a:t>
            </a:r>
            <a:r>
              <a:rPr lang="it-IT" sz="2400" dirty="0" smtClean="0"/>
              <a:t> </a:t>
            </a:r>
            <a:r>
              <a:rPr lang="it-IT" sz="2400" b="1" dirty="0" smtClean="0"/>
              <a:t>morale</a:t>
            </a:r>
            <a:r>
              <a:rPr lang="it-IT" sz="2400" dirty="0" smtClean="0"/>
              <a:t>, </a:t>
            </a:r>
            <a:r>
              <a:rPr lang="it-IT" sz="2400" b="1" dirty="0" smtClean="0"/>
              <a:t>esige di essere voluto, scelto liberamente.</a:t>
            </a: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Dove si colloca allora i</a:t>
            </a:r>
            <a:r>
              <a:rPr lang="it-IT" sz="2400" dirty="0" smtClean="0">
                <a:solidFill>
                  <a:srgbClr val="FF0000"/>
                </a:solidFill>
              </a:rPr>
              <a:t>l</a:t>
            </a:r>
            <a:r>
              <a:rPr lang="it-IT" sz="2400" dirty="0" smtClean="0"/>
              <a:t> </a:t>
            </a:r>
            <a:r>
              <a:rPr lang="it-IT" sz="2400" b="1" cap="small" dirty="0" smtClean="0">
                <a:solidFill>
                  <a:srgbClr val="FF0000"/>
                </a:solidFill>
              </a:rPr>
              <a:t>dovere</a:t>
            </a:r>
            <a:r>
              <a:rPr lang="it-IT" sz="24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dovere si pone come </a:t>
            </a:r>
            <a:r>
              <a:rPr lang="it-IT" sz="2400" b="1" i="1" dirty="0" smtClean="0">
                <a:solidFill>
                  <a:srgbClr val="FF0000"/>
                </a:solidFill>
              </a:rPr>
              <a:t>legame morale </a:t>
            </a:r>
            <a:r>
              <a:rPr lang="it-IT" sz="2400" b="1" dirty="0" smtClean="0">
                <a:solidFill>
                  <a:srgbClr val="FF0000"/>
                </a:solidFill>
              </a:rPr>
              <a:t>ad un valore superiore,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al quale si può anche opporre un rifiuto,  </a:t>
            </a:r>
            <a:r>
              <a:rPr lang="it-IT" sz="2400" dirty="0" smtClean="0"/>
              <a:t>perché non toglie la libertà psicologica. (</a:t>
            </a:r>
            <a:r>
              <a:rPr lang="it-IT" sz="2400" i="1" dirty="0" smtClean="0"/>
              <a:t>Vedi il comportamento dei nostri progenitori).</a:t>
            </a: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dirty="0" smtClean="0"/>
              <a:t>Questo legame si distingue:</a:t>
            </a:r>
          </a:p>
          <a:p>
            <a:pPr lvl="2">
              <a:lnSpc>
                <a:spcPts val="2200"/>
              </a:lnSpc>
            </a:pPr>
            <a:r>
              <a:rPr lang="it-IT" sz="2200" dirty="0" smtClean="0"/>
              <a:t>dalla costrizione fisica (violenza)</a:t>
            </a:r>
          </a:p>
          <a:p>
            <a:pPr lvl="2">
              <a:lnSpc>
                <a:spcPts val="2200"/>
              </a:lnSpc>
            </a:pPr>
            <a:r>
              <a:rPr lang="it-IT" sz="2200" dirty="0" smtClean="0"/>
              <a:t>    “         “       psichica (timore)</a:t>
            </a:r>
          </a:p>
          <a:p>
            <a:pPr lvl="2">
              <a:lnSpc>
                <a:spcPts val="2200"/>
              </a:lnSpc>
            </a:pPr>
            <a:r>
              <a:rPr lang="it-IT" sz="2200" dirty="0" smtClean="0"/>
              <a:t>    “         “       logica (dare l’assenso al giudizio 2+2= 4)</a:t>
            </a:r>
            <a:endParaRPr lang="it-IT" sz="1000" dirty="0" smtClean="0"/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rgbClr val="FF0000"/>
                </a:solidFill>
              </a:rPr>
              <a:t>dovere morale deriva dalla volontà di Dio </a:t>
            </a:r>
            <a:r>
              <a:rPr lang="it-IT" sz="2400" dirty="0" smtClean="0"/>
              <a:t>che ha creato un determinato ordine. </a:t>
            </a:r>
          </a:p>
          <a:p>
            <a:pPr>
              <a:lnSpc>
                <a:spcPts val="2200"/>
              </a:lnSpc>
              <a:spcBef>
                <a:spcPts val="600"/>
              </a:spcBef>
              <a:buNone/>
            </a:pPr>
            <a:r>
              <a:rPr lang="it-IT" sz="2400" b="1" dirty="0" smtClean="0"/>
              <a:t>Per cui,</a:t>
            </a:r>
          </a:p>
          <a:p>
            <a:pPr>
              <a:lnSpc>
                <a:spcPts val="2000"/>
              </a:lnSpc>
            </a:pPr>
            <a:r>
              <a:rPr lang="it-IT" sz="2200" b="1" dirty="0" smtClean="0"/>
              <a:t>La persona agisce bene, </a:t>
            </a:r>
            <a:r>
              <a:rPr lang="it-IT" sz="2200" dirty="0" smtClean="0"/>
              <a:t>quando </a:t>
            </a:r>
            <a:r>
              <a:rPr lang="it-IT" sz="2200" b="1" dirty="0" smtClean="0"/>
              <a:t>opera in maniera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conforme al suo essere creaturale </a:t>
            </a:r>
            <a:r>
              <a:rPr lang="it-IT" sz="2200" dirty="0" smtClean="0"/>
              <a:t>e quindi in sintonia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con la volontà, con il progetto di Dio. </a:t>
            </a:r>
          </a:p>
          <a:p>
            <a:pPr>
              <a:lnSpc>
                <a:spcPts val="2000"/>
              </a:lnSpc>
            </a:pPr>
            <a:r>
              <a:rPr lang="it-IT" sz="2200" b="1" dirty="0" smtClean="0"/>
              <a:t>Agisce male, </a:t>
            </a:r>
            <a:r>
              <a:rPr lang="it-IT" sz="2200" dirty="0" smtClean="0"/>
              <a:t>se sceglie di </a:t>
            </a:r>
            <a:r>
              <a:rPr lang="it-IT" sz="2200" b="1" dirty="0" smtClean="0"/>
              <a:t>agire in maniera difforme dal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suo essere creaturale </a:t>
            </a:r>
            <a:r>
              <a:rPr lang="it-IT" sz="2200" dirty="0" smtClean="0"/>
              <a:t>e quindi dal progetto di Dio.</a:t>
            </a:r>
          </a:p>
          <a:p>
            <a:pPr>
              <a:lnSpc>
                <a:spcPts val="2200"/>
              </a:lnSpc>
            </a:pPr>
            <a:endParaRPr lang="it-IT" sz="2700" dirty="0" smtClean="0"/>
          </a:p>
          <a:p>
            <a:pPr lvl="2">
              <a:lnSpc>
                <a:spcPts val="2200"/>
              </a:lnSpc>
            </a:pPr>
            <a:endParaRPr lang="it-IT" sz="2200" dirty="0"/>
          </a:p>
        </p:txBody>
      </p:sp>
      <p:pic>
        <p:nvPicPr>
          <p:cNvPr id="8" name="Picture 2" descr="D:\Vecchio PC\09_01_2008\Immagini\OFF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572008"/>
            <a:ext cx="164304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umetto 3 10"/>
          <p:cNvSpPr/>
          <p:nvPr/>
        </p:nvSpPr>
        <p:spPr>
          <a:xfrm>
            <a:off x="7715272" y="3071810"/>
            <a:ext cx="1428728" cy="755524"/>
          </a:xfrm>
          <a:prstGeom prst="wedgeEllipseCallout">
            <a:avLst>
              <a:gd name="adj1" fmla="val 18200"/>
              <a:gd name="adj2" fmla="val 146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786710" y="3143249"/>
            <a:ext cx="16430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E,</a:t>
            </a:r>
          </a:p>
          <a:p>
            <a:pPr>
              <a:lnSpc>
                <a:spcPts val="20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dovere?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Dov’è l’essenza della moralità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642918"/>
            <a:ext cx="8143932" cy="600079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2400" dirty="0" smtClean="0"/>
              <a:t>Per </a:t>
            </a:r>
            <a:r>
              <a:rPr lang="it-IT" sz="2400" b="1" dirty="0" smtClean="0">
                <a:solidFill>
                  <a:srgbClr val="FF0000"/>
                </a:solidFill>
              </a:rPr>
              <a:t>moralità,</a:t>
            </a:r>
            <a:r>
              <a:rPr lang="it-IT" sz="2400" b="1" dirty="0" smtClean="0"/>
              <a:t>  </a:t>
            </a:r>
            <a:r>
              <a:rPr lang="it-IT" sz="2200" dirty="0" smtClean="0"/>
              <a:t>si intende il </a:t>
            </a:r>
            <a:r>
              <a:rPr lang="it-IT" sz="2200" b="1" dirty="0" smtClean="0">
                <a:solidFill>
                  <a:srgbClr val="FF0000"/>
                </a:solidFill>
              </a:rPr>
              <a:t>rapporto dell’azione 				    liberamente voluta, con la norma </a:t>
            </a:r>
            <a:r>
              <a:rPr lang="it-IT" sz="2200" dirty="0" smtClean="0"/>
              <a:t>o progetto</a:t>
            </a:r>
            <a:r>
              <a:rPr lang="it-IT" sz="2200" b="1" dirty="0" smtClean="0"/>
              <a:t>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Norma,</a:t>
            </a:r>
            <a:r>
              <a:rPr lang="it-IT" sz="2400" b="1" dirty="0" smtClean="0"/>
              <a:t>  </a:t>
            </a:r>
            <a:r>
              <a:rPr lang="it-IT" sz="2200" dirty="0" smtClean="0"/>
              <a:t>significa </a:t>
            </a:r>
            <a:r>
              <a:rPr lang="it-IT" sz="2200" b="1" i="1" dirty="0" smtClean="0">
                <a:solidFill>
                  <a:srgbClr val="FF0000"/>
                </a:solidFill>
              </a:rPr>
              <a:t>ordinamento</a:t>
            </a:r>
            <a:r>
              <a:rPr lang="it-IT" sz="2200" i="1" dirty="0" smtClean="0">
                <a:solidFill>
                  <a:srgbClr val="FF0000"/>
                </a:solidFill>
              </a:rPr>
              <a:t>, </a:t>
            </a:r>
            <a:r>
              <a:rPr lang="it-IT" sz="2200" i="1" dirty="0" smtClean="0"/>
              <a:t>i</a:t>
            </a:r>
            <a:r>
              <a:rPr lang="it-IT" sz="2200" dirty="0" smtClean="0"/>
              <a:t>nteso</a:t>
            </a:r>
            <a:r>
              <a:rPr lang="it-IT" sz="2200" i="1" dirty="0" smtClean="0"/>
              <a:t> </a:t>
            </a:r>
            <a:r>
              <a:rPr lang="it-IT" sz="2200" dirty="0" smtClean="0"/>
              <a:t>come indicazione di 		        un ordine stabilito e di scopo (Es. </a:t>
            </a:r>
            <a:r>
              <a:rPr lang="it-IT" sz="2200" i="1" dirty="0" smtClean="0"/>
              <a:t>il progetto di 		        costruzione di una penna che ne dà identità e scopo</a:t>
            </a:r>
            <a:r>
              <a:rPr lang="it-IT" sz="2200" dirty="0" smtClean="0"/>
              <a:t>).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400" dirty="0" smtClean="0"/>
              <a:t>Quindi,</a:t>
            </a:r>
            <a:r>
              <a:rPr lang="it-IT" sz="2200" dirty="0" smtClean="0"/>
              <a:t>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	   è </a:t>
            </a:r>
            <a:r>
              <a:rPr lang="it-IT" sz="2200" b="1" dirty="0" smtClean="0">
                <a:solidFill>
                  <a:srgbClr val="FF0000"/>
                </a:solidFill>
              </a:rPr>
              <a:t>moralmente buona </a:t>
            </a:r>
            <a:r>
              <a:rPr lang="it-IT" sz="2200" b="1" dirty="0" smtClean="0"/>
              <a:t>l’azione che è in rapporto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		    con la norma ed è regolata da essa</a:t>
            </a:r>
          </a:p>
          <a:p>
            <a:pPr>
              <a:lnSpc>
                <a:spcPts val="2000"/>
              </a:lnSpc>
              <a:spcBef>
                <a:spcPts val="1200"/>
              </a:spcBef>
              <a:buNone/>
            </a:pPr>
            <a:r>
              <a:rPr lang="it-IT" sz="2200" dirty="0" smtClean="0"/>
              <a:t>		   è </a:t>
            </a:r>
            <a:r>
              <a:rPr lang="it-IT" sz="2200" b="1" dirty="0" smtClean="0">
                <a:solidFill>
                  <a:srgbClr val="FF0000"/>
                </a:solidFill>
              </a:rPr>
              <a:t>moralmente cattiva, </a:t>
            </a:r>
            <a:r>
              <a:rPr lang="it-IT" sz="2200" b="1" dirty="0" smtClean="0"/>
              <a:t>l’azione che non è in 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		   rapporto con la norma e la viola.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b="1" dirty="0" smtClean="0"/>
              <a:t>Pertanto, </a:t>
            </a:r>
            <a:r>
              <a:rPr lang="it-IT" sz="2200" dirty="0" smtClean="0"/>
              <a:t>è importante individuare dove si colloca la norma.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dirty="0" smtClean="0"/>
              <a:t>Riguardo alla persona umana,  l’antropologia cristiana ci dice che </a:t>
            </a:r>
            <a:r>
              <a:rPr lang="it-IT" sz="2200" b="1" dirty="0" smtClean="0">
                <a:solidFill>
                  <a:srgbClr val="FF0000"/>
                </a:solidFill>
              </a:rPr>
              <a:t>la norma è nel nostro stesso essere,  </a:t>
            </a:r>
            <a:r>
              <a:rPr lang="it-IT" sz="2200" dirty="0" smtClean="0"/>
              <a:t>considerando che </a:t>
            </a:r>
            <a:r>
              <a:rPr lang="it-IT" sz="2200" b="1" dirty="0" smtClean="0"/>
              <a:t>l’agire scaturisce dall’essere </a:t>
            </a:r>
            <a:r>
              <a:rPr lang="it-IT" sz="2200" i="1" dirty="0" smtClean="0"/>
              <a:t>(</a:t>
            </a:r>
            <a:r>
              <a:rPr lang="it-IT" sz="2200" i="1" dirty="0" err="1" smtClean="0"/>
              <a:t>agere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sequitur</a:t>
            </a:r>
            <a:r>
              <a:rPr lang="it-IT" sz="2200" i="1" dirty="0" smtClean="0"/>
              <a:t> esse).</a:t>
            </a:r>
            <a:endParaRPr lang="it-IT" sz="2200" b="1" i="1" dirty="0" smtClean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b="1" i="1" dirty="0" smtClean="0"/>
              <a:t>	</a:t>
            </a:r>
            <a:r>
              <a:rPr lang="it-IT" sz="2200" b="1" dirty="0" smtClean="0"/>
              <a:t>Considerando che l’essere umano non è un assoluto, ma una creatura </a:t>
            </a:r>
            <a:r>
              <a:rPr lang="it-IT" sz="2200" dirty="0" smtClean="0"/>
              <a:t>che ha la propria origine in Dio, è lo </a:t>
            </a:r>
            <a:r>
              <a:rPr lang="it-IT" sz="2200" b="1" dirty="0" smtClean="0">
                <a:solidFill>
                  <a:srgbClr val="FF0000"/>
                </a:solidFill>
              </a:rPr>
              <a:t>stesso Dio la </a:t>
            </a:r>
            <a:r>
              <a:rPr lang="it-IT" sz="2200" b="1" i="1" dirty="0" smtClean="0">
                <a:solidFill>
                  <a:srgbClr val="FF0000"/>
                </a:solidFill>
              </a:rPr>
              <a:t>norma ultima </a:t>
            </a:r>
            <a:r>
              <a:rPr lang="it-IT" sz="2200" dirty="0" smtClean="0"/>
              <a:t>e non </a:t>
            </a:r>
            <a:r>
              <a:rPr lang="it-IT" sz="2200" dirty="0" err="1" smtClean="0"/>
              <a:t>normata</a:t>
            </a:r>
            <a:r>
              <a:rPr lang="it-IT" sz="2200" dirty="0" smtClean="0"/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dell’agire umano.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2200" dirty="0" smtClean="0"/>
              <a:t>Di conseguenza,  </a:t>
            </a:r>
            <a:r>
              <a:rPr lang="it-IT" sz="2200" b="1" dirty="0" smtClean="0">
                <a:solidFill>
                  <a:srgbClr val="FF0000"/>
                </a:solidFill>
              </a:rPr>
              <a:t>compiere il bene, significa </a:t>
            </a:r>
            <a:r>
              <a:rPr lang="it-IT" sz="2200" dirty="0" smtClean="0"/>
              <a:t>non il semplice adempimento di un precetto, ma </a:t>
            </a:r>
            <a:r>
              <a:rPr lang="it-IT" sz="2200" b="1" dirty="0" smtClean="0">
                <a:solidFill>
                  <a:srgbClr val="FF0000"/>
                </a:solidFill>
              </a:rPr>
              <a:t>agire per la realizzazione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del proprio essere,  </a:t>
            </a:r>
            <a:r>
              <a:rPr lang="it-IT" sz="2200" dirty="0" smtClean="0"/>
              <a:t>della propria identità. </a:t>
            </a:r>
            <a:endParaRPr lang="it-IT" sz="2200" dirty="0"/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7929586" y="1500173"/>
          <a:ext cx="1214414" cy="5357827"/>
        </p:xfrm>
        <a:graphic>
          <a:graphicData uri="http://schemas.openxmlformats.org/presentationml/2006/ole">
            <p:oleObj spid="_x0000_s27650" name="ClipArt" r:id="rId3" imgW="2149200" imgH="5813280" progId="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entesi graffa aperta 1"/>
          <p:cNvSpPr/>
          <p:nvPr/>
        </p:nvSpPr>
        <p:spPr>
          <a:xfrm>
            <a:off x="899592" y="1196752"/>
            <a:ext cx="504056" cy="523264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3068960"/>
            <a:ext cx="1331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L’agire</a:t>
            </a:r>
          </a:p>
          <a:p>
            <a:pPr>
              <a:lnSpc>
                <a:spcPts val="18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morale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428736"/>
            <a:ext cx="583264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ts val="2000"/>
              </a:lnSpc>
              <a:buAutoNum type="arabicPeriod"/>
            </a:pPr>
            <a:r>
              <a:rPr lang="it-IT" sz="2000" b="1" dirty="0" smtClean="0">
                <a:solidFill>
                  <a:srgbClr val="FF0000"/>
                </a:solidFill>
              </a:rPr>
              <a:t>E’ dato dalla conformità dell’azione</a:t>
            </a:r>
          </a:p>
          <a:p>
            <a:pPr marL="914400" lvl="1" indent="-457200">
              <a:lnSpc>
                <a:spcPts val="20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	con la norma</a:t>
            </a:r>
            <a:r>
              <a:rPr lang="it-IT" sz="2000" b="1" dirty="0" smtClean="0"/>
              <a:t> ed esclude la costrizione.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1988840"/>
            <a:ext cx="616703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18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b="1" dirty="0" smtClean="0"/>
              <a:t>Si colloca dentro la nostra stessa realtà 	creaturale</a:t>
            </a:r>
          </a:p>
          <a:p>
            <a:pPr lvl="1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b="1" dirty="0" smtClean="0"/>
              <a:t> Dio, è la norma ultima di riferimento del       	nostro agire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3786190"/>
            <a:ext cx="7670086" cy="304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it-IT" sz="2000" b="1" dirty="0" smtClean="0">
                <a:solidFill>
                  <a:srgbClr val="FF0000"/>
                </a:solidFill>
              </a:rPr>
              <a:t>Moralità connessa con un dovere</a:t>
            </a:r>
          </a:p>
          <a:p>
            <a:pPr marL="457200" indent="-457200">
              <a:lnSpc>
                <a:spcPts val="2000"/>
              </a:lnSpc>
            </a:pPr>
            <a:r>
              <a:rPr lang="it-IT" sz="2000" b="1" dirty="0" smtClean="0"/>
              <a:t>		- L’atto morale deve essere voluto liberamente</a:t>
            </a:r>
          </a:p>
          <a:p>
            <a:pPr marL="457200" indent="-457200">
              <a:lnSpc>
                <a:spcPts val="2000"/>
              </a:lnSpc>
            </a:pPr>
            <a:r>
              <a:rPr lang="it-IT" sz="2000" b="1" dirty="0" smtClean="0"/>
              <a:t>		- Il dovere esprime un legame morale della volontà, </a:t>
            </a:r>
          </a:p>
          <a:p>
            <a:pPr marL="457200" indent="-457200">
              <a:lnSpc>
                <a:spcPts val="2000"/>
              </a:lnSpc>
            </a:pPr>
            <a:r>
              <a:rPr lang="it-IT" sz="2000" b="1" dirty="0" smtClean="0"/>
              <a:t>	         a un valore superiore ma non toglie la liberà 	 	 	   psicologica </a:t>
            </a:r>
            <a:r>
              <a:rPr lang="it-IT" sz="2000" b="1" dirty="0" smtClean="0">
                <a:solidFill>
                  <a:srgbClr val="FF0000"/>
                </a:solidFill>
              </a:rPr>
              <a:t>(= </a:t>
            </a:r>
            <a:r>
              <a:rPr lang="it-IT" sz="2000" b="1" i="1" dirty="0" smtClean="0">
                <a:solidFill>
                  <a:srgbClr val="FF0000"/>
                </a:solidFill>
              </a:rPr>
              <a:t>legame morale</a:t>
            </a:r>
            <a:r>
              <a:rPr lang="it-IT" sz="2000" b="1" dirty="0" smtClean="0"/>
              <a:t>) </a:t>
            </a:r>
          </a:p>
          <a:p>
            <a:pPr marL="457200" indent="-457200">
              <a:lnSpc>
                <a:spcPts val="1800"/>
              </a:lnSpc>
            </a:pPr>
            <a:endParaRPr lang="it-IT" sz="2000" b="1" dirty="0" smtClean="0"/>
          </a:p>
          <a:p>
            <a:pPr marL="457200" indent="-457200">
              <a:lnSpc>
                <a:spcPts val="1800"/>
              </a:lnSpc>
            </a:pPr>
            <a:endParaRPr lang="it-IT" sz="2000" b="1" dirty="0" smtClean="0"/>
          </a:p>
          <a:p>
            <a:pPr marL="457200" indent="-457200">
              <a:lnSpc>
                <a:spcPts val="1800"/>
              </a:lnSpc>
            </a:pPr>
            <a:r>
              <a:rPr lang="it-IT" sz="2000" b="1" dirty="0" smtClean="0"/>
              <a:t>		  Il legame morale, si distingue</a:t>
            </a:r>
          </a:p>
          <a:p>
            <a:pPr marL="457200" indent="-457200">
              <a:lnSpc>
                <a:spcPts val="1800"/>
              </a:lnSpc>
            </a:pPr>
            <a:r>
              <a:rPr lang="it-IT" sz="2000" b="1" dirty="0" smtClean="0"/>
              <a:t>			      dalla costrizione</a:t>
            </a:r>
          </a:p>
          <a:p>
            <a:pPr marL="457200" indent="-457200">
              <a:lnSpc>
                <a:spcPts val="1800"/>
              </a:lnSpc>
            </a:pPr>
            <a:endParaRPr lang="it-IT" sz="2000" dirty="0" smtClean="0"/>
          </a:p>
          <a:p>
            <a:pPr marL="457200" indent="-457200">
              <a:lnSpc>
                <a:spcPts val="1800"/>
              </a:lnSpc>
            </a:pPr>
            <a:r>
              <a:rPr lang="it-IT" sz="2000" dirty="0" smtClean="0"/>
              <a:t> </a:t>
            </a:r>
          </a:p>
          <a:p>
            <a:pPr marL="457200" indent="-457200">
              <a:lnSpc>
                <a:spcPts val="1800"/>
              </a:lnSpc>
            </a:pPr>
            <a:endParaRPr lang="it-IT" sz="2000" dirty="0"/>
          </a:p>
        </p:txBody>
      </p:sp>
      <p:sp>
        <p:nvSpPr>
          <p:cNvPr id="10" name="Parentesi graffa aperta 9"/>
          <p:cNvSpPr/>
          <p:nvPr/>
        </p:nvSpPr>
        <p:spPr>
          <a:xfrm>
            <a:off x="5929322" y="5143512"/>
            <a:ext cx="71438" cy="1214446"/>
          </a:xfrm>
          <a:prstGeom prst="leftBrace">
            <a:avLst>
              <a:gd name="adj1" fmla="val 8333"/>
              <a:gd name="adj2" fmla="val 532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072198" y="5214950"/>
            <a:ext cx="3071802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- Fisica (violenza)</a:t>
            </a:r>
          </a:p>
          <a:p>
            <a:r>
              <a:rPr lang="it-IT" b="1" dirty="0" smtClean="0"/>
              <a:t>- Psichica (timore)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- Logica (assenso a giudizi     	indiscutibili)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0"/>
            <a:ext cx="8715436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Schema riassuntivo dell’agire  morale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026" name="Picture 2" descr="D:\Vecchio PC\09_01_2008\Immagini\Il punto interrogat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16"/>
            <a:ext cx="1142976" cy="1142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Le fonti della moralità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64704"/>
            <a:ext cx="7886110" cy="5976664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ts val="2200"/>
              </a:lnSpc>
              <a:buNone/>
            </a:pPr>
            <a:endParaRPr lang="it-IT" sz="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elementi</a:t>
            </a:r>
            <a:r>
              <a:rPr lang="it-IT" dirty="0" smtClean="0"/>
              <a:t> </a:t>
            </a:r>
            <a:r>
              <a:rPr lang="it-IT" sz="2900" b="1" dirty="0" smtClean="0"/>
              <a:t>costituiscono un’azione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900" b="1" dirty="0" smtClean="0"/>
              <a:t>		         e ne determinano la moralità. 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800" b="1" dirty="0" smtClean="0">
                <a:solidFill>
                  <a:srgbClr val="FF0000"/>
                </a:solidFill>
              </a:rPr>
              <a:t>Lo scopo </a:t>
            </a:r>
            <a:r>
              <a:rPr lang="it-IT" sz="2900" b="1" dirty="0" smtClean="0">
                <a:solidFill>
                  <a:srgbClr val="FF0000"/>
                </a:solidFill>
              </a:rPr>
              <a:t>oggettivo </a:t>
            </a:r>
            <a:r>
              <a:rPr lang="it-IT" sz="2900" dirty="0" smtClean="0"/>
              <a:t>(l’oggetto) a cui mira l’azione e 		           	         ne fornisce la bontà o meno </a:t>
            </a:r>
            <a:r>
              <a:rPr lang="it-IT" sz="2900" b="1" i="1" dirty="0" smtClean="0">
                <a:solidFill>
                  <a:srgbClr val="FF0000"/>
                </a:solidFill>
              </a:rPr>
              <a:t>(finis </a:t>
            </a:r>
            <a:r>
              <a:rPr lang="it-IT" sz="2900" b="1" i="1" dirty="0" err="1" smtClean="0">
                <a:solidFill>
                  <a:srgbClr val="FF0000"/>
                </a:solidFill>
              </a:rPr>
              <a:t>operis</a:t>
            </a:r>
            <a:r>
              <a:rPr lang="it-IT" sz="2900" b="1" i="1" dirty="0" smtClean="0">
                <a:solidFill>
                  <a:srgbClr val="FF0000"/>
                </a:solidFill>
              </a:rPr>
              <a:t>). </a:t>
            </a:r>
            <a:endParaRPr lang="it-IT" sz="2900" dirty="0" smtClean="0"/>
          </a:p>
          <a:p>
            <a:pPr>
              <a:lnSpc>
                <a:spcPts val="1800"/>
              </a:lnSpc>
              <a:spcBef>
                <a:spcPts val="24"/>
              </a:spcBef>
            </a:pPr>
            <a:r>
              <a:rPr lang="it-IT" sz="2800" b="1" dirty="0" smtClean="0">
                <a:solidFill>
                  <a:srgbClr val="FF0000"/>
                </a:solidFill>
              </a:rPr>
              <a:t>Le circostanze.  </a:t>
            </a:r>
            <a:r>
              <a:rPr lang="it-IT" sz="2900" dirty="0" smtClean="0"/>
              <a:t>Determinazioni ulteriori che </a:t>
            </a:r>
            <a:r>
              <a:rPr lang="it-IT" sz="2900" b="1" dirty="0" smtClean="0"/>
              <a:t>fanno </a:t>
            </a:r>
          </a:p>
          <a:p>
            <a:pPr>
              <a:lnSpc>
                <a:spcPts val="1800"/>
              </a:lnSpc>
              <a:spcBef>
                <a:spcPts val="0"/>
              </a:spcBef>
              <a:buNone/>
            </a:pPr>
            <a:r>
              <a:rPr lang="it-IT" sz="2900" b="1" dirty="0" smtClean="0"/>
              <a:t>		         crescere o diminuire il grado di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900" b="1" dirty="0" smtClean="0"/>
              <a:t>		         moralità delle azioni.</a:t>
            </a:r>
          </a:p>
          <a:p>
            <a:pPr>
              <a:lnSpc>
                <a:spcPts val="18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L’intenzione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sz="2900" b="1" dirty="0" smtClean="0">
                <a:solidFill>
                  <a:srgbClr val="FF0000"/>
                </a:solidFill>
              </a:rPr>
              <a:t>dell’agente. </a:t>
            </a:r>
            <a:r>
              <a:rPr lang="it-IT" sz="2900" dirty="0" smtClean="0"/>
              <a:t>E’ il bene finale, ma che da </a:t>
            </a:r>
          </a:p>
          <a:p>
            <a:pPr>
              <a:lnSpc>
                <a:spcPts val="1400"/>
              </a:lnSpc>
              <a:buNone/>
            </a:pPr>
            <a:r>
              <a:rPr lang="it-IT" sz="2900" dirty="0" smtClean="0"/>
              <a:t>		         subito muove l’agente a porre l’atto e</a:t>
            </a:r>
          </a:p>
          <a:p>
            <a:pPr>
              <a:lnSpc>
                <a:spcPts val="1400"/>
              </a:lnSpc>
              <a:buNone/>
            </a:pPr>
            <a:r>
              <a:rPr lang="it-IT" sz="2900" dirty="0" smtClean="0"/>
              <a:t>		         </a:t>
            </a:r>
            <a:r>
              <a:rPr lang="it-IT" sz="2900" b="1" dirty="0" smtClean="0"/>
              <a:t>determina il valore ultimo dell’azione </a:t>
            </a:r>
            <a:r>
              <a:rPr lang="it-IT" sz="2900" b="1" i="1" dirty="0" smtClean="0">
                <a:solidFill>
                  <a:srgbClr val="FF0000"/>
                </a:solidFill>
              </a:rPr>
              <a:t>(finis 	 	          </a:t>
            </a:r>
            <a:r>
              <a:rPr lang="it-IT" sz="2900" b="1" i="1" dirty="0" err="1" smtClean="0">
                <a:solidFill>
                  <a:srgbClr val="FF0000"/>
                </a:solidFill>
              </a:rPr>
              <a:t>operantis</a:t>
            </a:r>
            <a:r>
              <a:rPr lang="it-IT" sz="2900" b="1" i="1" dirty="0" smtClean="0">
                <a:solidFill>
                  <a:srgbClr val="FF0000"/>
                </a:solidFill>
              </a:rPr>
              <a:t>) 	  	     	</a:t>
            </a:r>
            <a:endParaRPr lang="it-IT" sz="29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</a:t>
            </a:r>
            <a:r>
              <a:rPr lang="it-IT" sz="2800" b="1" dirty="0" smtClean="0">
                <a:solidFill>
                  <a:srgbClr val="FF0000"/>
                </a:solidFill>
              </a:rPr>
              <a:t>Lo scopo oggettivo, </a:t>
            </a:r>
            <a:r>
              <a:rPr lang="it-IT" sz="2900" dirty="0" smtClean="0"/>
              <a:t>dà la </a:t>
            </a:r>
            <a:r>
              <a:rPr lang="it-IT" sz="2900" b="1" dirty="0" smtClean="0"/>
              <a:t>prima forma </a:t>
            </a:r>
            <a:r>
              <a:rPr lang="it-IT" sz="2900" dirty="0" smtClean="0"/>
              <a:t>all’azione morale,</a:t>
            </a:r>
            <a:r>
              <a:rPr lang="it-IT" sz="2900" b="1" dirty="0" smtClean="0">
                <a:solidFill>
                  <a:srgbClr val="FF0000"/>
                </a:solidFill>
              </a:rPr>
              <a:t> l’intenzione, </a:t>
            </a:r>
            <a:r>
              <a:rPr lang="it-IT" sz="2900" dirty="0" smtClean="0"/>
              <a:t>ne dà il </a:t>
            </a:r>
            <a:r>
              <a:rPr lang="it-IT" sz="2900" b="1" dirty="0" smtClean="0"/>
              <a:t>valore ultimo </a:t>
            </a:r>
            <a:r>
              <a:rPr lang="it-IT" sz="2900" dirty="0" smtClean="0"/>
              <a:t>e </a:t>
            </a:r>
            <a:r>
              <a:rPr lang="it-IT" sz="2900" b="1" dirty="0" smtClean="0">
                <a:solidFill>
                  <a:srgbClr val="FF0000"/>
                </a:solidFill>
              </a:rPr>
              <a:t>possono non coincidere.</a:t>
            </a:r>
          </a:p>
          <a:p>
            <a:pPr>
              <a:lnSpc>
                <a:spcPts val="2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</a:rPr>
              <a:t>	Es. </a:t>
            </a:r>
            <a:r>
              <a:rPr lang="it-IT" dirty="0" smtClean="0"/>
              <a:t> </a:t>
            </a:r>
            <a:r>
              <a:rPr lang="it-IT" sz="2900" i="1" dirty="0" smtClean="0"/>
              <a:t>Lo scopo oggettivo dell’elemosina, è portare aiuto. L’intenzione di chi opera, può concordare o divergere  con lo scopo oggettivo.</a:t>
            </a:r>
            <a:r>
              <a:rPr lang="it-IT" sz="29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1800"/>
              </a:lnSpc>
              <a:buNone/>
            </a:pPr>
            <a:r>
              <a:rPr lang="it-IT" sz="2200" dirty="0" smtClean="0"/>
              <a:t>	</a:t>
            </a:r>
            <a:r>
              <a:rPr lang="it-IT" sz="2200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Inoltre,</a:t>
            </a:r>
          </a:p>
          <a:p>
            <a:pPr>
              <a:lnSpc>
                <a:spcPts val="1800"/>
              </a:lnSpc>
              <a:spcBef>
                <a:spcPts val="0"/>
              </a:spcBef>
              <a:buNone/>
            </a:pPr>
            <a:r>
              <a:rPr lang="it-IT" dirty="0" smtClean="0"/>
              <a:t>	</a:t>
            </a:r>
            <a:r>
              <a:rPr lang="it-IT" b="1" dirty="0" smtClean="0"/>
              <a:t>la morale esige </a:t>
            </a:r>
            <a:r>
              <a:rPr lang="it-IT" dirty="0" smtClean="0"/>
              <a:t>l’</a:t>
            </a:r>
            <a:r>
              <a:rPr lang="it-IT" b="1" dirty="0" smtClean="0"/>
              <a:t>accordo</a:t>
            </a:r>
            <a:r>
              <a:rPr lang="it-IT" dirty="0" smtClean="0"/>
              <a:t> </a:t>
            </a:r>
            <a:r>
              <a:rPr lang="it-IT" b="1" dirty="0" smtClean="0"/>
              <a:t>dell’azione con la norma morale sia nel contenuto che nell’intenzione.</a:t>
            </a:r>
            <a:r>
              <a:rPr lang="it-IT" b="1" dirty="0" smtClean="0">
                <a:solidFill>
                  <a:srgbClr val="FF0000"/>
                </a:solidFill>
              </a:rPr>
              <a:t> Solo allora è realizzazione di un bene.</a:t>
            </a:r>
          </a:p>
          <a:p>
            <a:pPr>
              <a:lnSpc>
                <a:spcPts val="2000"/>
              </a:lnSpc>
              <a:buNone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dirty="0" smtClean="0"/>
              <a:t>Pertanto,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fine, non giustifica i mezzi, </a:t>
            </a:r>
            <a:r>
              <a:rPr lang="it-IT" dirty="0" smtClean="0"/>
              <a:t>perché in un oggetto moralmente cattivo, l’azione resta moralmente riprovevole, nonostante uno scopo buono.  </a:t>
            </a:r>
            <a:r>
              <a:rPr lang="it-IT" b="1" dirty="0" smtClean="0">
                <a:solidFill>
                  <a:srgbClr val="FF0000"/>
                </a:solidFill>
              </a:rPr>
              <a:t>Es. </a:t>
            </a:r>
            <a:r>
              <a:rPr lang="it-IT" dirty="0" smtClean="0"/>
              <a:t>Rubare per fare l’elemosina.</a:t>
            </a:r>
            <a:endParaRPr lang="it-IT" dirty="0" smtClean="0">
              <a:solidFill>
                <a:srgbClr val="FF0000"/>
              </a:solidFill>
            </a:endParaRPr>
          </a:p>
          <a:p>
            <a:pPr lvl="1">
              <a:lnSpc>
                <a:spcPts val="2200"/>
              </a:lnSpc>
            </a:pPr>
            <a:endParaRPr lang="it-IT" sz="2200" dirty="0"/>
          </a:p>
        </p:txBody>
      </p:sp>
      <p:pic>
        <p:nvPicPr>
          <p:cNvPr id="8" name="Picture 2" descr="C:\Users\don Salvatore\Immagini\discern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42918"/>
            <a:ext cx="264317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7500958" y="1214422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Scopo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00826" y="164305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Circostanze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00826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Intenzione</a:t>
            </a:r>
            <a:endParaRPr lang="it-IT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L’ effetto dell’ azione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1588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endParaRPr lang="it-IT" sz="800" dirty="0" smtClean="0"/>
          </a:p>
          <a:p>
            <a:pPr>
              <a:lnSpc>
                <a:spcPts val="2200"/>
              </a:lnSpc>
            </a:pPr>
            <a:r>
              <a:rPr lang="it-IT" sz="2400" dirty="0" smtClean="0"/>
              <a:t>Oltre all’azione, è necessario considerare anche l’</a:t>
            </a:r>
            <a:r>
              <a:rPr lang="it-IT" sz="2400" b="1" dirty="0" smtClean="0">
                <a:solidFill>
                  <a:srgbClr val="FF0000"/>
                </a:solidFill>
              </a:rPr>
              <a:t>effetto</a:t>
            </a:r>
            <a:r>
              <a:rPr lang="it-IT" sz="2400" b="1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che, </a:t>
            </a:r>
            <a:r>
              <a:rPr lang="it-IT" sz="2400" dirty="0" smtClean="0"/>
              <a:t>derivando dall’azione stessa, </a:t>
            </a:r>
            <a:r>
              <a:rPr lang="it-IT" sz="2400" b="1" dirty="0" smtClean="0">
                <a:solidFill>
                  <a:srgbClr val="FF0000"/>
                </a:solidFill>
              </a:rPr>
              <a:t>acquista un significato morale.</a:t>
            </a:r>
          </a:p>
          <a:p>
            <a:pPr>
              <a:lnSpc>
                <a:spcPts val="22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Due regole principali :   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Di un </a:t>
            </a:r>
            <a:r>
              <a:rPr lang="it-IT" sz="2200" b="1" dirty="0" smtClean="0"/>
              <a:t>effetto </a:t>
            </a:r>
            <a:r>
              <a:rPr lang="it-IT" sz="2200" b="1" dirty="0" smtClean="0">
                <a:solidFill>
                  <a:srgbClr val="FF0000"/>
                </a:solidFill>
              </a:rPr>
              <a:t>direttamente voluto, </a:t>
            </a:r>
            <a:r>
              <a:rPr lang="it-IT" sz="2200" dirty="0" smtClean="0"/>
              <a:t>l’agente ne ha la </a:t>
            </a:r>
            <a:r>
              <a:rPr lang="it-IT" sz="2200" b="1" dirty="0" smtClean="0">
                <a:solidFill>
                  <a:srgbClr val="FF0000"/>
                </a:solidFill>
              </a:rPr>
              <a:t>piena 				responsabilità morale.</a:t>
            </a:r>
          </a:p>
          <a:p>
            <a:pPr lvl="1">
              <a:lnSpc>
                <a:spcPts val="2200"/>
              </a:lnSpc>
            </a:pPr>
            <a:r>
              <a:rPr lang="it-IT" sz="2200" b="1" dirty="0" smtClean="0"/>
              <a:t>Di un effetto cattivo, voluto indirettamente, </a:t>
            </a:r>
          </a:p>
          <a:p>
            <a:pPr lvl="1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l’agente è responsabile solo se:</a:t>
            </a:r>
          </a:p>
          <a:p>
            <a:pPr lvl="2">
              <a:lnSpc>
                <a:spcPts val="2200"/>
              </a:lnSpc>
            </a:pPr>
            <a:r>
              <a:rPr lang="it-IT" sz="2000" b="1" dirty="0" smtClean="0"/>
              <a:t>prevede l’effetto cattivo</a:t>
            </a:r>
          </a:p>
          <a:p>
            <a:pPr lvl="2">
              <a:lnSpc>
                <a:spcPts val="2000"/>
              </a:lnSpc>
            </a:pPr>
            <a:r>
              <a:rPr lang="it-IT" sz="2000" b="1" dirty="0" smtClean="0"/>
              <a:t>poteva impedirlo (nel caso di un’azione non comandata o evitabile, prendendo le opportune precauzioni. Es. incidente)</a:t>
            </a:r>
          </a:p>
          <a:p>
            <a:pPr lvl="2">
              <a:lnSpc>
                <a:spcPts val="2000"/>
              </a:lnSpc>
            </a:pPr>
            <a:r>
              <a:rPr lang="it-IT" sz="2000" b="1" dirty="0" smtClean="0"/>
              <a:t>doveva impedirlo.  Vale soprattutto per l’effetto cattivo derivante da una omissione (i genitori che devono tenere lontani i figli dai cattivi compagni)</a:t>
            </a:r>
          </a:p>
          <a:p>
            <a:pPr lvl="1"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L’azione a doppio effetto, </a:t>
            </a:r>
            <a:r>
              <a:rPr lang="it-IT" sz="2200" dirty="0" smtClean="0"/>
              <a:t>non deve essere omessa ad ogni caso, a motivo dell’effetto cattivo (Es. l’intervento per la guarigione della madre e la morte del figlio). </a:t>
            </a:r>
            <a:endParaRPr lang="it-IT" sz="2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Le norme della moralità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39593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ts val="2400"/>
              </a:lnSpc>
              <a:buNone/>
            </a:pPr>
            <a:r>
              <a:rPr lang="it-IT" sz="2400" dirty="0" smtClean="0"/>
              <a:t>Perché ci sia il modo di prendere consapevolezza dei singoli doveri morali della persona, occorre il riferimento alla </a:t>
            </a:r>
            <a:r>
              <a:rPr lang="it-IT" sz="2400" b="1" dirty="0" smtClean="0">
                <a:solidFill>
                  <a:srgbClr val="FF0000"/>
                </a:solidFill>
              </a:rPr>
              <a:t>norma, </a:t>
            </a:r>
          </a:p>
          <a:p>
            <a:pPr>
              <a:lnSpc>
                <a:spcPts val="18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400" dirty="0" smtClean="0"/>
              <a:t>così caratterizzata: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4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        </a:t>
            </a:r>
          </a:p>
          <a:p>
            <a:pPr lvl="1">
              <a:lnSpc>
                <a:spcPts val="4000"/>
              </a:lnSpc>
              <a:buNone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4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</a:t>
            </a:r>
          </a:p>
          <a:p>
            <a:pPr>
              <a:lnSpc>
                <a:spcPts val="4000"/>
              </a:lnSpc>
              <a:buNone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00"/>
              </a:lnSpc>
              <a:buNone/>
            </a:pPr>
            <a:r>
              <a:rPr lang="it-IT" sz="2200" b="1" dirty="0" smtClean="0"/>
              <a:t>	</a:t>
            </a:r>
          </a:p>
          <a:p>
            <a:pPr>
              <a:lnSpc>
                <a:spcPts val="2200"/>
              </a:lnSpc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       </a:t>
            </a:r>
          </a:p>
          <a:p>
            <a:pPr>
              <a:lnSpc>
                <a:spcPts val="2200"/>
              </a:lnSpc>
              <a:buNone/>
            </a:pPr>
            <a:endParaRPr lang="it-IT" sz="2200" b="1" dirty="0" smtClean="0">
              <a:solidFill>
                <a:srgbClr val="FF0000"/>
              </a:solidFill>
            </a:endParaRPr>
          </a:p>
        </p:txBody>
      </p:sp>
      <p:sp>
        <p:nvSpPr>
          <p:cNvPr id="6" name="Parentesi graffa aperta 5"/>
          <p:cNvSpPr/>
          <p:nvPr/>
        </p:nvSpPr>
        <p:spPr>
          <a:xfrm>
            <a:off x="1619672" y="1988840"/>
            <a:ext cx="288032" cy="316835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284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2060848"/>
            <a:ext cx="252028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b="1" dirty="0" smtClean="0"/>
              <a:t>espressione della volontà di Dio,</a:t>
            </a:r>
          </a:p>
          <a:p>
            <a:pPr>
              <a:lnSpc>
                <a:spcPts val="2000"/>
              </a:lnSpc>
            </a:pPr>
            <a:r>
              <a:rPr lang="it-IT" sz="2000" b="1" dirty="0" smtClean="0"/>
              <a:t>che ordina il  libero agire dell’uomo. 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92080" y="3933056"/>
            <a:ext cx="316835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b="1" dirty="0" smtClean="0"/>
              <a:t>capacità della persona di accogliere l’appello  della legge morale e determinare l’agire morale concreto.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35696" y="38610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small" dirty="0" smtClean="0">
                <a:solidFill>
                  <a:srgbClr val="FF0000"/>
                </a:solidFill>
              </a:rPr>
              <a:t>soggettiva </a:t>
            </a:r>
            <a:r>
              <a:rPr lang="it-IT" sz="2400" b="1" dirty="0" smtClean="0">
                <a:solidFill>
                  <a:srgbClr val="FF0000"/>
                </a:solidFill>
              </a:rPr>
              <a:t>= coscienza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35696" y="19888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small" dirty="0" smtClean="0">
                <a:solidFill>
                  <a:srgbClr val="FF0000"/>
                </a:solidFill>
              </a:rPr>
              <a:t>oggettiva</a:t>
            </a:r>
            <a:r>
              <a:rPr lang="it-IT" sz="2400" b="1" dirty="0" smtClean="0">
                <a:solidFill>
                  <a:srgbClr val="FF0000"/>
                </a:solidFill>
              </a:rPr>
              <a:t> = legge morale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on Salvatore\Immagini\OFF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128585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legge morale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572164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ts val="2200"/>
              </a:lnSpc>
              <a:buNone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indicazioni del Catechismo della Chiesa Cattolica,  caratterizzano così la </a:t>
            </a:r>
            <a:r>
              <a:rPr lang="it-IT" sz="2400" b="1" dirty="0" smtClean="0">
                <a:solidFill>
                  <a:srgbClr val="FF0000"/>
                </a:solidFill>
              </a:rPr>
              <a:t>legge morale.</a:t>
            </a: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dirty="0" smtClean="0"/>
              <a:t>E’ un ordine emanato dal Creatore in vista del fine  da perseguire da parte delle creature.</a:t>
            </a:r>
          </a:p>
          <a:p>
            <a:pPr>
              <a:lnSpc>
                <a:spcPts val="2200"/>
              </a:lnSpc>
            </a:pPr>
            <a:r>
              <a:rPr lang="it-IT" sz="2400" dirty="0" smtClean="0"/>
              <a:t>In senso biblico, è opera della Sapienza divina ed indica alla persona umana le vie, le norme di condotta, che conducono al bene. </a:t>
            </a:r>
          </a:p>
          <a:p>
            <a:pPr>
              <a:lnSpc>
                <a:spcPts val="2200"/>
              </a:lnSpc>
            </a:pPr>
            <a:r>
              <a:rPr lang="it-IT" sz="2400" dirty="0" err="1" smtClean="0"/>
              <a:t>Tertulliano</a:t>
            </a:r>
            <a:r>
              <a:rPr lang="it-IT" sz="2400" dirty="0" smtClean="0"/>
              <a:t>, così presenta la legge morale: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«L’uomo è il solo tra tutti gli esseri animali che possa gloriarsi d’essere stato degno di ricevere una Legge da Dio; animale </a:t>
            </a:r>
            <a:r>
              <a:rPr lang="it-IT" sz="2200" b="1" dirty="0" smtClean="0"/>
              <a:t>dotato di ragione, capace di comprendere e di discernere,</a:t>
            </a:r>
            <a:r>
              <a:rPr lang="it-IT" sz="2200" dirty="0" smtClean="0"/>
              <a:t> egli regolerà la propria condotta valendosi della sua libertà e della sua ragione, nella dolce obbedienza a colui che tutto gli ha affidato”. </a:t>
            </a:r>
          </a:p>
          <a:p>
            <a:pPr>
              <a:lnSpc>
                <a:spcPts val="2200"/>
              </a:lnSpc>
            </a:pPr>
            <a:r>
              <a:rPr lang="it-IT" sz="2400" dirty="0" smtClean="0"/>
              <a:t>La </a:t>
            </a:r>
            <a:r>
              <a:rPr lang="it-IT" sz="2400" b="1" dirty="0" smtClean="0"/>
              <a:t>legge morale </a:t>
            </a:r>
            <a:r>
              <a:rPr lang="it-IT" sz="2400" dirty="0" smtClean="0"/>
              <a:t>ha </a:t>
            </a:r>
            <a:r>
              <a:rPr lang="it-IT" sz="2400" b="1" dirty="0" smtClean="0"/>
              <a:t>espressioni diverse, </a:t>
            </a:r>
            <a:r>
              <a:rPr lang="it-IT" sz="2400" dirty="0" smtClean="0"/>
              <a:t>tutte coordinate tra loro: 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la </a:t>
            </a:r>
            <a:r>
              <a:rPr lang="it-IT" sz="2200" b="1" dirty="0" smtClean="0"/>
              <a:t>legge eterna, </a:t>
            </a:r>
            <a:r>
              <a:rPr lang="it-IT" sz="2200" dirty="0" smtClean="0"/>
              <a:t>fonte di tutte le leggi;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la </a:t>
            </a:r>
            <a:r>
              <a:rPr lang="it-IT" sz="2200" b="1" dirty="0" smtClean="0"/>
              <a:t>legge naturale</a:t>
            </a:r>
            <a:r>
              <a:rPr lang="it-IT" sz="2200" dirty="0" smtClean="0"/>
              <a:t>;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la </a:t>
            </a:r>
            <a:r>
              <a:rPr lang="it-IT" sz="2200" b="1" dirty="0" smtClean="0"/>
              <a:t>legge rivelata</a:t>
            </a:r>
            <a:r>
              <a:rPr lang="it-IT" sz="2200" dirty="0" smtClean="0"/>
              <a:t>, antica e nuova;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le </a:t>
            </a:r>
            <a:r>
              <a:rPr lang="it-IT" sz="2200" b="1" dirty="0" smtClean="0"/>
              <a:t>leggi civili </a:t>
            </a:r>
            <a:r>
              <a:rPr lang="it-IT" sz="2200" dirty="0" smtClean="0"/>
              <a:t>ed </a:t>
            </a:r>
            <a:r>
              <a:rPr lang="it-IT" sz="2200" b="1" dirty="0" smtClean="0"/>
              <a:t>ecclesiastiche.</a:t>
            </a:r>
            <a:endParaRPr lang="it-IT" sz="2200" b="1" dirty="0"/>
          </a:p>
        </p:txBody>
      </p:sp>
      <p:pic>
        <p:nvPicPr>
          <p:cNvPr id="5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495">
            <a:off x="5572132" y="4879903"/>
            <a:ext cx="2571768" cy="14066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legge eterna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64360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40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rgbClr val="FF0000"/>
                </a:solidFill>
              </a:rPr>
              <a:t>Legge eterna di Dio</a:t>
            </a:r>
            <a:r>
              <a:rPr lang="it-IT" sz="2400" i="1" dirty="0" smtClean="0">
                <a:solidFill>
                  <a:srgbClr val="FF0000"/>
                </a:solidFill>
              </a:rPr>
              <a:t> (</a:t>
            </a:r>
            <a:r>
              <a:rPr lang="it-IT" sz="2400" i="1" dirty="0" err="1" smtClean="0">
                <a:solidFill>
                  <a:srgbClr val="FF0000"/>
                </a:solidFill>
              </a:rPr>
              <a:t>Lex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aeterna</a:t>
            </a:r>
            <a:r>
              <a:rPr lang="it-IT" sz="2400" i="1" dirty="0" smtClean="0">
                <a:solidFill>
                  <a:srgbClr val="FF0000"/>
                </a:solidFill>
              </a:rPr>
              <a:t>) </a:t>
            </a:r>
            <a:r>
              <a:rPr lang="it-IT" sz="2400" dirty="0" smtClean="0"/>
              <a:t>è  il progetto eterno e 		               universale di Dio,  che ordina tutto il 			    creato verso il fine ultimo.</a:t>
            </a:r>
          </a:p>
          <a:p>
            <a:pPr>
              <a:lnSpc>
                <a:spcPts val="2400"/>
              </a:lnSpc>
            </a:pPr>
            <a:r>
              <a:rPr lang="it-IT" sz="2400" dirty="0" smtClean="0"/>
              <a:t>Secondo San Tommaso,  la </a:t>
            </a:r>
            <a:r>
              <a:rPr lang="it-IT" sz="2400" b="1" dirty="0" smtClean="0">
                <a:solidFill>
                  <a:srgbClr val="FF0000"/>
                </a:solidFill>
              </a:rPr>
              <a:t>legge eterna, </a:t>
            </a:r>
            <a:r>
              <a:rPr lang="it-IT" sz="2400" dirty="0" smtClean="0"/>
              <a:t>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 smtClean="0"/>
              <a:t>				  </a:t>
            </a:r>
            <a:r>
              <a:rPr lang="it-IT" sz="2200" b="1" dirty="0" smtClean="0"/>
              <a:t>• è «il disegno della sapienza divina in 			     quanto orienta ogni atto e ogni moto, 			     verso il fine ultimo».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				  </a:t>
            </a:r>
            <a:r>
              <a:rPr lang="it-IT" sz="2200" b="1" dirty="0" smtClean="0"/>
              <a:t>• è fondata nella essenza di Dio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b="1" dirty="0" smtClean="0"/>
              <a:t>				  • è la fonte principale di ogni altra legge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				</a:t>
            </a:r>
            <a:r>
              <a:rPr lang="it-IT" sz="2200" b="1" dirty="0" smtClean="0"/>
              <a:t>  • è un atto eterno, </a:t>
            </a:r>
            <a:r>
              <a:rPr lang="it-IT" sz="2200" dirty="0" smtClean="0"/>
              <a:t>che ha avuto una 			   	    promulgazione temporale nella 				    creazione e nella rivelazione e per 			   	    questo si distingue in: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					</a:t>
            </a:r>
            <a:r>
              <a:rPr lang="it-IT" sz="2200" b="1" dirty="0" smtClean="0"/>
              <a:t>• legge morale naturale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b="1" dirty="0" smtClean="0"/>
              <a:t>					• legge divina positiva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400" dirty="0" smtClean="0"/>
              <a:t>				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214314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legge morale naturale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it-IT" sz="2400" dirty="0" smtClean="0"/>
              <a:t>La legge morale naturale, è una </a:t>
            </a:r>
            <a:r>
              <a:rPr lang="it-IT" sz="2400" i="1" dirty="0" smtClean="0">
                <a:solidFill>
                  <a:srgbClr val="FF0000"/>
                </a:solidFill>
              </a:rPr>
              <a:t>legge non formulata. 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it-IT" sz="2400" dirty="0" smtClean="0"/>
              <a:t>	</a:t>
            </a:r>
            <a:r>
              <a:rPr lang="it-IT" sz="2200" dirty="0" smtClean="0"/>
              <a:t>San Tommaso, partendo dall’idea che la legge eterna è così intima alla realtà da identificarsi con la natura delle cose,  così la definisce:</a:t>
            </a:r>
          </a:p>
          <a:p>
            <a:pPr>
              <a:lnSpc>
                <a:spcPts val="2600"/>
              </a:lnSpc>
              <a:buNone/>
            </a:pPr>
            <a:r>
              <a:rPr lang="it-IT" sz="2400" dirty="0" smtClean="0"/>
              <a:t>		</a:t>
            </a:r>
            <a:r>
              <a:rPr lang="it-IT" sz="2400" b="1" dirty="0" smtClean="0">
                <a:solidFill>
                  <a:srgbClr val="FF0000"/>
                </a:solidFill>
              </a:rPr>
              <a:t>“partecipazione alla legge eterna, da parte della 	  creatura, fornita di intelligenza”.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Pertanto, per San Tommaso la </a:t>
            </a:r>
            <a:r>
              <a:rPr lang="it-IT" sz="2200" b="1" dirty="0" smtClean="0"/>
              <a:t>legge morale naturale è </a:t>
            </a:r>
            <a:r>
              <a:rPr lang="it-IT" sz="2200" dirty="0" smtClean="0"/>
              <a:t>una </a:t>
            </a:r>
            <a:r>
              <a:rPr lang="it-IT" sz="2200" b="1" dirty="0" smtClean="0">
                <a:solidFill>
                  <a:srgbClr val="FF0000"/>
                </a:solidFill>
              </a:rPr>
              <a:t>legge razionale,</a:t>
            </a:r>
            <a:r>
              <a:rPr lang="it-IT" sz="2200" dirty="0" smtClean="0"/>
              <a:t> in quanto l’essere umano è persona spirituale e razionale ad immagine di Dio e non </a:t>
            </a:r>
            <a:r>
              <a:rPr lang="it-IT" sz="2200" b="1" dirty="0" smtClean="0"/>
              <a:t>tende al suo scopo </a:t>
            </a:r>
            <a:r>
              <a:rPr lang="it-IT" sz="2200" dirty="0" smtClean="0"/>
              <a:t>in maniera istintiva, </a:t>
            </a:r>
            <a:r>
              <a:rPr lang="it-IT" sz="2200" b="1" dirty="0" smtClean="0"/>
              <a:t>ma in base alla libera responsabilità.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	</a:t>
            </a:r>
            <a:r>
              <a:rPr lang="it-IT" sz="2200" b="1" dirty="0" smtClean="0"/>
              <a:t>In questa realtà dell’essere, sta il fondamento ontologico della legge naturale.</a:t>
            </a:r>
          </a:p>
          <a:p>
            <a:pPr>
              <a:lnSpc>
                <a:spcPts val="2200"/>
              </a:lnSpc>
            </a:pPr>
            <a:r>
              <a:rPr lang="it-IT" sz="2200" b="1" dirty="0" smtClean="0"/>
              <a:t>Quando la legge naturale viene formulata,  </a:t>
            </a:r>
            <a:r>
              <a:rPr lang="it-IT" sz="2200" dirty="0" smtClean="0"/>
              <a:t>partendo dal presupposto di elementi ontologici certi e validi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per ogni persona,  </a:t>
            </a:r>
            <a:r>
              <a:rPr lang="it-IT" sz="2200" b="1" dirty="0" smtClean="0"/>
              <a:t>si chiama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 morale naturale</a:t>
            </a:r>
            <a:r>
              <a:rPr lang="it-IT" sz="2200" dirty="0" smtClean="0"/>
              <a:t>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o</a:t>
            </a:r>
            <a:r>
              <a:rPr lang="it-IT" sz="2200" b="1" dirty="0" smtClean="0"/>
              <a:t> </a:t>
            </a:r>
            <a:r>
              <a:rPr lang="it-IT" sz="2200" b="1" i="1" dirty="0" smtClean="0">
                <a:solidFill>
                  <a:srgbClr val="FF0000"/>
                </a:solidFill>
              </a:rPr>
              <a:t>diritto naturale.</a:t>
            </a:r>
            <a:r>
              <a:rPr lang="it-IT" sz="2200" dirty="0" smtClean="0"/>
              <a:t> </a:t>
            </a:r>
            <a:endParaRPr lang="it-IT" sz="2200" dirty="0"/>
          </a:p>
        </p:txBody>
      </p:sp>
      <p:pic>
        <p:nvPicPr>
          <p:cNvPr id="4" name="Picture 6" descr="C:\Program Files (x86)\Microsoft Office\MEDIA\CAGCAT10\j023524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929198"/>
            <a:ext cx="1571636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572528" cy="642942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Franklin Gothic Demi" pitchFamily="34" charset="0"/>
              </a:rPr>
              <a:t>Conoscenza naturale della legge morale</a:t>
            </a:r>
            <a:endParaRPr lang="it-IT" sz="36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r>
              <a:rPr lang="it-IT" sz="2200" dirty="0" smtClean="0"/>
              <a:t>Punto di partenza di ogni conoscenza naturale e di ogni agire morale naturale, è Dio.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San Paolo nella lettera ai Romani afferma che </a:t>
            </a:r>
            <a:r>
              <a:rPr lang="it-IT" sz="2200" b="1" dirty="0" smtClean="0"/>
              <a:t>anche i pagani hanno una conoscenza naturale della legge morale.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	</a:t>
            </a:r>
            <a:r>
              <a:rPr lang="it-IT" sz="2200" b="1" i="1" dirty="0" smtClean="0">
                <a:solidFill>
                  <a:srgbClr val="FF0000"/>
                </a:solidFill>
              </a:rPr>
              <a:t>“Quando i pagani, che non hanno la legge, agiscono per natura secondo la legge, essi, pur non avendo la legge, sono legge a se stessi;  dimostrano così che quanto la legge esige, è scritto nei loro cuori” </a:t>
            </a:r>
            <a:r>
              <a:rPr lang="it-IT" sz="2200" b="1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(</a:t>
            </a:r>
            <a:r>
              <a:rPr lang="it-IT" sz="2200" dirty="0" err="1" smtClean="0"/>
              <a:t>Rm</a:t>
            </a:r>
            <a:r>
              <a:rPr lang="it-IT" sz="2200" dirty="0" smtClean="0"/>
              <a:t> 2,14-15).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Questa conoscenza naturale della legge morale, è alla base del comportamento di ogni persona; per cui, quando l’agire è in sintonia con la legge morale, si verifica un comportamento virtuoso. 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Gesù ne dà un esempio quando parla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    del giudizio finale (Mt 25, 31-56),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dove la solidarietà è resa degna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di ricompensa eterna.</a:t>
            </a:r>
          </a:p>
          <a:p>
            <a:pPr>
              <a:lnSpc>
                <a:spcPts val="2200"/>
              </a:lnSpc>
            </a:pPr>
            <a:endParaRPr lang="it-IT" sz="2200" dirty="0" smtClean="0"/>
          </a:p>
        </p:txBody>
      </p:sp>
      <p:pic>
        <p:nvPicPr>
          <p:cNvPr id="7" name="Picture 2" descr="D:\Vecchio PC\09_01_2008\Immagini\giustizia e am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1"/>
            <a:ext cx="3357586" cy="20002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620688"/>
          </a:xfrm>
        </p:spPr>
        <p:txBody>
          <a:bodyPr>
            <a:normAutofit fontScale="90000"/>
          </a:bodyPr>
          <a:lstStyle/>
          <a:p>
            <a:pPr>
              <a:tabLst>
                <a:tab pos="182563" algn="l"/>
              </a:tabLst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2.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Indice delle tematiche del corso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6851104" cy="54158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it-IT" sz="1000" b="1" dirty="0" smtClean="0">
              <a:solidFill>
                <a:srgbClr val="FF000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Fonti della moralità </a:t>
            </a:r>
            <a:r>
              <a:rPr lang="it-IT" sz="2400" dirty="0" smtClean="0"/>
              <a:t>(</a:t>
            </a:r>
            <a:r>
              <a:rPr lang="it-IT" sz="2400" i="1" dirty="0" smtClean="0"/>
              <a:t>elementi dell’atto morale</a:t>
            </a:r>
            <a:r>
              <a:rPr lang="it-IT" sz="2400" dirty="0" smtClean="0"/>
              <a:t>)</a:t>
            </a:r>
          </a:p>
          <a:p>
            <a:pPr lvl="1"/>
            <a:r>
              <a:rPr lang="it-IT" sz="2200" b="1" dirty="0" smtClean="0"/>
              <a:t>L’oggetto dell’azione </a:t>
            </a:r>
            <a:r>
              <a:rPr lang="it-IT" sz="2200" dirty="0" smtClean="0"/>
              <a:t>(</a:t>
            </a:r>
            <a:r>
              <a:rPr lang="it-IT" sz="2200" i="1" dirty="0" smtClean="0">
                <a:solidFill>
                  <a:srgbClr val="FF0000"/>
                </a:solidFill>
              </a:rPr>
              <a:t>aspetto oggettivo</a:t>
            </a:r>
            <a:r>
              <a:rPr lang="it-IT" sz="2200" i="1" dirty="0" smtClean="0"/>
              <a:t> dell’azione)</a:t>
            </a:r>
          </a:p>
          <a:p>
            <a:pPr lvl="1"/>
            <a:r>
              <a:rPr lang="it-IT" sz="2200" b="1" dirty="0" smtClean="0"/>
              <a:t>L’intenzione dell’agente</a:t>
            </a:r>
            <a:r>
              <a:rPr lang="it-IT" sz="2200" dirty="0" smtClean="0"/>
              <a:t> </a:t>
            </a:r>
            <a:r>
              <a:rPr lang="it-IT" sz="2200" i="1" dirty="0" smtClean="0"/>
              <a:t>(</a:t>
            </a:r>
            <a:r>
              <a:rPr lang="it-IT" sz="2200" i="1" dirty="0" smtClean="0">
                <a:solidFill>
                  <a:srgbClr val="FF0000"/>
                </a:solidFill>
              </a:rPr>
              <a:t>scopo soggettivo </a:t>
            </a:r>
            <a:r>
              <a:rPr lang="it-IT" sz="2200" i="1" dirty="0" smtClean="0"/>
              <a:t>dell’azione)</a:t>
            </a:r>
          </a:p>
          <a:p>
            <a:pPr lvl="1"/>
            <a:r>
              <a:rPr lang="it-IT" sz="2200" b="1" dirty="0" smtClean="0"/>
              <a:t>Le circostanze </a:t>
            </a:r>
            <a:r>
              <a:rPr lang="it-IT" sz="2200" dirty="0" smtClean="0"/>
              <a:t>che specificano l’azione</a:t>
            </a:r>
            <a:endParaRPr lang="it-IT" sz="2200" b="1" dirty="0" smtClean="0"/>
          </a:p>
          <a:p>
            <a:r>
              <a:rPr lang="it-IT" sz="2400" b="1" dirty="0" smtClean="0">
                <a:solidFill>
                  <a:srgbClr val="FF0000"/>
                </a:solidFill>
              </a:rPr>
              <a:t>Le norme della moralità </a:t>
            </a:r>
          </a:p>
          <a:p>
            <a:pPr marL="880110" lvl="1" indent="-514350">
              <a:lnSpc>
                <a:spcPts val="2400"/>
              </a:lnSpc>
              <a:buFont typeface="+mj-lt"/>
              <a:buAutoNum type="arabicPeriod"/>
            </a:pPr>
            <a:r>
              <a:rPr lang="it-IT" sz="2200" b="1" dirty="0" smtClean="0"/>
              <a:t>La legge morale, norma oggettiva per conoscere la moralità</a:t>
            </a:r>
          </a:p>
          <a:p>
            <a:pPr marL="880110" lvl="1" indent="-514350">
              <a:lnSpc>
                <a:spcPts val="2400"/>
              </a:lnSpc>
              <a:buAutoNum type="alphaLcPeriod"/>
            </a:pPr>
            <a:r>
              <a:rPr lang="it-IT" dirty="0" smtClean="0"/>
              <a:t>La legge morale naturale</a:t>
            </a:r>
          </a:p>
          <a:p>
            <a:pPr marL="880110" lvl="1" indent="-514350">
              <a:lnSpc>
                <a:spcPts val="2400"/>
              </a:lnSpc>
              <a:buAutoNum type="alphaLcPeriod"/>
            </a:pPr>
            <a:r>
              <a:rPr lang="it-IT" dirty="0" smtClean="0"/>
              <a:t>La legge divina positiva</a:t>
            </a:r>
          </a:p>
          <a:p>
            <a:pPr marL="880110" lvl="1" indent="-514350">
              <a:lnSpc>
                <a:spcPts val="2400"/>
              </a:lnSpc>
              <a:buAutoNum type="alphaLcPeriod"/>
            </a:pPr>
            <a:r>
              <a:rPr lang="it-IT" dirty="0" smtClean="0"/>
              <a:t>La legge umana</a:t>
            </a:r>
          </a:p>
          <a:p>
            <a:pPr marL="1154430" lvl="2" indent="-514350">
              <a:lnSpc>
                <a:spcPts val="2400"/>
              </a:lnSpc>
              <a:buAutoNum type="alphaLcPeriod"/>
            </a:pPr>
            <a:r>
              <a:rPr lang="it-IT" dirty="0" smtClean="0"/>
              <a:t>Obbligo morale e cessazione dell’obbligo</a:t>
            </a:r>
            <a:endParaRPr lang="it-IT" dirty="0"/>
          </a:p>
        </p:txBody>
      </p:sp>
      <p:pic>
        <p:nvPicPr>
          <p:cNvPr id="2050" name="Picture 2" descr="C:\Users\don Salvatore\Immagini\OFF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928670"/>
            <a:ext cx="1835696" cy="540060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7358082" y="980728"/>
            <a:ext cx="178591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Elementi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che 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costituiscono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l’atto 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morale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01014" cy="571504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Diffusione della legge naturale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600"/>
              </a:lnSpc>
            </a:pPr>
            <a:r>
              <a:rPr lang="it-IT" sz="2400" dirty="0" smtClean="0"/>
              <a:t>Fin dall’antichità il concetto della legge naturale e dei conseguenti diritti naturali è stato affrontato dalle varie culture: dai filosofi greci (Platone, Aristotele e Stoici),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it-IT" sz="2400" dirty="0" smtClean="0"/>
              <a:t>	da quelli Romani. (Seneca,  </a:t>
            </a:r>
            <a:r>
              <a:rPr lang="it-IT" sz="2400" dirty="0" err="1" smtClean="0"/>
              <a:t>Arnobio</a:t>
            </a:r>
            <a:r>
              <a:rPr lang="it-IT" sz="2400" dirty="0" smtClean="0"/>
              <a:t>, Cicerone, ….) </a:t>
            </a:r>
          </a:p>
          <a:p>
            <a:pPr>
              <a:lnSpc>
                <a:spcPts val="2400"/>
              </a:lnSpc>
            </a:pPr>
            <a:r>
              <a:rPr lang="it-IT" sz="2400" dirty="0" smtClean="0"/>
              <a:t>In tutte le società antiche i principi dei diritti umani son stati fissati nei testi religiosi (Bibbia, Veda, Corano, Confucio) attraverso i secoli. </a:t>
            </a:r>
          </a:p>
          <a:p>
            <a:pPr>
              <a:lnSpc>
                <a:spcPts val="2400"/>
              </a:lnSpc>
            </a:pPr>
            <a:r>
              <a:rPr lang="it-IT" sz="2400" dirty="0" smtClean="0"/>
              <a:t>Nell’epoca moderna,  una grande affermazione dei diritti umani si è avuta con la dichiarazione universale dei diritti umani firmata a Parigi nel dicembre del 1948, che in 30 articoli,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400" dirty="0" smtClean="0"/>
              <a:t>	riporta i principali diritti universalmente riconosciuti.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endParaRPr lang="it-IT" sz="2800" dirty="0" smtClean="0"/>
          </a:p>
          <a:p>
            <a:endParaRPr lang="it-IT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858016" y="4857760"/>
            <a:ext cx="2285984" cy="1428760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entesi graffa aperta 1"/>
          <p:cNvSpPr/>
          <p:nvPr/>
        </p:nvSpPr>
        <p:spPr>
          <a:xfrm>
            <a:off x="1115616" y="620688"/>
            <a:ext cx="216024" cy="5832648"/>
          </a:xfrm>
          <a:prstGeom prst="leftBrace">
            <a:avLst>
              <a:gd name="adj1" fmla="val 0"/>
              <a:gd name="adj2" fmla="val 522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3429000"/>
            <a:ext cx="130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Legge </a:t>
            </a:r>
          </a:p>
          <a:p>
            <a:pPr>
              <a:lnSpc>
                <a:spcPts val="24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morale</a:t>
            </a:r>
            <a:endParaRPr lang="it-IT" sz="2200" b="1" dirty="0">
              <a:solidFill>
                <a:srgbClr val="FF0000"/>
              </a:solidFill>
            </a:endParaRPr>
          </a:p>
        </p:txBody>
      </p:sp>
      <p:sp>
        <p:nvSpPr>
          <p:cNvPr id="4" name="Parentesi graffa aperta 3"/>
          <p:cNvSpPr/>
          <p:nvPr/>
        </p:nvSpPr>
        <p:spPr>
          <a:xfrm>
            <a:off x="2771800" y="476672"/>
            <a:ext cx="288032" cy="4104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14414" y="1571612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Legge divina</a:t>
            </a:r>
          </a:p>
          <a:p>
            <a:pPr>
              <a:lnSpc>
                <a:spcPts val="1800"/>
              </a:lnSpc>
            </a:pPr>
            <a:r>
              <a:rPr lang="it-IT" sz="2000" i="1" dirty="0" smtClean="0">
                <a:solidFill>
                  <a:srgbClr val="FF0000"/>
                </a:solidFill>
              </a:rPr>
              <a:t>  </a:t>
            </a:r>
            <a:r>
              <a:rPr lang="it-IT" sz="2000" i="1" dirty="0" err="1" smtClean="0">
                <a:solidFill>
                  <a:srgbClr val="FF0000"/>
                </a:solidFill>
              </a:rPr>
              <a:t>Lex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aeterna</a:t>
            </a:r>
            <a:endParaRPr lang="it-IT" sz="2000" i="1" dirty="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it-IT" dirty="0" smtClean="0"/>
              <a:t>Progetto eterno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di Dio, che ordina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tutto il creato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verso il 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fine ultimo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476672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Legge morale naturale: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è una legge non formulata, </a:t>
            </a:r>
            <a:r>
              <a:rPr lang="it-IT" dirty="0" smtClean="0">
                <a:solidFill>
                  <a:srgbClr val="FF0000"/>
                </a:solidFill>
              </a:rPr>
              <a:t> 				</a:t>
            </a:r>
            <a:r>
              <a:rPr lang="it-IT" dirty="0" smtClean="0"/>
              <a:t>partecipazione alla legge 		                             eterna (presente nella   		                             creazione) da parte della 		                             creatura fornita di intelligenza.</a:t>
            </a:r>
          </a:p>
          <a:p>
            <a:pPr>
              <a:lnSpc>
                <a:spcPts val="1800"/>
              </a:lnSpc>
            </a:pPr>
            <a:r>
              <a:rPr lang="it-IT" b="1" dirty="0" smtClean="0"/>
              <a:t>	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249289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Legge divina Positiva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rivelata espressamente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da Dio</a:t>
            </a:r>
            <a:endParaRPr lang="it-IT" dirty="0"/>
          </a:p>
        </p:txBody>
      </p:sp>
      <p:sp>
        <p:nvSpPr>
          <p:cNvPr id="8" name="Parentesi graffa aperta 7"/>
          <p:cNvSpPr/>
          <p:nvPr/>
        </p:nvSpPr>
        <p:spPr>
          <a:xfrm>
            <a:off x="5429256" y="2143116"/>
            <a:ext cx="576064" cy="2232248"/>
          </a:xfrm>
          <a:prstGeom prst="leftBrace">
            <a:avLst>
              <a:gd name="adj1" fmla="val 8333"/>
              <a:gd name="adj2" fmla="val 511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2132856"/>
            <a:ext cx="25922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Antico Testamento</a:t>
            </a:r>
          </a:p>
          <a:p>
            <a:pPr>
              <a:lnSpc>
                <a:spcPts val="1400"/>
              </a:lnSpc>
            </a:pPr>
            <a:r>
              <a:rPr lang="it-IT" dirty="0" smtClean="0"/>
              <a:t>Ha la massima espressione nella </a:t>
            </a:r>
            <a:r>
              <a:rPr lang="it-IT" dirty="0" err="1" smtClean="0"/>
              <a:t>Toráh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3068960"/>
            <a:ext cx="238021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Nuovo Testamento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In Gesù la Parola eterna fatta carne,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la norma dell’agire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per il cristiano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551723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Legge umana: </a:t>
            </a:r>
            <a:r>
              <a:rPr lang="it-IT" dirty="0" smtClean="0"/>
              <a:t>applicazione della legge 	            divina alle situazioni umane,</a:t>
            </a:r>
          </a:p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	</a:t>
            </a:r>
            <a:r>
              <a:rPr lang="it-IT" dirty="0" smtClean="0"/>
              <a:t>            da parte dello Stato e della 	            Chiesa. Quando è</a:t>
            </a:r>
            <a:endParaRPr lang="it-IT" dirty="0"/>
          </a:p>
        </p:txBody>
      </p:sp>
      <p:sp>
        <p:nvSpPr>
          <p:cNvPr id="12" name="Parentesi graffa aperta 11"/>
          <p:cNvSpPr/>
          <p:nvPr/>
        </p:nvSpPr>
        <p:spPr>
          <a:xfrm>
            <a:off x="5643570" y="5572140"/>
            <a:ext cx="72008" cy="1008112"/>
          </a:xfrm>
          <a:prstGeom prst="leftBrace">
            <a:avLst>
              <a:gd name="adj1" fmla="val 478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652120" y="551723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Retta</a:t>
            </a:r>
          </a:p>
          <a:p>
            <a:pPr>
              <a:buFontTx/>
              <a:buChar char="-"/>
            </a:pPr>
            <a:r>
              <a:rPr lang="it-IT" dirty="0" smtClean="0"/>
              <a:t> opportuna</a:t>
            </a:r>
          </a:p>
          <a:p>
            <a:pPr>
              <a:buFontTx/>
              <a:buChar char="-"/>
            </a:pPr>
            <a:r>
              <a:rPr lang="it-IT" dirty="0" smtClean="0"/>
              <a:t> possibile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7072330" y="5715016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6948264" y="6000768"/>
            <a:ext cx="767008" cy="236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643834" y="5733256"/>
            <a:ext cx="1320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dirty="0" smtClean="0"/>
              <a:t>Obbliga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moralmente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0" y="4077072"/>
            <a:ext cx="154766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/>
              <a:t>Norma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Oggettiva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Espressione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della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volontà di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 Dio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che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regola il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libero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agire dell’uomo</a:t>
            </a:r>
            <a:endParaRPr lang="it-IT" dirty="0"/>
          </a:p>
        </p:txBody>
      </p:sp>
      <p:cxnSp>
        <p:nvCxnSpPr>
          <p:cNvPr id="21" name="Connettore 4 20"/>
          <p:cNvCxnSpPr/>
          <p:nvPr/>
        </p:nvCxnSpPr>
        <p:spPr>
          <a:xfrm>
            <a:off x="3347864" y="836712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427984" y="15567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Dà luogo al diritto naturale 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8" grpId="0" animBg="1"/>
      <p:bldP spid="12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357322"/>
          </a:xfrm>
          <a:ln>
            <a:noFill/>
          </a:ln>
        </p:spPr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La coscienza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7854696" cy="1714512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lgerian" pitchFamily="82" charset="0"/>
              </a:rPr>
              <a:t>Norma soggettiva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lgerian" pitchFamily="82" charset="0"/>
              </a:rPr>
              <a:t>Per conoscere la moralità</a:t>
            </a:r>
            <a:endParaRPr lang="it-IT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7890" name="Picture 2" descr="D:\Vecchio PC\09_01_2008\Immagini\Discerniment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876"/>
            <a:ext cx="350046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coscienza: norma soggettiva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764704"/>
            <a:ext cx="86409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Coscienza: </a:t>
            </a:r>
            <a:r>
              <a:rPr lang="it-IT" sz="2200" b="1" dirty="0" smtClean="0"/>
              <a:t>capacità della persona di accogliere l’appello della 		          </a:t>
            </a:r>
            <a:r>
              <a:rPr lang="it-IT" sz="2200" b="1" cap="small" dirty="0" smtClean="0"/>
              <a:t>legge</a:t>
            </a:r>
            <a:r>
              <a:rPr lang="it-IT" sz="2200" b="1" dirty="0" smtClean="0"/>
              <a:t> </a:t>
            </a:r>
            <a:r>
              <a:rPr lang="it-IT" sz="2200" b="1" cap="small" dirty="0" smtClean="0"/>
              <a:t>divina</a:t>
            </a:r>
            <a:r>
              <a:rPr lang="it-IT" sz="2200" b="1" dirty="0" smtClean="0"/>
              <a:t> </a:t>
            </a:r>
            <a:r>
              <a:rPr lang="it-IT" sz="2200" b="1" cap="small" dirty="0" smtClean="0"/>
              <a:t>oggettiva</a:t>
            </a:r>
            <a:r>
              <a:rPr lang="it-IT" sz="2200" b="1" dirty="0" smtClean="0"/>
              <a:t> e spingere verso il 		          concreto  agire morale.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57356" y="1785926"/>
            <a:ext cx="5328592" cy="8617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b="1" i="1" dirty="0" smtClean="0">
                <a:solidFill>
                  <a:srgbClr val="FF0000"/>
                </a:solidFill>
              </a:rPr>
              <a:t>E’ una norma soggettiva, perché appartiene interamente alla persona e determina la moralità di un’azione personale. 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2928934"/>
            <a:ext cx="7704856" cy="36368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200" b="1" dirty="0" smtClean="0">
                <a:solidFill>
                  <a:srgbClr val="FF0000"/>
                </a:solidFill>
              </a:rPr>
              <a:t>La Sacra Scrittura ne parla della coscienza?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000" dirty="0" smtClean="0"/>
              <a:t>Né l’A.T. né il Vangelo definiscono la coscienza, ma vengono presentate abbondanti </a:t>
            </a:r>
            <a:r>
              <a:rPr lang="it-IT" sz="2000" b="1" i="1" dirty="0" smtClean="0">
                <a:solidFill>
                  <a:srgbClr val="FF0000"/>
                </a:solidFill>
              </a:rPr>
              <a:t>situazioni di coscienza: 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cattiva coscienza dei progenitori (</a:t>
            </a:r>
            <a:r>
              <a:rPr lang="it-IT" sz="2000" dirty="0" err="1" smtClean="0"/>
              <a:t>Gen</a:t>
            </a:r>
            <a:r>
              <a:rPr lang="it-IT" sz="2000" dirty="0" smtClean="0"/>
              <a:t> 3,7ss)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perversa coscienza di Caino (</a:t>
            </a:r>
            <a:r>
              <a:rPr lang="it-IT" sz="2000" dirty="0" err="1" smtClean="0"/>
              <a:t>Gen</a:t>
            </a:r>
            <a:r>
              <a:rPr lang="it-IT" sz="2000" dirty="0" smtClean="0"/>
              <a:t> 4,10)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err="1" smtClean="0"/>
              <a:t>Natan</a:t>
            </a:r>
            <a:r>
              <a:rPr lang="it-IT" sz="2000" dirty="0" smtClean="0"/>
              <a:t> e David (II Sam 12)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disperazione di Giuda Mt 27,3)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tradimento di Pietro (Mc 14, 66ss) </a:t>
            </a:r>
          </a:p>
          <a:p>
            <a:pPr>
              <a:lnSpc>
                <a:spcPts val="2200"/>
              </a:lnSpc>
            </a:pPr>
            <a:r>
              <a:rPr lang="it-IT" sz="2000" dirty="0" smtClean="0"/>
              <a:t>Nelle lettere degli apostoli, si trova il termine </a:t>
            </a:r>
            <a:r>
              <a:rPr lang="it-IT" sz="2000" b="1" dirty="0" err="1" smtClean="0">
                <a:solidFill>
                  <a:srgbClr val="FF0000"/>
                </a:solidFill>
              </a:rPr>
              <a:t>syneidesis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come qualità del cuore umano che, illuminato dalla fede, esprime un giudizio morale (Rom (</a:t>
            </a:r>
            <a:r>
              <a:rPr lang="it-IT" sz="2000" i="1" dirty="0" smtClean="0"/>
              <a:t>14,23)”Lo scopo del comando è però la carità, che nasce da un cuore puro, da una buona coscienza e da una fede sincera”1Tim</a:t>
            </a:r>
            <a:r>
              <a:rPr lang="it-IT" sz="2000" dirty="0" smtClean="0"/>
              <a:t> 1,5)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642918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Espressioni in riferimento alla coscienza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643602"/>
          </a:xfrm>
        </p:spPr>
        <p:txBody>
          <a:bodyPr>
            <a:normAutofit lnSpcReduction="10000"/>
          </a:bodyPr>
          <a:lstStyle/>
          <a:p>
            <a:pPr lvl="1"/>
            <a:r>
              <a:rPr lang="it-IT" sz="2200" dirty="0" smtClean="0"/>
              <a:t>Voce della coscienza</a:t>
            </a:r>
          </a:p>
          <a:p>
            <a:pPr lvl="1"/>
            <a:r>
              <a:rPr lang="it-IT" sz="2200" dirty="0" smtClean="0"/>
              <a:t>Buona coscienza</a:t>
            </a:r>
          </a:p>
          <a:p>
            <a:pPr lvl="1"/>
            <a:r>
              <a:rPr lang="it-IT" sz="2200" dirty="0" smtClean="0"/>
              <a:t>Avere la coscienza pulita</a:t>
            </a:r>
          </a:p>
          <a:p>
            <a:pPr lvl="1"/>
            <a:r>
              <a:rPr lang="it-IT" sz="2200" dirty="0" smtClean="0"/>
              <a:t>Te lo dico in coscienza</a:t>
            </a:r>
          </a:p>
          <a:p>
            <a:pPr lvl="1"/>
            <a:r>
              <a:rPr lang="it-IT" sz="2200" dirty="0" smtClean="0"/>
              <a:t>Coscienza tranquilla</a:t>
            </a:r>
          </a:p>
          <a:p>
            <a:pPr lvl="1"/>
            <a:r>
              <a:rPr lang="it-IT" sz="2200" dirty="0" smtClean="0"/>
              <a:t>La coscienza non inganna</a:t>
            </a:r>
          </a:p>
          <a:p>
            <a:pPr lvl="1"/>
            <a:r>
              <a:rPr lang="it-IT" sz="2200" dirty="0" smtClean="0"/>
              <a:t>Cattiva coscienza</a:t>
            </a:r>
          </a:p>
          <a:p>
            <a:pPr lvl="1"/>
            <a:r>
              <a:rPr lang="it-IT" sz="2200" dirty="0" smtClean="0"/>
              <a:t>Esame di coscienza</a:t>
            </a:r>
          </a:p>
          <a:p>
            <a:pPr lvl="1"/>
            <a:r>
              <a:rPr lang="it-IT" sz="2200" dirty="0" smtClean="0"/>
              <a:t>Uomo di coscienza</a:t>
            </a:r>
          </a:p>
          <a:p>
            <a:pPr lvl="1"/>
            <a:r>
              <a:rPr lang="it-IT" sz="2200" dirty="0" smtClean="0"/>
              <a:t>Agire secondo coscienza</a:t>
            </a:r>
          </a:p>
          <a:p>
            <a:pPr lvl="1"/>
            <a:r>
              <a:rPr lang="it-IT" sz="2200" dirty="0" smtClean="0"/>
              <a:t>Coscienza collettiva</a:t>
            </a:r>
          </a:p>
          <a:p>
            <a:pPr lvl="1"/>
            <a:r>
              <a:rPr lang="it-IT" sz="2200" dirty="0" smtClean="0"/>
              <a:t>Coscienza insensibile</a:t>
            </a:r>
          </a:p>
          <a:p>
            <a:pPr lvl="1"/>
            <a:r>
              <a:rPr lang="it-IT" sz="2200" dirty="0" smtClean="0"/>
              <a:t>Senza coscienza</a:t>
            </a:r>
          </a:p>
          <a:p>
            <a:pPr lvl="1"/>
            <a:r>
              <a:rPr lang="it-IT" sz="2200" dirty="0" smtClean="0"/>
              <a:t>In materia di coscienza</a:t>
            </a:r>
          </a:p>
          <a:p>
            <a:pPr lvl="1"/>
            <a:r>
              <a:rPr lang="it-IT" sz="2200" dirty="0" smtClean="0"/>
              <a:t>Secondo coscienza</a:t>
            </a:r>
          </a:p>
          <a:p>
            <a:endParaRPr lang="it-IT" sz="2200" dirty="0" smtClean="0"/>
          </a:p>
          <a:p>
            <a:endParaRPr lang="it-IT" sz="2200" dirty="0"/>
          </a:p>
        </p:txBody>
      </p:sp>
      <p:pic>
        <p:nvPicPr>
          <p:cNvPr id="6" name="Picture 2" descr="D:\Vecchio PC\09_01_2008\Immagini\coscien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3376617" cy="33766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571504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coscienza nel Catechismo della C.C.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  <a:ln>
            <a:solidFill>
              <a:srgbClr val="FFFF00"/>
            </a:solidFill>
          </a:ln>
        </p:spPr>
        <p:txBody>
          <a:bodyPr/>
          <a:lstStyle/>
          <a:p>
            <a:endParaRPr lang="it-IT" dirty="0" smtClean="0"/>
          </a:p>
          <a:p>
            <a:pPr>
              <a:lnSpc>
                <a:spcPts val="1800"/>
              </a:lnSpc>
            </a:pPr>
            <a:r>
              <a:rPr lang="it-IT" sz="2400" dirty="0" smtClean="0"/>
              <a:t>Il Catechismo della Chiesa cattolica ai </a:t>
            </a:r>
            <a:r>
              <a:rPr lang="it-IT" sz="2400" dirty="0" err="1" smtClean="0"/>
              <a:t>nn</a:t>
            </a:r>
            <a:r>
              <a:rPr lang="it-IT" sz="2400" dirty="0" smtClean="0"/>
              <a:t>. 1776-1779:</a:t>
            </a:r>
          </a:p>
          <a:p>
            <a:pPr>
              <a:lnSpc>
                <a:spcPts val="1800"/>
              </a:lnSpc>
              <a:buNone/>
            </a:pPr>
            <a:r>
              <a:rPr lang="it-IT" sz="2400" dirty="0" smtClean="0"/>
              <a:t>	definisce la coscienza come </a:t>
            </a: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nucleo più segreto e il sacrario dell’uomo, </a:t>
            </a:r>
            <a:r>
              <a:rPr lang="it-IT" sz="2400" dirty="0" smtClean="0"/>
              <a:t>dove egli si trova solo con Dio, la cui voce risuona nell’intimità più profonda”.</a:t>
            </a:r>
          </a:p>
          <a:p>
            <a:pPr>
              <a:lnSpc>
                <a:spcPts val="24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L’indicazione delle responsabilità e dei doveri.</a:t>
            </a: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giudizio delle scelte, e della qualità morale dell’atto, </a:t>
            </a:r>
            <a:r>
              <a:rPr lang="it-IT" sz="2400" dirty="0" smtClean="0"/>
              <a:t>che si manifesta approvando ciò che è buono e denunciando quello che è male. </a:t>
            </a:r>
          </a:p>
          <a:p>
            <a:pPr>
              <a:lnSpc>
                <a:spcPts val="24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La voce di Colui che ci parla</a:t>
            </a:r>
            <a:r>
              <a:rPr lang="it-IT" sz="2400" dirty="0" smtClean="0"/>
              <a:t> velatamente, ci istruisce e ci guida.</a:t>
            </a:r>
          </a:p>
        </p:txBody>
      </p:sp>
      <p:pic>
        <p:nvPicPr>
          <p:cNvPr id="5" name="Picture 2" descr="D:\Vecchio PC\09_01_2008\Immagini\DESK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786322"/>
            <a:ext cx="2643206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Rapporto tra norma  oggettiva e soggettiva per conoscere la moralità</a:t>
            </a:r>
            <a:endParaRPr lang="it-IT" sz="23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124744"/>
            <a:ext cx="8463314" cy="517064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La legge </a:t>
            </a:r>
            <a:r>
              <a:rPr lang="it-IT" sz="2400" dirty="0" smtClean="0"/>
              <a:t>è una </a:t>
            </a:r>
            <a:r>
              <a:rPr lang="it-IT" sz="2400" b="1" i="1" dirty="0" smtClean="0">
                <a:solidFill>
                  <a:srgbClr val="FF0000"/>
                </a:solidFill>
              </a:rPr>
              <a:t>norma oggettiva, </a:t>
            </a:r>
          </a:p>
          <a:p>
            <a:pPr>
              <a:lnSpc>
                <a:spcPts val="2200"/>
              </a:lnSpc>
            </a:pPr>
            <a:r>
              <a:rPr lang="it-IT" sz="2400" b="1" i="1" dirty="0" smtClean="0">
                <a:solidFill>
                  <a:srgbClr val="FF0000"/>
                </a:solidFill>
              </a:rPr>
              <a:t>	      </a:t>
            </a:r>
            <a:r>
              <a:rPr lang="it-IT" sz="2400" dirty="0" smtClean="0"/>
              <a:t>rivolta alla persona dal di fuori,  per informarla 	 	      	      sul carattere mortale di un’azione. 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endParaRPr lang="it-IT" sz="2400" dirty="0" smtClean="0"/>
          </a:p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La coscienza, </a:t>
            </a:r>
            <a:r>
              <a:rPr lang="it-IT" sz="2400" dirty="0" smtClean="0"/>
              <a:t>è una </a:t>
            </a:r>
            <a:r>
              <a:rPr lang="it-IT" sz="2400" b="1" i="1" dirty="0" smtClean="0">
                <a:solidFill>
                  <a:srgbClr val="FF0000"/>
                </a:solidFill>
              </a:rPr>
              <a:t>norma soggettiva,</a:t>
            </a:r>
          </a:p>
          <a:p>
            <a:pPr>
              <a:lnSpc>
                <a:spcPts val="2200"/>
              </a:lnSpc>
            </a:pPr>
            <a:r>
              <a:rPr lang="it-IT" sz="2400" b="1" i="1" dirty="0" smtClean="0">
                <a:solidFill>
                  <a:srgbClr val="FF0000"/>
                </a:solidFill>
              </a:rPr>
              <a:t>	      </a:t>
            </a:r>
            <a:r>
              <a:rPr lang="it-IT" sz="2400" dirty="0" smtClean="0"/>
              <a:t>interna al soggetto, capace di accogliere l’appello della</a:t>
            </a:r>
          </a:p>
          <a:p>
            <a:pPr>
              <a:lnSpc>
                <a:spcPts val="2200"/>
              </a:lnSpc>
            </a:pPr>
            <a:r>
              <a:rPr lang="it-IT" sz="2400" dirty="0" smtClean="0"/>
              <a:t>	      norma oggettiva, in vista di realizzare l’agire morale e di 	      darne un giudizio.</a:t>
            </a:r>
          </a:p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endParaRPr lang="it-IT" sz="2400" dirty="0" smtClean="0"/>
          </a:p>
        </p:txBody>
      </p:sp>
      <p:pic>
        <p:nvPicPr>
          <p:cNvPr id="37890" name="Picture 2" descr="D:\Vecchio PC\09_01_2008\Immagini\2READ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71942"/>
            <a:ext cx="3995744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Natura  e processo della coscienza </a:t>
            </a:r>
            <a:r>
              <a:rPr lang="it-IT" sz="4400" dirty="0" smtClean="0"/>
              <a:t/>
            </a:r>
            <a:br>
              <a:rPr lang="it-IT" sz="4400" dirty="0" smtClean="0"/>
            </a:b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64360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La coscienza </a:t>
            </a:r>
            <a:r>
              <a:rPr lang="it-IT" sz="2200" dirty="0" smtClean="0"/>
              <a:t>è la capacità naturale mediante la quale lo spirito umano è in rapporto con la verità oggettiva e col bene. Quindi, con Dio </a:t>
            </a:r>
            <a:r>
              <a:rPr lang="it-IT" sz="2200" i="1" dirty="0" smtClean="0"/>
              <a:t>(specchio).</a:t>
            </a:r>
            <a:r>
              <a:rPr lang="it-IT" sz="2200" dirty="0" smtClean="0"/>
              <a:t> </a:t>
            </a:r>
          </a:p>
          <a:p>
            <a:pPr>
              <a:lnSpc>
                <a:spcPts val="2400"/>
              </a:lnSpc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Modo di procedere della coscienza</a:t>
            </a: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L’intelletto, </a:t>
            </a:r>
            <a:r>
              <a:rPr lang="it-IT" sz="2200" dirty="0" smtClean="0"/>
              <a:t>attraverso la coscienza riflette la legge morale naturale ed esprime un giudizio sul bene che ha conosciuto.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 La </a:t>
            </a:r>
            <a:r>
              <a:rPr lang="it-IT" sz="2200" b="1" dirty="0" smtClean="0">
                <a:solidFill>
                  <a:srgbClr val="FF0000"/>
                </a:solidFill>
              </a:rPr>
              <a:t>volontà</a:t>
            </a:r>
            <a:r>
              <a:rPr lang="it-IT" sz="2200" dirty="0" smtClean="0"/>
              <a:t> entra in funzione per decidere di aderire o meno a questo bene.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Intelletto e volontà possono divergere nell’azione, </a:t>
            </a:r>
            <a:r>
              <a:rPr lang="it-IT" sz="2200" b="1" dirty="0" smtClean="0"/>
              <a:t> </a:t>
            </a:r>
            <a:r>
              <a:rPr lang="it-IT" sz="2200" dirty="0" smtClean="0"/>
              <a:t>quando si lasciano illudere da un falso miraggio. Questo disaccordo, provoca un dolore una ferita ontologica nell’anima che, essendo ad immagine di Dio, vorrebbe aderire al bene.  </a:t>
            </a: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La formazione/educazione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della coscienza, porta gradualmente a percepire il concetto di bene morale ed il quadro personale dei valori (coscienza dei valori).</a:t>
            </a: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Si viene a formare un </a:t>
            </a:r>
            <a:r>
              <a:rPr lang="it-IT" sz="2200" b="1" i="1" dirty="0" smtClean="0">
                <a:solidFill>
                  <a:srgbClr val="FF0000"/>
                </a:solidFill>
              </a:rPr>
              <a:t>habitus</a:t>
            </a:r>
            <a:r>
              <a:rPr lang="it-IT" sz="2200" i="1" dirty="0" smtClean="0"/>
              <a:t>, </a:t>
            </a:r>
            <a:r>
              <a:rPr lang="it-IT" sz="2200" dirty="0" smtClean="0"/>
              <a:t>presupposto per il giudizio pratico della coscienza.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Se la volontà sceglie ciò che non è bene,  la coscienza avverte una ferita (</a:t>
            </a:r>
            <a:r>
              <a:rPr lang="it-IT" sz="2200" i="1" dirty="0" smtClean="0"/>
              <a:t>rimorso)</a:t>
            </a:r>
            <a:r>
              <a:rPr lang="it-IT" sz="2200" dirty="0" smtClean="0"/>
              <a:t>, essendo attratta dal bene, perché creata dall’amore eterno. </a:t>
            </a:r>
            <a:endParaRPr lang="it-IT" sz="2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Funzione della coscienza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786478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endParaRPr lang="it-IT" sz="1000" dirty="0" smtClean="0"/>
          </a:p>
          <a:p>
            <a:pPr>
              <a:lnSpc>
                <a:spcPts val="2200"/>
              </a:lnSpc>
            </a:pPr>
            <a:r>
              <a:rPr lang="it-IT" sz="2400" dirty="0" smtClean="0"/>
              <a:t>Per </a:t>
            </a:r>
            <a:r>
              <a:rPr lang="it-IT" sz="2400" b="1" dirty="0" smtClean="0">
                <a:solidFill>
                  <a:srgbClr val="FF0000"/>
                </a:solidFill>
              </a:rPr>
              <a:t>funzione della coscienza,  </a:t>
            </a:r>
            <a:r>
              <a:rPr lang="it-IT" sz="2400" dirty="0" smtClean="0"/>
              <a:t>si intende l’azione della coscienza come facoltà che interviene in una concreta decisione morale. </a:t>
            </a: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Decidere non è facile né immediato. </a:t>
            </a:r>
            <a:r>
              <a:rPr lang="it-IT" sz="2400" dirty="0" smtClean="0"/>
              <a:t>Pertanto, nell’atto di decisione si possono distinguere tre fasi:</a:t>
            </a:r>
            <a:endParaRPr lang="it-IT" sz="1000" dirty="0" smtClean="0"/>
          </a:p>
          <a:p>
            <a:pPr lvl="1">
              <a:lnSpc>
                <a:spcPts val="2200"/>
              </a:lnSpc>
              <a:spcBef>
                <a:spcPts val="1200"/>
              </a:spcBef>
            </a:pPr>
            <a:r>
              <a:rPr lang="it-IT" sz="2200" b="1" i="1" dirty="0" smtClean="0">
                <a:solidFill>
                  <a:srgbClr val="FF0000"/>
                </a:solidFill>
              </a:rPr>
              <a:t>Coscienza antecedente</a:t>
            </a:r>
          </a:p>
          <a:p>
            <a:pPr lvl="1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b="1" i="1" dirty="0" smtClean="0">
                <a:solidFill>
                  <a:srgbClr val="FF0000"/>
                </a:solidFill>
              </a:rPr>
              <a:t>	</a:t>
            </a:r>
            <a:r>
              <a:rPr lang="it-IT" sz="2200" dirty="0" smtClean="0"/>
              <a:t>Un concreto comportamento viene rapportato su una scala di valori morali e attraverso la prudenza,  si formula un giudizio provvisorio.</a:t>
            </a:r>
          </a:p>
          <a:p>
            <a:pPr lvl="1">
              <a:lnSpc>
                <a:spcPts val="2200"/>
              </a:lnSpc>
            </a:pPr>
            <a:r>
              <a:rPr lang="it-IT" sz="2200" b="1" i="1" dirty="0" smtClean="0">
                <a:solidFill>
                  <a:srgbClr val="FF0000"/>
                </a:solidFill>
              </a:rPr>
              <a:t>Momento decisionale</a:t>
            </a:r>
          </a:p>
          <a:p>
            <a:pPr lvl="1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b="1" i="1" dirty="0" smtClean="0">
                <a:solidFill>
                  <a:srgbClr val="FF0000"/>
                </a:solidFill>
              </a:rPr>
              <a:t>	</a:t>
            </a:r>
            <a:r>
              <a:rPr lang="it-IT" sz="2200" dirty="0" smtClean="0"/>
              <a:t>E’ il momento in cui si prende liberamente una decisione concreta e ci si assume la responsabilità di quanto deciso.</a:t>
            </a:r>
          </a:p>
          <a:p>
            <a:pPr lvl="1">
              <a:lnSpc>
                <a:spcPts val="2200"/>
              </a:lnSpc>
            </a:pPr>
            <a:r>
              <a:rPr lang="it-IT" sz="2200" b="1" i="1" dirty="0" smtClean="0">
                <a:solidFill>
                  <a:srgbClr val="FF0000"/>
                </a:solidFill>
              </a:rPr>
              <a:t>Coscienza conseguente</a:t>
            </a:r>
          </a:p>
          <a:p>
            <a:pPr lvl="1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b="1" i="1" dirty="0" smtClean="0">
                <a:solidFill>
                  <a:srgbClr val="FF0000"/>
                </a:solidFill>
              </a:rPr>
              <a:t>	</a:t>
            </a:r>
            <a:r>
              <a:rPr lang="it-IT" sz="2200" dirty="0" smtClean="0"/>
              <a:t>E’ l’approvazione della decisione presa, o la disapprovazione, se questa è difforme dalla scala dei valori di riferimento. </a:t>
            </a:r>
            <a:endParaRPr lang="it-IT" sz="2200" i="1" dirty="0"/>
          </a:p>
        </p:txBody>
      </p:sp>
      <p:cxnSp>
        <p:nvCxnSpPr>
          <p:cNvPr id="5" name="Connettore 4 4"/>
          <p:cNvCxnSpPr/>
          <p:nvPr/>
        </p:nvCxnSpPr>
        <p:spPr>
          <a:xfrm>
            <a:off x="857224" y="6072206"/>
            <a:ext cx="714380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643042" y="6072206"/>
            <a:ext cx="6929486" cy="6565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Tranquillità o rimorso, sono quindi gli effetti di questa terza fase.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Caratteristiche della coscienza 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 flipH="1">
            <a:off x="179506" y="2000240"/>
            <a:ext cx="2376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1. La coscienza </a:t>
            </a:r>
          </a:p>
          <a:p>
            <a:pPr>
              <a:lnSpc>
                <a:spcPts val="18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come </a:t>
            </a:r>
            <a:r>
              <a:rPr lang="it-IT" sz="2200" b="1" i="1" dirty="0" smtClean="0">
                <a:solidFill>
                  <a:srgbClr val="FF0000"/>
                </a:solidFill>
              </a:rPr>
              <a:t>habitus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si caratterizza come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67744" y="1142984"/>
            <a:ext cx="6876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800"/>
              </a:spcAft>
            </a:pPr>
            <a:r>
              <a:rPr lang="it-IT" sz="2000" b="1" dirty="0" smtClean="0">
                <a:solidFill>
                  <a:srgbClr val="FF0000"/>
                </a:solidFill>
              </a:rPr>
              <a:t>Superficiale, </a:t>
            </a:r>
            <a:r>
              <a:rPr lang="it-IT" sz="2000" b="1" dirty="0" smtClean="0"/>
              <a:t>quando si decide e si agisce senza una 	 	   valutazione adeguata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spcAft>
                <a:spcPts val="1800"/>
              </a:spcAft>
            </a:pPr>
            <a:r>
              <a:rPr lang="it-IT" sz="2000" b="1" dirty="0" smtClean="0">
                <a:solidFill>
                  <a:srgbClr val="FF0000"/>
                </a:solidFill>
              </a:rPr>
              <a:t>Attenta,</a:t>
            </a:r>
            <a:r>
              <a:rPr lang="it-IT" sz="2000" dirty="0" smtClean="0"/>
              <a:t> </a:t>
            </a:r>
            <a:r>
              <a:rPr lang="it-IT" sz="2000" b="1" dirty="0" smtClean="0"/>
              <a:t>quando viene costantemente valutata la qualità 	   morale di un’azione.</a:t>
            </a:r>
          </a:p>
          <a:p>
            <a:pPr>
              <a:lnSpc>
                <a:spcPts val="20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Delicata, </a:t>
            </a:r>
            <a:r>
              <a:rPr lang="it-IT" sz="2000" b="1" dirty="0" smtClean="0"/>
              <a:t>quando si ha una chiara percezione della  	  	  differenza tra il bene e il male,</a:t>
            </a:r>
          </a:p>
          <a:p>
            <a:pPr>
              <a:lnSpc>
                <a:spcPts val="1800"/>
              </a:lnSpc>
            </a:pPr>
            <a:r>
              <a:rPr lang="it-IT" sz="2000" b="1" dirty="0" smtClean="0"/>
              <a:t>	</a:t>
            </a:r>
            <a:r>
              <a:rPr lang="it-IT" sz="2000" dirty="0" smtClean="0"/>
              <a:t>  senza scadere nella scrupolosità (fatto psichico 	 	  morboso) o nel </a:t>
            </a:r>
            <a:r>
              <a:rPr lang="it-IT" sz="2000" dirty="0" err="1" smtClean="0"/>
              <a:t>lasssismo</a:t>
            </a:r>
            <a:r>
              <a:rPr lang="it-IT" sz="2000" dirty="0" smtClean="0"/>
              <a:t>  </a:t>
            </a:r>
            <a:endParaRPr lang="it-IT" sz="2000" dirty="0"/>
          </a:p>
        </p:txBody>
      </p:sp>
      <p:sp>
        <p:nvSpPr>
          <p:cNvPr id="6" name="Parentesi graffa aperta 5"/>
          <p:cNvSpPr/>
          <p:nvPr/>
        </p:nvSpPr>
        <p:spPr>
          <a:xfrm>
            <a:off x="2143108" y="1071546"/>
            <a:ext cx="214314" cy="25717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4357694"/>
            <a:ext cx="18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2. Il giudizio</a:t>
            </a:r>
          </a:p>
          <a:p>
            <a:pPr algn="ctr">
              <a:lnSpc>
                <a:spcPts val="2000"/>
              </a:lnSpc>
            </a:pPr>
            <a:r>
              <a:rPr lang="it-IT" sz="2000" b="1" dirty="0" smtClean="0"/>
              <a:t>della coscienza</a:t>
            </a:r>
            <a:endParaRPr lang="it-IT" sz="2000" b="1" dirty="0"/>
          </a:p>
        </p:txBody>
      </p:sp>
      <p:sp>
        <p:nvSpPr>
          <p:cNvPr id="8" name="Parentesi graffa aperta 7"/>
          <p:cNvSpPr/>
          <p:nvPr/>
        </p:nvSpPr>
        <p:spPr>
          <a:xfrm>
            <a:off x="2285984" y="3929066"/>
            <a:ext cx="357190" cy="25717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aperta 8"/>
          <p:cNvSpPr/>
          <p:nvPr/>
        </p:nvSpPr>
        <p:spPr>
          <a:xfrm>
            <a:off x="2786050" y="4000504"/>
            <a:ext cx="214314" cy="12858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059832" y="4000504"/>
            <a:ext cx="5512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Retto:</a:t>
            </a:r>
            <a:r>
              <a:rPr lang="it-IT" sz="2000" dirty="0" smtClean="0">
                <a:solidFill>
                  <a:srgbClr val="FF0000"/>
                </a:solidFill>
              </a:rPr>
              <a:t>  </a:t>
            </a:r>
            <a:r>
              <a:rPr lang="it-IT" b="1" dirty="0" smtClean="0"/>
              <a:t>quando risponde all’oggettiva norma 	morale</a:t>
            </a:r>
          </a:p>
          <a:p>
            <a:pPr>
              <a:lnSpc>
                <a:spcPts val="1800"/>
              </a:lnSpc>
            </a:pPr>
            <a:r>
              <a:rPr lang="it-IT" b="1" dirty="0" smtClean="0"/>
              <a:t> </a:t>
            </a:r>
          </a:p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Erroneo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  <a:r>
              <a:rPr lang="it-IT" dirty="0" smtClean="0"/>
              <a:t> </a:t>
            </a:r>
            <a:r>
              <a:rPr lang="it-IT" b="1" dirty="0" smtClean="0"/>
              <a:t>se si giudica un’azione in maniera falsa, 	partendo da falsi principi</a:t>
            </a:r>
            <a:endParaRPr lang="it-IT" b="1" dirty="0"/>
          </a:p>
        </p:txBody>
      </p:sp>
      <p:sp>
        <p:nvSpPr>
          <p:cNvPr id="11" name="Parentesi graffa aperta 10"/>
          <p:cNvSpPr/>
          <p:nvPr/>
        </p:nvSpPr>
        <p:spPr>
          <a:xfrm>
            <a:off x="2714611" y="5500702"/>
            <a:ext cx="188595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5429264"/>
            <a:ext cx="47977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Certo</a:t>
            </a:r>
            <a:r>
              <a:rPr lang="it-IT" sz="2000" dirty="0" smtClean="0">
                <a:solidFill>
                  <a:srgbClr val="FF0000"/>
                </a:solidFill>
              </a:rPr>
              <a:t>,</a:t>
            </a:r>
            <a:r>
              <a:rPr lang="it-IT" dirty="0" smtClean="0"/>
              <a:t> </a:t>
            </a:r>
            <a:r>
              <a:rPr lang="it-IT" b="1" dirty="0" smtClean="0"/>
              <a:t>quando si ha certezza di giudizio</a:t>
            </a:r>
          </a:p>
          <a:p>
            <a:endParaRPr lang="it-IT" dirty="0" smtClean="0"/>
          </a:p>
          <a:p>
            <a:r>
              <a:rPr lang="it-IT" sz="2000" b="1" dirty="0" smtClean="0">
                <a:solidFill>
                  <a:srgbClr val="FF0000"/>
                </a:solidFill>
              </a:rPr>
              <a:t>Dubbio, </a:t>
            </a:r>
            <a:r>
              <a:rPr lang="it-IT" b="1" dirty="0" smtClean="0"/>
              <a:t>in caso di incertezza di giudizio</a:t>
            </a:r>
            <a:endParaRPr lang="it-IT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50405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3.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4000" b="1" dirty="0" smtClean="0">
                <a:solidFill>
                  <a:srgbClr val="FF0000"/>
                </a:solidFill>
                <a:latin typeface="Franklin Gothic Demi" pitchFamily="34" charset="0"/>
              </a:rPr>
              <a:t>Indice delle tematiche del corso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6995120" cy="534387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La coscienza norma oggettiva per conoscere la moralità </a:t>
            </a:r>
            <a:endParaRPr lang="it-IT" sz="2400" b="1" dirty="0" smtClean="0"/>
          </a:p>
          <a:p>
            <a:pPr marL="850392" lvl="1" indent="-457200">
              <a:lnSpc>
                <a:spcPts val="1800"/>
              </a:lnSpc>
              <a:spcBef>
                <a:spcPts val="12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Natura della coscienza</a:t>
            </a:r>
          </a:p>
          <a:p>
            <a:pPr marL="1124712" lvl="2" indent="-457200">
              <a:lnSpc>
                <a:spcPts val="1800"/>
              </a:lnSpc>
            </a:pPr>
            <a:r>
              <a:rPr lang="it-IT" sz="2000" b="1" dirty="0" smtClean="0"/>
              <a:t>La coscienza come facoltà</a:t>
            </a:r>
          </a:p>
          <a:p>
            <a:pPr marL="1124712" lvl="2" indent="-457200">
              <a:lnSpc>
                <a:spcPts val="1800"/>
              </a:lnSpc>
            </a:pPr>
            <a:r>
              <a:rPr lang="it-IT" sz="2000" b="1" dirty="0" smtClean="0"/>
              <a:t>La coscienza come funzione</a:t>
            </a:r>
          </a:p>
          <a:p>
            <a:pPr marL="850392" lvl="1" indent="-457200">
              <a:lnSpc>
                <a:spcPts val="1800"/>
              </a:lnSpc>
              <a:spcBef>
                <a:spcPts val="12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Caratteristiche della coscienza</a:t>
            </a:r>
          </a:p>
          <a:p>
            <a:pPr marL="1124712" lvl="2" indent="-457200">
              <a:lnSpc>
                <a:spcPts val="1800"/>
              </a:lnSpc>
            </a:pPr>
            <a:r>
              <a:rPr lang="it-IT" sz="2000" b="1" dirty="0" smtClean="0"/>
              <a:t>Coscienza come habitus </a:t>
            </a:r>
          </a:p>
          <a:p>
            <a:pPr marL="1124712" lvl="2" indent="-457200">
              <a:lnSpc>
                <a:spcPts val="1800"/>
              </a:lnSpc>
            </a:pPr>
            <a:r>
              <a:rPr lang="it-IT" sz="2000" b="1" dirty="0" smtClean="0"/>
              <a:t>Giudizio della coscienza </a:t>
            </a:r>
          </a:p>
          <a:p>
            <a:pPr marL="484632" indent="-457200">
              <a:lnSpc>
                <a:spcPts val="1800"/>
              </a:lnSpc>
            </a:pPr>
            <a:endParaRPr lang="it-IT" sz="2500" b="1" dirty="0" smtClean="0"/>
          </a:p>
          <a:p>
            <a:pPr marL="484632" indent="-457200">
              <a:lnSpc>
                <a:spcPts val="18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peccato: natura del peccato </a:t>
            </a:r>
            <a:endParaRPr lang="it-IT" sz="2400" b="1" dirty="0" smtClean="0"/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Il peccato nell’insegnamento della Sacra Scrittura</a:t>
            </a:r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Il peccato nella comprensione della teologia</a:t>
            </a:r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Modalità e gravità del peccato</a:t>
            </a:r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Fonti del peccato: la tentazione, il diavolo, il ‘mondo’</a:t>
            </a:r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La vittoria sul peccato: la conversione</a:t>
            </a:r>
            <a:endParaRPr lang="it-IT" sz="2100" dirty="0"/>
          </a:p>
        </p:txBody>
      </p:sp>
      <p:pic>
        <p:nvPicPr>
          <p:cNvPr id="3074" name="Picture 2" descr="C:\Users\don Salvatore\Immagini\OF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980728"/>
            <a:ext cx="1691680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9144000" cy="642918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Principi relativi al giudizio della coscienza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92935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Di fronte a possibili </a:t>
            </a:r>
            <a:r>
              <a:rPr lang="it-IT" sz="2200" b="1" dirty="0" smtClean="0">
                <a:solidFill>
                  <a:srgbClr val="FF0000"/>
                </a:solidFill>
              </a:rPr>
              <a:t>dubbi pratici,</a:t>
            </a:r>
            <a:r>
              <a:rPr lang="it-IT" sz="2200" dirty="0" smtClean="0"/>
              <a:t> sono da tenere presente tre principi e tre soluzioni.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400" b="1" dirty="0" smtClean="0"/>
              <a:t>Tre principi</a:t>
            </a:r>
          </a:p>
          <a:p>
            <a:pPr lvl="2">
              <a:lnSpc>
                <a:spcPts val="2200"/>
              </a:lnSpc>
              <a:spcBef>
                <a:spcPts val="0"/>
              </a:spcBef>
            </a:pPr>
            <a:r>
              <a:rPr lang="it-IT" b="1" i="1" dirty="0" smtClean="0">
                <a:solidFill>
                  <a:srgbClr val="FF0000"/>
                </a:solidFill>
              </a:rPr>
              <a:t>Primo principio.  </a:t>
            </a:r>
            <a:r>
              <a:rPr lang="it-IT" dirty="0" smtClean="0"/>
              <a:t>Norma incondizionata dell’agire, è la coscienza insieme retta e certa.  Quindi è per sé obbligante.</a:t>
            </a:r>
          </a:p>
          <a:p>
            <a:pPr lvl="2">
              <a:lnSpc>
                <a:spcPts val="2200"/>
              </a:lnSpc>
              <a:spcBef>
                <a:spcPts val="0"/>
              </a:spcBef>
            </a:pPr>
            <a:r>
              <a:rPr lang="it-IT" b="1" i="1" dirty="0" smtClean="0">
                <a:solidFill>
                  <a:srgbClr val="FF0000"/>
                </a:solidFill>
              </a:rPr>
              <a:t>Secondo principio. </a:t>
            </a:r>
            <a:r>
              <a:rPr lang="it-IT" dirty="0" smtClean="0"/>
              <a:t>Non bisogna mai agire contro la propria coscienza certa, anche quando è invincibilmente erronea.</a:t>
            </a:r>
          </a:p>
          <a:p>
            <a:pPr lvl="2">
              <a:lnSpc>
                <a:spcPts val="2200"/>
              </a:lnSpc>
              <a:spcBef>
                <a:spcPts val="0"/>
              </a:spcBef>
            </a:pPr>
            <a:r>
              <a:rPr lang="it-IT" b="1" i="1" dirty="0" smtClean="0">
                <a:solidFill>
                  <a:srgbClr val="FF0000"/>
                </a:solidFill>
              </a:rPr>
              <a:t>Terzo principio. </a:t>
            </a:r>
            <a:r>
              <a:rPr lang="it-IT" dirty="0" smtClean="0"/>
              <a:t>Nessuno deve agire con un dubbio pratico e con coscienza </a:t>
            </a:r>
            <a:r>
              <a:rPr lang="it-IT" dirty="0" err="1" smtClean="0"/>
              <a:t>vincibilmente</a:t>
            </a:r>
            <a:r>
              <a:rPr lang="it-IT" dirty="0" smtClean="0"/>
              <a:t> erronea. Per l’agire morale, si richiede la certezza morale che l’azione in questione è buona.</a:t>
            </a:r>
          </a:p>
          <a:p>
            <a:pPr lvl="1">
              <a:lnSpc>
                <a:spcPts val="2200"/>
              </a:lnSpc>
            </a:pPr>
            <a:r>
              <a:rPr lang="it-IT" b="1" dirty="0" smtClean="0"/>
              <a:t>Tre soluzioni a dubbi pratici, </a:t>
            </a:r>
            <a:r>
              <a:rPr lang="it-IT" sz="2200" b="1" dirty="0" smtClean="0"/>
              <a:t>tutte riconosciute valide</a:t>
            </a:r>
            <a:r>
              <a:rPr lang="it-IT" b="1" dirty="0" smtClean="0"/>
              <a:t> </a:t>
            </a:r>
          </a:p>
          <a:p>
            <a:pPr lvl="2">
              <a:lnSpc>
                <a:spcPts val="22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Metodo diretto. </a:t>
            </a:r>
            <a:r>
              <a:rPr lang="it-IT" dirty="0" smtClean="0"/>
              <a:t>Per avere una certezza pratica, si chiede consiglio a chi è esperto.</a:t>
            </a:r>
          </a:p>
          <a:p>
            <a:pPr lvl="2">
              <a:lnSpc>
                <a:spcPts val="22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Metodo indiretto. </a:t>
            </a:r>
            <a:r>
              <a:rPr lang="it-IT" dirty="0" smtClean="0"/>
              <a:t>Si ricorre ai principi riflessi. </a:t>
            </a:r>
          </a:p>
          <a:p>
            <a:pPr lvl="2">
              <a:lnSpc>
                <a:spcPts val="2200"/>
              </a:lnSpc>
              <a:spcBef>
                <a:spcPts val="0"/>
              </a:spcBef>
              <a:buNone/>
            </a:pPr>
            <a:r>
              <a:rPr lang="it-IT" dirty="0" smtClean="0"/>
              <a:t>	</a:t>
            </a:r>
            <a:r>
              <a:rPr lang="it-IT" i="1" dirty="0" smtClean="0"/>
              <a:t>Ad esempio:  </a:t>
            </a:r>
            <a:r>
              <a:rPr lang="it-IT" dirty="0" smtClean="0"/>
              <a:t>il bene pubblico prevale sul bene privato. Nel dubbio bisogna decidere a favore dell’accusato. Non si può presumere un fatto, ma bisogna provarlo. </a:t>
            </a:r>
          </a:p>
          <a:p>
            <a:pPr lvl="2">
              <a:lnSpc>
                <a:spcPts val="2200"/>
              </a:lnSpc>
              <a:spcBef>
                <a:spcPts val="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Possibilità di decidere per la libertà, </a:t>
            </a:r>
            <a:r>
              <a:rPr lang="it-IT" dirty="0" smtClean="0"/>
              <a:t>quando ci sono le stesse fondate ragioni sia per l’individuo che per la legge </a:t>
            </a:r>
            <a:r>
              <a:rPr lang="it-IT" i="1" dirty="0" smtClean="0"/>
              <a:t>(probabilismo, </a:t>
            </a:r>
            <a:r>
              <a:rPr lang="it-IT" i="1" dirty="0" err="1" smtClean="0"/>
              <a:t>equiprobabilismo</a:t>
            </a:r>
            <a:r>
              <a:rPr lang="it-IT" dirty="0" smtClean="0"/>
              <a:t>). </a:t>
            </a:r>
            <a:endParaRPr lang="it-IT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00166" y="0"/>
            <a:ext cx="6960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coscienza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(quadro riassuntivo)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2348880"/>
            <a:ext cx="1979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coscienza</a:t>
            </a:r>
          </a:p>
          <a:p>
            <a:r>
              <a:rPr lang="it-IT" b="1" dirty="0" smtClean="0"/>
              <a:t>descritta</a:t>
            </a:r>
          </a:p>
          <a:p>
            <a:r>
              <a:rPr lang="it-IT" b="1" dirty="0" smtClean="0"/>
              <a:t>della Teologia scolastica</a:t>
            </a:r>
            <a:endParaRPr lang="it-IT" b="1" dirty="0"/>
          </a:p>
        </p:txBody>
      </p:sp>
      <p:sp>
        <p:nvSpPr>
          <p:cNvPr id="5" name="Parentesi graffa aperta 4"/>
          <p:cNvSpPr/>
          <p:nvPr/>
        </p:nvSpPr>
        <p:spPr>
          <a:xfrm>
            <a:off x="1643042" y="785794"/>
            <a:ext cx="500066" cy="5929354"/>
          </a:xfrm>
          <a:prstGeom prst="leftBrace">
            <a:avLst>
              <a:gd name="adj1" fmla="val 0"/>
              <a:gd name="adj2" fmla="val 48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1000108"/>
            <a:ext cx="72362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1. Coscienza come facoltà: </a:t>
            </a:r>
            <a:r>
              <a:rPr lang="it-IT" dirty="0" smtClean="0"/>
              <a:t>capacità innata della persona umana,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   </a:t>
            </a:r>
            <a:r>
              <a:rPr lang="it-IT" i="1" dirty="0" smtClean="0"/>
              <a:t>(coscienza originaria</a:t>
            </a:r>
            <a:r>
              <a:rPr lang="it-IT" dirty="0" smtClean="0"/>
              <a:t>)                mediante la quale essa è in rapporto 		                    con la verità oggettiva e con il bene. </a:t>
            </a:r>
          </a:p>
          <a:p>
            <a:pPr>
              <a:lnSpc>
                <a:spcPts val="1800"/>
              </a:lnSpc>
            </a:pPr>
            <a:endParaRPr lang="it-IT" dirty="0" smtClean="0"/>
          </a:p>
          <a:p>
            <a:pPr>
              <a:lnSpc>
                <a:spcPts val="1800"/>
              </a:lnSpc>
            </a:pPr>
            <a:r>
              <a:rPr lang="it-IT" dirty="0" smtClean="0"/>
              <a:t>			  - Attraverso l’</a:t>
            </a:r>
            <a:r>
              <a:rPr lang="it-IT" b="1" dirty="0" smtClean="0"/>
              <a:t>esperienza </a:t>
            </a:r>
            <a:r>
              <a:rPr lang="it-IT" dirty="0" smtClean="0"/>
              <a:t>e la </a:t>
            </a:r>
            <a:r>
              <a:rPr lang="it-IT" b="1" dirty="0" smtClean="0"/>
              <a:t>formazione</a:t>
            </a:r>
            <a:r>
              <a:rPr lang="it-IT" dirty="0" smtClean="0"/>
              <a:t>,</a:t>
            </a:r>
          </a:p>
          <a:p>
            <a:pPr>
              <a:lnSpc>
                <a:spcPts val="1800"/>
              </a:lnSpc>
            </a:pPr>
            <a:endParaRPr lang="it-IT" dirty="0" smtClean="0"/>
          </a:p>
          <a:p>
            <a:pPr>
              <a:lnSpc>
                <a:spcPts val="1800"/>
              </a:lnSpc>
            </a:pPr>
            <a:r>
              <a:rPr lang="it-IT" dirty="0" smtClean="0"/>
              <a:t>		           nella persona 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			    crescono</a:t>
            </a:r>
          </a:p>
          <a:p>
            <a:pPr>
              <a:lnSpc>
                <a:spcPts val="1800"/>
              </a:lnSpc>
            </a:pPr>
            <a:endParaRPr lang="it-IT" dirty="0" smtClean="0"/>
          </a:p>
          <a:p>
            <a:pPr>
              <a:lnSpc>
                <a:spcPts val="1800"/>
              </a:lnSpc>
            </a:pPr>
            <a:endParaRPr lang="it-IT" dirty="0" smtClean="0"/>
          </a:p>
          <a:p>
            <a:pPr>
              <a:lnSpc>
                <a:spcPts val="1800"/>
              </a:lnSpc>
            </a:pPr>
            <a:endParaRPr lang="it-IT" dirty="0"/>
          </a:p>
        </p:txBody>
      </p:sp>
      <p:sp>
        <p:nvSpPr>
          <p:cNvPr id="7" name="Parentesi graffa aperta 6"/>
          <p:cNvSpPr/>
          <p:nvPr/>
        </p:nvSpPr>
        <p:spPr>
          <a:xfrm>
            <a:off x="5868144" y="2204864"/>
            <a:ext cx="216024" cy="1008112"/>
          </a:xfrm>
          <a:prstGeom prst="leftBrace">
            <a:avLst>
              <a:gd name="adj1" fmla="val 0"/>
              <a:gd name="adj2" fmla="val 519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12160" y="2132856"/>
            <a:ext cx="3131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Il concetto di bene morale</a:t>
            </a:r>
          </a:p>
          <a:p>
            <a:r>
              <a:rPr lang="it-IT" dirty="0" smtClean="0"/>
              <a:t>- Il quadro dei valori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it-IT" dirty="0" smtClean="0"/>
              <a:t> gli atteggiamenti fondamentali                                 	della moralità</a:t>
            </a:r>
          </a:p>
          <a:p>
            <a:pPr>
              <a:lnSpc>
                <a:spcPts val="1800"/>
              </a:lnSpc>
            </a:pPr>
            <a:endParaRPr lang="it-IT" dirty="0"/>
          </a:p>
        </p:txBody>
      </p:sp>
      <p:cxnSp>
        <p:nvCxnSpPr>
          <p:cNvPr id="10" name="Connettore 4 9"/>
          <p:cNvCxnSpPr/>
          <p:nvPr/>
        </p:nvCxnSpPr>
        <p:spPr>
          <a:xfrm>
            <a:off x="3491880" y="1484784"/>
            <a:ext cx="1152128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699792" y="3500438"/>
            <a:ext cx="6048672" cy="1118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dirty="0" smtClean="0"/>
              <a:t>Tutto ciò, costituisce la </a:t>
            </a:r>
            <a:r>
              <a:rPr lang="it-IT" b="1" dirty="0" smtClean="0">
                <a:solidFill>
                  <a:srgbClr val="FF0000"/>
                </a:solidFill>
              </a:rPr>
              <a:t>coscienza morale </a:t>
            </a:r>
            <a:r>
              <a:rPr lang="it-IT" dirty="0" smtClean="0"/>
              <a:t>come </a:t>
            </a:r>
            <a:r>
              <a:rPr lang="it-IT" b="1" dirty="0" smtClean="0">
                <a:solidFill>
                  <a:srgbClr val="FF0000"/>
                </a:solidFill>
              </a:rPr>
              <a:t>habitus</a:t>
            </a:r>
            <a:r>
              <a:rPr lang="it-IT" b="1" dirty="0" smtClean="0"/>
              <a:t> </a:t>
            </a:r>
            <a:r>
              <a:rPr lang="it-IT" dirty="0" smtClean="0"/>
              <a:t> che forma il presupposto fondamentale e decisivo, per il giudizio pratico della coscienza, coniugando conoscenza e decisione.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rot="5400000">
            <a:off x="4642583" y="3139543"/>
            <a:ext cx="576064" cy="2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907704" y="4725144"/>
            <a:ext cx="6984776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b="1" smtClean="0">
                <a:solidFill>
                  <a:srgbClr val="FF0000"/>
                </a:solidFill>
              </a:rPr>
              <a:t>2. Coscienza come funzione:  </a:t>
            </a:r>
            <a:r>
              <a:rPr lang="it-IT" smtClean="0"/>
              <a:t>attuazione della coscienza </a:t>
            </a:r>
          </a:p>
          <a:p>
            <a:pPr>
              <a:lnSpc>
                <a:spcPts val="2000"/>
              </a:lnSpc>
            </a:pPr>
            <a:r>
              <a:rPr lang="it-IT" smtClean="0"/>
              <a:t>			come facoltà, in una concreta</a:t>
            </a:r>
          </a:p>
          <a:p>
            <a:pPr>
              <a:lnSpc>
                <a:spcPts val="2000"/>
              </a:lnSpc>
            </a:pPr>
            <a:r>
              <a:rPr lang="it-IT" smtClean="0"/>
              <a:t>			decisione morale, </a:t>
            </a:r>
          </a:p>
          <a:p>
            <a:pPr>
              <a:lnSpc>
                <a:spcPts val="2000"/>
              </a:lnSpc>
            </a:pPr>
            <a:r>
              <a:rPr lang="it-IT" smtClean="0"/>
              <a:t>			che avviene in tre fasi: </a:t>
            </a:r>
          </a:p>
          <a:p>
            <a:pPr>
              <a:lnSpc>
                <a:spcPts val="1800"/>
              </a:lnSpc>
            </a:pPr>
            <a:r>
              <a:rPr lang="it-IT" smtClean="0"/>
              <a:t>			           - coscienza antecedente</a:t>
            </a:r>
          </a:p>
          <a:p>
            <a:pPr>
              <a:lnSpc>
                <a:spcPts val="1800"/>
              </a:lnSpc>
            </a:pPr>
            <a:r>
              <a:rPr lang="it-IT" smtClean="0"/>
              <a:t>		                         - vera decisione della coscienza</a:t>
            </a:r>
          </a:p>
          <a:p>
            <a:pPr>
              <a:lnSpc>
                <a:spcPts val="1800"/>
              </a:lnSpc>
            </a:pPr>
            <a:r>
              <a:rPr lang="it-IT" smtClean="0"/>
              <a:t>			           - coscienza conseguente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71670" y="635795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3. Caratteristiche della coscienza:  </a:t>
            </a:r>
            <a:r>
              <a:rPr lang="it-IT" dirty="0" smtClean="0"/>
              <a:t>attenta,  delicata, retta,  certa </a:t>
            </a:r>
            <a:endParaRPr lang="it-IT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uiExpand="1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Una coscienza specificatamente  cristiana </a:t>
            </a:r>
            <a:endParaRPr lang="it-IT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857232"/>
            <a:ext cx="8143932" cy="571504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  <a:buNone/>
            </a:pPr>
            <a:r>
              <a:rPr lang="it-IT" sz="2200" dirty="0" smtClean="0"/>
              <a:t>Se prendiamo sul serio la nostra identità di cristiani, si sviluppa in noi una </a:t>
            </a:r>
            <a:r>
              <a:rPr lang="it-IT" sz="2200" b="1" dirty="0" smtClean="0">
                <a:solidFill>
                  <a:srgbClr val="FF0000"/>
                </a:solidFill>
              </a:rPr>
              <a:t>coscienza specificatamente cristiana, </a:t>
            </a:r>
            <a:r>
              <a:rPr lang="it-IT" sz="2200" b="1" dirty="0" smtClean="0"/>
              <a:t>che parte: 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dalla consapevolezza di essere una nuova creatura in Cristo, contrassegnati da quella libertà e fedeltà che scaturisce dalla fede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in Cristo;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dalla sequela gioiosa, grata e umile di Colui che il Padre ha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mandato come nostra Via, Verità e Vita;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dall’adesione totale a Colui che ci conduce al Padre, ci dona lo Spirito Santo, per una nuova comprensione di noi stessi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e un nuovo rapporto con i fratelli. </a:t>
            </a: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Di conseguenza,  la coscienza specificatamente cristiana</a:t>
            </a:r>
          </a:p>
          <a:p>
            <a:pPr lvl="1">
              <a:lnSpc>
                <a:spcPts val="2200"/>
              </a:lnSpc>
            </a:pPr>
            <a:r>
              <a:rPr lang="it-IT" sz="2000" dirty="0" smtClean="0"/>
              <a:t>è consapevolezza di non essere più sotto il regime della legge, ma sotto la grazia (</a:t>
            </a:r>
            <a:r>
              <a:rPr lang="it-IT" sz="2000" dirty="0" err="1" smtClean="0"/>
              <a:t>Rm</a:t>
            </a:r>
            <a:r>
              <a:rPr lang="it-IT" sz="2000" dirty="0" smtClean="0"/>
              <a:t> 6,14), di essere stati amati per primo e gratuitamente </a:t>
            </a:r>
            <a:r>
              <a:rPr lang="it-IT" sz="2000" i="1" dirty="0" smtClean="0"/>
              <a:t>“Non siamo stati noi ad amare Dio, ma è lui che ha amato noi e ha mandato suo Figlio come vittima di espiazione per i nostri peccati”(1</a:t>
            </a:r>
            <a:r>
              <a:rPr lang="it-IT" sz="2000" dirty="0" smtClean="0"/>
              <a:t>Gv 4, 10)</a:t>
            </a:r>
          </a:p>
          <a:p>
            <a:pPr lvl="1">
              <a:lnSpc>
                <a:spcPts val="2200"/>
              </a:lnSpc>
            </a:pPr>
            <a:r>
              <a:rPr lang="it-IT" sz="2000" dirty="0" smtClean="0"/>
              <a:t>E il nostro agire, dovrebbe essere una risposta a questo amore gratuito per realizzare il progetto che da sempre Dio ha su ognuno di noi. </a:t>
            </a:r>
            <a:endParaRPr lang="it-IT" sz="2000" dirty="0"/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8001024" y="1500188"/>
          <a:ext cx="1142976" cy="5357812"/>
        </p:xfrm>
        <a:graphic>
          <a:graphicData uri="http://schemas.openxmlformats.org/presentationml/2006/ole">
            <p:oleObj spid="_x0000_s37890" name="ClipArt" r:id="rId3" imgW="2149200" imgH="5813280" progId="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L’opzione fondamentale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21508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L’opzione fondamentale</a:t>
            </a: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E’ una decisione che orienta e abbraccia tutta la persona, </a:t>
            </a:r>
            <a:r>
              <a:rPr lang="it-IT" sz="2200" dirty="0" smtClean="0"/>
              <a:t>dando senso e orientamento a tutta la sua vita.</a:t>
            </a: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E’ il fondamento basilare della moralità, </a:t>
            </a:r>
            <a:r>
              <a:rPr lang="it-IT" sz="2200" dirty="0" smtClean="0"/>
              <a:t>perché riassume e orienta tutta la vita morale di un soggetto e tutto va compreso a partire da essa.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Sant’Agostino (354-430) e  </a:t>
            </a:r>
            <a:r>
              <a:rPr lang="it-IT" sz="2200" dirty="0" err="1" smtClean="0"/>
              <a:t>SanTommaso</a:t>
            </a:r>
            <a:r>
              <a:rPr lang="it-IT" sz="2200" dirty="0" smtClean="0"/>
              <a:t> (1225-1274) definivano tutto ciò «fine ultimo» che deve estendersi a tutto l’agire morale della persona. 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L’opzione fondamentale è uno dei pilastri su cui è andato costruendosi il rinnovamento della morale, specie nella sua presentazione pedagogica, nel superamento della valutazione del singolo atto.</a:t>
            </a: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La vita di una persona è caratterizzata dall’essere "una risposta“ ad una "vocazione“.  </a:t>
            </a:r>
            <a:r>
              <a:rPr lang="it-IT" sz="2200" dirty="0" smtClean="0"/>
              <a:t>La teologia attuale stabilisce uno stretto legame tra l’opzione fondamentale e il dono della grazia. La tensione a realizzare la propria pienezza di senso inficiata dal peccato, è ravvivata dalla grazia che rafforza l’opzione fondamentale, in vista della realizzazione del progetto di vita.</a:t>
            </a:r>
            <a:br>
              <a:rPr lang="it-IT" sz="22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285720" y="0"/>
            <a:ext cx="7715304" cy="164307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peccato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2071702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002060"/>
                </a:solidFill>
                <a:latin typeface="Cooper Black" pitchFamily="18" charset="0"/>
              </a:rPr>
              <a:t>Peccato e colpa, </a:t>
            </a:r>
          </a:p>
          <a:p>
            <a:pPr algn="ctr"/>
            <a:r>
              <a:rPr lang="it-IT" sz="3200" dirty="0" smtClean="0">
                <a:solidFill>
                  <a:srgbClr val="002060"/>
                </a:solidFill>
                <a:latin typeface="Cooper Black" pitchFamily="18" charset="0"/>
              </a:rPr>
              <a:t>fenomeni primordiali nella vita e nella storia dell’essere umano </a:t>
            </a:r>
            <a:endParaRPr lang="it-IT" sz="3200" dirty="0">
              <a:solidFill>
                <a:srgbClr val="002060"/>
              </a:solidFill>
              <a:latin typeface="Cooper Black" pitchFamily="18" charset="0"/>
            </a:endParaRPr>
          </a:p>
        </p:txBody>
      </p:sp>
      <p:pic>
        <p:nvPicPr>
          <p:cNvPr id="61442" name="Picture 2" descr="D:\Vecchio PC\09_01_2008\Immagini\Peccato origin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3929058" cy="2786058"/>
          </a:xfrm>
          <a:prstGeom prst="rect">
            <a:avLst/>
          </a:prstGeom>
          <a:noFill/>
        </p:spPr>
      </p:pic>
      <p:pic>
        <p:nvPicPr>
          <p:cNvPr id="61443" name="Picture 3" descr="D:\Vecchio PC\09_01_2008\Immagini\Peccato vignet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643306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Natura del peccato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4282" y="785794"/>
            <a:ext cx="7000924" cy="592935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peccato nell’insegnamento della Sacra Scrittura</a:t>
            </a:r>
          </a:p>
          <a:p>
            <a:pPr>
              <a:lnSpc>
                <a:spcPts val="2400"/>
              </a:lnSpc>
              <a:buNone/>
            </a:pPr>
            <a:r>
              <a:rPr lang="it-IT" dirty="0" smtClean="0"/>
              <a:t>	</a:t>
            </a:r>
            <a:r>
              <a:rPr lang="it-IT" sz="2200" dirty="0" smtClean="0"/>
              <a:t>La Sacra Scrittura non ci offre una definizione concettuale del peccato. </a:t>
            </a:r>
          </a:p>
          <a:p>
            <a:pPr>
              <a:lnSpc>
                <a:spcPts val="2400"/>
              </a:lnSpc>
              <a:buNone/>
            </a:pPr>
            <a:r>
              <a:rPr lang="it-IT" sz="2200" dirty="0" smtClean="0"/>
              <a:t>	Tuttavia, colpa e peccato nella Bibbia hanno un ruolo importante, perché tutta la storia dell’umanità si caratterizza come storia del rifiuto e del ritorno a Dio.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 smtClean="0"/>
              <a:t>	L’essenza più profonda del peccato sta nel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 smtClean="0"/>
              <a:t>	rifiuto della volontà di Dio, nella ribellione 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 smtClean="0"/>
              <a:t>	al suo progetto, nel tentativo di indipendenza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 smtClean="0"/>
              <a:t>	da Lui ed in un rapporto conflittuale con 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 smtClean="0"/>
              <a:t>	il fratello.</a:t>
            </a:r>
          </a:p>
          <a:p>
            <a:pPr lvl="1">
              <a:lnSpc>
                <a:spcPts val="2200"/>
              </a:lnSpc>
              <a:buNone/>
            </a:pPr>
            <a:endParaRPr lang="it-IT" dirty="0"/>
          </a:p>
        </p:txBody>
      </p:sp>
      <p:pic>
        <p:nvPicPr>
          <p:cNvPr id="61442" name="Picture 2" descr="D:\Vecchio PC\09_01_2008\Immagini\Tavole dei comandamen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86124"/>
            <a:ext cx="3214678" cy="3357586"/>
          </a:xfrm>
          <a:prstGeom prst="rect">
            <a:avLst/>
          </a:prstGeom>
          <a:noFill/>
        </p:spPr>
      </p:pic>
      <p:pic>
        <p:nvPicPr>
          <p:cNvPr id="8" name="Picture 2" descr="D:\Vecchio PC\09_01_2008\Immagini\Caino e Abe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445940"/>
            <a:ext cx="3214710" cy="22692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0006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Franklin Gothic Demi" pitchFamily="34" charset="0"/>
              </a:rPr>
              <a:t>Caratterizzazione del peccato dell’A.T.</a:t>
            </a:r>
            <a:endParaRPr lang="it-IT" sz="40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57158" y="1000108"/>
            <a:ext cx="6786610" cy="5324492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Nell’A.T. il peccato si caratterizza come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Ricerca sbagliata dell’autonomia morale (</a:t>
            </a:r>
            <a:r>
              <a:rPr lang="it-IT" sz="2200" dirty="0" err="1" smtClean="0"/>
              <a:t>Gn</a:t>
            </a:r>
            <a:r>
              <a:rPr lang="it-IT" sz="2200" dirty="0" smtClean="0"/>
              <a:t> 3,11)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Ribellione contro </a:t>
            </a:r>
            <a:r>
              <a:rPr lang="it-IT" sz="2200" dirty="0" err="1" smtClean="0"/>
              <a:t>Javè</a:t>
            </a:r>
            <a:r>
              <a:rPr lang="it-IT" sz="2200" dirty="0" smtClean="0"/>
              <a:t>. </a:t>
            </a:r>
            <a:r>
              <a:rPr lang="it-IT" sz="1800" dirty="0" smtClean="0"/>
              <a:t>“Diamoci un capo e torniamo in Egitto” (</a:t>
            </a:r>
            <a:r>
              <a:rPr lang="it-IT" sz="1800" dirty="0" err="1" smtClean="0"/>
              <a:t>Nm</a:t>
            </a:r>
            <a:r>
              <a:rPr lang="it-IT" sz="1800" dirty="0" smtClean="0"/>
              <a:t> 14,4) 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Abbandono di Dio. </a:t>
            </a:r>
            <a:r>
              <a:rPr lang="it-IT" sz="1800" dirty="0" smtClean="0"/>
              <a:t>“Perché hai disprezzato la parola del Signore, facendo ciò che è male ai suoi occhi?”</a:t>
            </a:r>
            <a:r>
              <a:rPr lang="it-IT" sz="2200" dirty="0" smtClean="0"/>
              <a:t> (II Sam 12,10) 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Infedeltà o adulterio </a:t>
            </a:r>
            <a:r>
              <a:rPr lang="it-IT" sz="1800" dirty="0" smtClean="0"/>
              <a:t>“La terra è stata profanata, perché hanno trasgredito le leggi”  “Hanno commesso adulterio con i loro idoli e hanno fatto passare per il fuoco i loro figli” (</a:t>
            </a:r>
            <a:r>
              <a:rPr lang="it-IT" sz="1800" dirty="0" err="1" smtClean="0"/>
              <a:t>Is</a:t>
            </a:r>
            <a:r>
              <a:rPr lang="it-IT" sz="1800" dirty="0" smtClean="0"/>
              <a:t> 24,5; </a:t>
            </a:r>
            <a:r>
              <a:rPr lang="it-IT" sz="1800" dirty="0" err="1" smtClean="0"/>
              <a:t>Ez</a:t>
            </a:r>
            <a:r>
              <a:rPr lang="it-IT" sz="1800" dirty="0" smtClean="0"/>
              <a:t> 23,37) .</a:t>
            </a:r>
            <a:endParaRPr lang="it-IT" sz="2200" dirty="0" smtClean="0"/>
          </a:p>
          <a:p>
            <a:pPr lvl="1">
              <a:lnSpc>
                <a:spcPts val="2000"/>
              </a:lnSpc>
            </a:pPr>
            <a:r>
              <a:rPr lang="it-IT" sz="2200" dirty="0" smtClean="0"/>
              <a:t>Cattiva intenzione che parte dal cuore.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</a:t>
            </a:r>
            <a:r>
              <a:rPr lang="it-IT" sz="1800" dirty="0" smtClean="0"/>
              <a:t>“L’stinto del cure umano è incline al male fin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1800" dirty="0" smtClean="0"/>
              <a:t>	dall’adolescenza” (</a:t>
            </a:r>
            <a:r>
              <a:rPr lang="it-IT" sz="1800" dirty="0" err="1" smtClean="0"/>
              <a:t>Gn</a:t>
            </a:r>
            <a:r>
              <a:rPr lang="it-IT" sz="1800" dirty="0" smtClean="0"/>
              <a:t> 8,21) .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Istigazione del diavolo. </a:t>
            </a:r>
            <a:r>
              <a:rPr lang="it-IT" sz="1800" dirty="0" smtClean="0"/>
              <a:t>“Dell’invidia del diavolo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1800" dirty="0" smtClean="0"/>
              <a:t>	ne fanno esperienza coloro che gli appartengono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1800" dirty="0" smtClean="0"/>
              <a:t>	(</a:t>
            </a:r>
            <a:r>
              <a:rPr lang="it-IT" sz="1800" dirty="0" err="1" smtClean="0"/>
              <a:t>Sap</a:t>
            </a:r>
            <a:r>
              <a:rPr lang="it-IT" sz="1800" dirty="0" smtClean="0"/>
              <a:t> 2,24) .</a:t>
            </a:r>
            <a:endParaRPr lang="it-IT" sz="2200" dirty="0" smtClean="0"/>
          </a:p>
        </p:txBody>
      </p:sp>
      <p:pic>
        <p:nvPicPr>
          <p:cNvPr id="8" name="Picture 2" descr="C:\Users\Public\Pictures\Peccato come ribelli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43380"/>
            <a:ext cx="3214678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Natura del peccato nel N.T.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4282" y="642918"/>
            <a:ext cx="8358246" cy="6000792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Un retto concetto sul peccato e la colpa, è possibile solo alla luce dell’incarnazione.</a:t>
            </a:r>
          </a:p>
          <a:p>
            <a:pPr lvl="1">
              <a:lnSpc>
                <a:spcPts val="2000"/>
              </a:lnSpc>
              <a:buNone/>
            </a:pPr>
            <a:r>
              <a:rPr lang="it-IT" sz="2000" b="1" dirty="0" smtClean="0"/>
              <a:t>Gesù è il redentore del peccato, </a:t>
            </a:r>
            <a:r>
              <a:rPr lang="it-IT" sz="2000" dirty="0" smtClean="0"/>
              <a:t>è venuto nel mondo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000" i="1" dirty="0" smtClean="0"/>
              <a:t>“per dare al suo popolo la salvezza col perdono dei suoi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000" i="1" dirty="0" smtClean="0"/>
              <a:t>peccati” </a:t>
            </a:r>
            <a:r>
              <a:rPr lang="it-IT" sz="2000" dirty="0" smtClean="0"/>
              <a:t>(</a:t>
            </a:r>
            <a:r>
              <a:rPr lang="it-IT" sz="2000" dirty="0" err="1" smtClean="0"/>
              <a:t>Lc</a:t>
            </a:r>
            <a:r>
              <a:rPr lang="it-IT" sz="2000" dirty="0" smtClean="0"/>
              <a:t> 1,77). </a:t>
            </a:r>
          </a:p>
          <a:p>
            <a:pPr lvl="1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000" dirty="0" smtClean="0"/>
              <a:t>E’ </a:t>
            </a:r>
            <a:r>
              <a:rPr lang="it-IT" sz="2000" i="1" dirty="0" smtClean="0"/>
              <a:t>“L’agnello di Dio che toglie i peccati del mondo” </a:t>
            </a:r>
            <a:r>
              <a:rPr lang="it-IT" sz="2000" dirty="0" smtClean="0"/>
              <a:t>(</a:t>
            </a:r>
            <a:r>
              <a:rPr lang="it-IT" sz="2000" dirty="0" err="1" smtClean="0"/>
              <a:t>Gv</a:t>
            </a:r>
            <a:r>
              <a:rPr lang="it-IT" sz="2000" dirty="0" smtClean="0"/>
              <a:t> 1,29).</a:t>
            </a:r>
          </a:p>
          <a:p>
            <a:pPr lvl="1">
              <a:lnSpc>
                <a:spcPts val="2000"/>
              </a:lnSpc>
              <a:buNone/>
            </a:pPr>
            <a:r>
              <a:rPr lang="it-IT" sz="2000" i="1" dirty="0" smtClean="0"/>
              <a:t>“Non è venuto per i giusti, ma per i peccatori” , “per salvare ciò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000" i="1" dirty="0" smtClean="0"/>
              <a:t>che era perduto”</a:t>
            </a:r>
            <a:r>
              <a:rPr lang="it-IT" sz="2000" dirty="0" smtClean="0"/>
              <a:t> (Mt 9,13; 18,11).</a:t>
            </a:r>
          </a:p>
          <a:p>
            <a:pPr lvl="1">
              <a:lnSpc>
                <a:spcPts val="2000"/>
              </a:lnSpc>
              <a:buNone/>
            </a:pPr>
            <a:r>
              <a:rPr lang="it-IT" sz="2000" b="1" dirty="0" smtClean="0"/>
              <a:t>Ha il potere di rimettere i peccati.</a:t>
            </a:r>
            <a:r>
              <a:rPr lang="it-IT" sz="2000" dirty="0" smtClean="0"/>
              <a:t> </a:t>
            </a:r>
            <a:r>
              <a:rPr lang="it-IT" sz="2000" i="1" dirty="0" smtClean="0"/>
              <a:t>“Ora sappiate che il Figlio dell’uomo ha il potere sulla terra di rimettere i peccati. Disse al </a:t>
            </a:r>
            <a:r>
              <a:rPr lang="it-IT" sz="2000" i="1" dirty="0" err="1" smtClean="0"/>
              <a:t>paralitico…</a:t>
            </a:r>
            <a:r>
              <a:rPr lang="it-IT" sz="2000" i="1" dirty="0" smtClean="0"/>
              <a:t>”.</a:t>
            </a:r>
            <a:r>
              <a:rPr lang="it-IT" sz="2000" dirty="0" smtClean="0"/>
              <a:t> (Mt 9,6;  Mc 2,10). </a:t>
            </a:r>
          </a:p>
          <a:p>
            <a:pPr lvl="1">
              <a:lnSpc>
                <a:spcPts val="2200"/>
              </a:lnSpc>
              <a:buNone/>
            </a:pPr>
            <a:r>
              <a:rPr lang="it-IT" sz="2000" b="1" dirty="0" smtClean="0"/>
              <a:t>Dà agli apostoli e ai loro successori il potere di rimettere i peccati </a:t>
            </a:r>
            <a:r>
              <a:rPr lang="it-IT" sz="2000" dirty="0" smtClean="0"/>
              <a:t>(</a:t>
            </a:r>
            <a:r>
              <a:rPr lang="it-IT" sz="2000" dirty="0" err="1" smtClean="0"/>
              <a:t>Gv</a:t>
            </a:r>
            <a:r>
              <a:rPr lang="it-IT" sz="2000" dirty="0" smtClean="0"/>
              <a:t> 20,32).</a:t>
            </a:r>
          </a:p>
          <a:p>
            <a:pPr lvl="1">
              <a:lnSpc>
                <a:spcPts val="2200"/>
              </a:lnSpc>
              <a:buNone/>
            </a:pPr>
            <a:r>
              <a:rPr lang="it-IT" sz="2000" dirty="0" smtClean="0"/>
              <a:t>	Il peccato si presenta come un dominatore che entra nel mondo con Adamo e assoggetta tutti alla morte. </a:t>
            </a:r>
            <a:r>
              <a:rPr lang="it-IT" sz="2000" i="1" dirty="0" smtClean="0"/>
              <a:t>“Come a causa di un solo uomo il peccato è entrato nel mondo e con il peccato la morte, così anche la morte ha raggiunto tutti gli uomini, perché tutti hanno peccato” </a:t>
            </a:r>
            <a:r>
              <a:rPr lang="it-IT" sz="2000" dirty="0" smtClean="0"/>
              <a:t>(</a:t>
            </a:r>
            <a:r>
              <a:rPr lang="it-IT" sz="2000" dirty="0" err="1" smtClean="0"/>
              <a:t>Rm</a:t>
            </a:r>
            <a:r>
              <a:rPr lang="it-IT" sz="2000" dirty="0" smtClean="0"/>
              <a:t> 5,12) </a:t>
            </a:r>
            <a:r>
              <a:rPr lang="it-IT" sz="2000" i="1" dirty="0" smtClean="0"/>
              <a:t>.</a:t>
            </a:r>
            <a:r>
              <a:rPr lang="it-IT" sz="2000" dirty="0" smtClean="0"/>
              <a:t> </a:t>
            </a:r>
          </a:p>
          <a:p>
            <a:pPr lvl="1">
              <a:lnSpc>
                <a:spcPts val="2200"/>
              </a:lnSpc>
              <a:buNone/>
            </a:pPr>
            <a:r>
              <a:rPr lang="it-IT" sz="2000" b="1" dirty="0" smtClean="0"/>
              <a:t>Nel piano di salvezza di Dio, in G. Cristo secondo Adamo, il peccato è sconfitto </a:t>
            </a:r>
            <a:r>
              <a:rPr lang="it-IT" sz="2000" i="1" dirty="0" smtClean="0"/>
              <a:t>“Cristo è risuscitato dai morti, primizia di coloro che sono morti. Poiché se a causa di un uomo venne la morte, a causa di un uomo verrà anche la risurrezione dai morti” </a:t>
            </a:r>
            <a:r>
              <a:rPr lang="it-IT" sz="2000" dirty="0" smtClean="0"/>
              <a:t>(</a:t>
            </a:r>
            <a:r>
              <a:rPr lang="it-IT" sz="2000" dirty="0" err="1" smtClean="0"/>
              <a:t>ICor</a:t>
            </a:r>
            <a:r>
              <a:rPr lang="it-IT" sz="2000" dirty="0" smtClean="0"/>
              <a:t> 15,20) </a:t>
            </a:r>
            <a:r>
              <a:rPr lang="it-IT" sz="2000" i="1" dirty="0" smtClean="0"/>
              <a:t>. </a:t>
            </a:r>
            <a:endParaRPr lang="it-IT" sz="2000" dirty="0"/>
          </a:p>
        </p:txBody>
      </p:sp>
      <p:pic>
        <p:nvPicPr>
          <p:cNvPr id="6" name="Picture 3" descr="D:\Vecchio PC\09_01_2008\Immagini\Crocifisso_Italiano_Corpo_di_cristo_80.jpg"/>
          <p:cNvPicPr>
            <a:picLocks noChangeAspect="1" noChangeArrowheads="1"/>
          </p:cNvPicPr>
          <p:nvPr/>
        </p:nvPicPr>
        <p:blipFill>
          <a:blip r:embed="rId2" cstate="print"/>
          <a:srcRect l="43810" t="5210"/>
          <a:stretch>
            <a:fillRect/>
          </a:stretch>
        </p:blipFill>
        <p:spPr bwMode="auto">
          <a:xfrm>
            <a:off x="6429388" y="928670"/>
            <a:ext cx="214314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571504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L’inclinazione al peccato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2844" y="1000108"/>
            <a:ext cx="8515352" cy="539593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  <a:buNone/>
            </a:pPr>
            <a:r>
              <a:rPr lang="it-IT" sz="2400" dirty="0" smtClean="0"/>
              <a:t>	</a:t>
            </a:r>
          </a:p>
          <a:p>
            <a:pPr>
              <a:lnSpc>
                <a:spcPts val="2200"/>
              </a:lnSpc>
              <a:buNone/>
            </a:pPr>
            <a:r>
              <a:rPr lang="it-IT" sz="2400" dirty="0" smtClean="0"/>
              <a:t>Sia l’umanità che le singole persone, hanno </a:t>
            </a:r>
            <a:r>
              <a:rPr lang="it-IT" sz="2400" dirty="0" smtClean="0">
                <a:solidFill>
                  <a:srgbClr val="FF0000"/>
                </a:solidFill>
              </a:rPr>
              <a:t>un’inclinazione al peccato, </a:t>
            </a:r>
            <a:r>
              <a:rPr lang="it-IT" sz="2400" dirty="0" smtClean="0"/>
              <a:t>e con le sole proprie forze non ci si può liberare da questa inclinazione.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San Paolo delinea questa situazione con chiarezza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nella lettera ai Romani </a:t>
            </a:r>
          </a:p>
          <a:p>
            <a:pPr>
              <a:lnSpc>
                <a:spcPts val="2200"/>
              </a:lnSpc>
              <a:buNone/>
            </a:pPr>
            <a:r>
              <a:rPr lang="it-IT" sz="2200" i="1" dirty="0" smtClean="0"/>
              <a:t>	“Tutti, giudei e greci, sono sotto il dominio del </a:t>
            </a:r>
            <a:r>
              <a:rPr lang="it-IT" sz="2200" i="1" dirty="0" err="1" smtClean="0"/>
              <a:t>peccato…</a:t>
            </a:r>
            <a:r>
              <a:rPr lang="it-IT" sz="2200" i="1" dirty="0" smtClean="0"/>
              <a:t>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i="1" dirty="0" smtClean="0"/>
              <a:t>	Tutti hanno traviato e si sono pervertiti” </a:t>
            </a:r>
            <a:r>
              <a:rPr lang="it-IT" sz="2200" dirty="0" smtClean="0"/>
              <a:t>(</a:t>
            </a:r>
            <a:r>
              <a:rPr lang="it-IT" sz="2200" dirty="0" err="1" smtClean="0"/>
              <a:t>Rm</a:t>
            </a:r>
            <a:r>
              <a:rPr lang="it-IT" sz="2200" dirty="0" smtClean="0"/>
              <a:t> 3,9-12).</a:t>
            </a:r>
          </a:p>
          <a:p>
            <a:pPr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Della schiavitù del peccato, San Paolo ne fa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esperienza in prima persona.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i="1" dirty="0" smtClean="0"/>
              <a:t>	“Io so che in me, cioè nella mia carne, non abita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i="1" dirty="0" smtClean="0"/>
              <a:t>	il bene; c’è in me il desiderio del bene, ma non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i="1" dirty="0" smtClean="0"/>
              <a:t>	la capacità di attuarlo.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i="1" dirty="0" smtClean="0"/>
              <a:t>	Infatti io non compio il bene che voglio,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i="1" dirty="0" smtClean="0"/>
              <a:t>	ma il male che non voglio.  Ora, se faccio quello che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i="1" dirty="0" smtClean="0"/>
              <a:t>	non voglio,  non sono più io a farlo, ma il peccato che abita in </a:t>
            </a:r>
            <a:r>
              <a:rPr lang="it-IT" sz="2200" i="1" dirty="0" err="1" smtClean="0"/>
              <a:t>me…nelle</a:t>
            </a:r>
            <a:r>
              <a:rPr lang="it-IT" sz="2200" i="1" dirty="0" smtClean="0"/>
              <a:t> mie membra vedo un’altra legge che muove guerra alla legge della mia mente e mi rende schiavo della legge del peccato” </a:t>
            </a:r>
            <a:r>
              <a:rPr lang="it-IT" sz="2200" dirty="0" smtClean="0"/>
              <a:t>(</a:t>
            </a:r>
            <a:r>
              <a:rPr lang="it-IT" sz="2200" dirty="0" err="1" smtClean="0"/>
              <a:t>Rm</a:t>
            </a:r>
            <a:r>
              <a:rPr lang="it-IT" sz="2200" dirty="0" smtClean="0"/>
              <a:t> 7,18-20).</a:t>
            </a:r>
            <a:endParaRPr lang="it-IT" sz="2200" dirty="0"/>
          </a:p>
        </p:txBody>
      </p:sp>
      <p:pic>
        <p:nvPicPr>
          <p:cNvPr id="63490" name="Picture 2" descr="D:\Vecchio PC\09_01_2008\Immagini\san_paolo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00239"/>
            <a:ext cx="2714612" cy="3429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Franklin Gothic Demi" pitchFamily="34" charset="0"/>
              </a:rPr>
              <a:t>Il peccato nella comprensione della teologia</a:t>
            </a:r>
            <a:endParaRPr lang="it-IT" sz="36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57158" y="928670"/>
            <a:ext cx="6572296" cy="539593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peccato </a:t>
            </a:r>
            <a:r>
              <a:rPr lang="it-IT" sz="2400" dirty="0" smtClean="0"/>
              <a:t>è sempre </a:t>
            </a:r>
            <a:r>
              <a:rPr lang="it-IT" sz="2400" b="1" dirty="0" smtClean="0">
                <a:solidFill>
                  <a:srgbClr val="FF0000"/>
                </a:solidFill>
              </a:rPr>
              <a:t>una decisione libera e assoluta </a:t>
            </a:r>
            <a:r>
              <a:rPr lang="it-IT" sz="2400" dirty="0" smtClean="0"/>
              <a:t>della persona, </a:t>
            </a:r>
            <a:r>
              <a:rPr lang="it-IT" sz="2400" b="1" dirty="0" smtClean="0">
                <a:solidFill>
                  <a:srgbClr val="FF0000"/>
                </a:solidFill>
              </a:rPr>
              <a:t>contro una richiesta di Dio. </a:t>
            </a: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E’ un rifiuto da parte della creatura della volontà del creatore (</a:t>
            </a:r>
            <a:r>
              <a:rPr lang="it-IT" sz="2400" b="1" i="1" dirty="0" err="1" smtClean="0">
                <a:solidFill>
                  <a:srgbClr val="FF0000"/>
                </a:solidFill>
              </a:rPr>
              <a:t>aversio</a:t>
            </a:r>
            <a:r>
              <a:rPr lang="it-IT" sz="2400" b="1" i="1" dirty="0" smtClean="0">
                <a:solidFill>
                  <a:srgbClr val="FF0000"/>
                </a:solidFill>
              </a:rPr>
              <a:t> a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Deo</a:t>
            </a:r>
            <a:r>
              <a:rPr lang="it-IT" sz="2400" b="1" i="1" dirty="0" smtClean="0">
                <a:solidFill>
                  <a:srgbClr val="FF0000"/>
                </a:solidFill>
              </a:rPr>
              <a:t>)</a:t>
            </a:r>
            <a:r>
              <a:rPr lang="it-IT" sz="2400" b="1" dirty="0" smtClean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ts val="22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400" dirty="0" smtClean="0"/>
              <a:t>Ma in questa libera decisione, si manifesta una </a:t>
            </a:r>
            <a:r>
              <a:rPr lang="it-IT" sz="2400" b="1" dirty="0" smtClean="0"/>
              <a:t>contraddizione: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La libertà della creatura si fonda in Dio e tuttavia si manifesta contro Dio. Come può accadere ciò?</a:t>
            </a:r>
          </a:p>
          <a:p>
            <a:pPr>
              <a:lnSpc>
                <a:spcPts val="2200"/>
              </a:lnSpc>
            </a:pPr>
            <a:r>
              <a:rPr lang="it-IT" dirty="0" smtClean="0"/>
              <a:t>Per comprendere la natura del peccato e la sua possibilità, cerchiamo di vedere il </a:t>
            </a:r>
            <a:r>
              <a:rPr lang="it-IT" b="1" dirty="0" smtClean="0">
                <a:solidFill>
                  <a:srgbClr val="FF0000"/>
                </a:solidFill>
              </a:rPr>
              <a:t>peccato come </a:t>
            </a:r>
            <a:r>
              <a:rPr lang="it-IT" b="1" i="1" dirty="0" smtClean="0">
                <a:solidFill>
                  <a:srgbClr val="FF0000"/>
                </a:solidFill>
              </a:rPr>
              <a:t>atto, </a:t>
            </a:r>
            <a:r>
              <a:rPr lang="it-IT" b="1" dirty="0" smtClean="0">
                <a:solidFill>
                  <a:srgbClr val="FF0000"/>
                </a:solidFill>
              </a:rPr>
              <a:t>come </a:t>
            </a:r>
            <a:r>
              <a:rPr lang="it-IT" b="1" i="1" dirty="0" smtClean="0">
                <a:solidFill>
                  <a:srgbClr val="FF0000"/>
                </a:solidFill>
              </a:rPr>
              <a:t>ribellione, e come segno.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>
              <a:lnSpc>
                <a:spcPts val="2200"/>
              </a:lnSpc>
            </a:pPr>
            <a:endParaRPr lang="it-IT" sz="2200" dirty="0"/>
          </a:p>
        </p:txBody>
      </p:sp>
      <p:pic>
        <p:nvPicPr>
          <p:cNvPr id="6" name="Picture 2" descr="D:\Vecchio PC\09_01_2008\Immagini\Peccato tentazio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928802"/>
            <a:ext cx="200026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Harlow Solid Italic" pitchFamily="82" charset="0"/>
              </a:rPr>
              <a:t>Introduzione</a:t>
            </a:r>
            <a:endParaRPr lang="it-IT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35842" name="Picture 2" descr="C:\Program Files (x86)\Microsoft Office\MEDIA\CAGCAT10\j0233018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857628"/>
            <a:ext cx="3357586" cy="250033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57224" y="2357430"/>
            <a:ext cx="7358115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Magneto" pitchFamily="82" charset="0"/>
              </a:rPr>
              <a:t>Natura e compiti </a:t>
            </a:r>
          </a:p>
          <a:p>
            <a:pPr algn="ctr"/>
            <a:r>
              <a:rPr lang="it-IT" sz="4000" dirty="0" smtClean="0">
                <a:latin typeface="Magneto" pitchFamily="82" charset="0"/>
              </a:rPr>
              <a:t>della Teologia Morale</a:t>
            </a:r>
            <a:endParaRPr lang="it-IT" sz="4000" dirty="0">
              <a:latin typeface="Magneto" pitchFamily="82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Franklin Gothic Demi" pitchFamily="34" charset="0"/>
              </a:rPr>
              <a:t>Il peccato come atto</a:t>
            </a:r>
            <a:endParaRPr lang="it-IT" sz="40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928670"/>
            <a:ext cx="7543824" cy="539593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peccato è sempre una decisione libera e assoluta, un atto esplicito della persona. </a:t>
            </a:r>
          </a:p>
          <a:p>
            <a:pPr>
              <a:lnSpc>
                <a:spcPts val="2200"/>
              </a:lnSpc>
              <a:buNone/>
            </a:pPr>
            <a:r>
              <a:rPr lang="it-IT" sz="2400" dirty="0" smtClean="0"/>
              <a:t>	</a:t>
            </a:r>
            <a:r>
              <a:rPr lang="it-IT" sz="2200" dirty="0" smtClean="0"/>
              <a:t>Per cui la causa del peccato sta proprio nella libertà della persona. 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Ogni persona ha la possibilità di esprimersi nella libertà e ogni scelta è tendenzialmente indirizzata al bene, anche quando vuole il male,  in quanto lo può volere solo sotto la maschera del bene.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Quindi, la persona può illudersi e considerare come non bene il bene autentico e porre come assoluto un bene apparente, pur sapendo nel profondo della sua coscienza che ciò non è né può essere vero.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E’ questa la </a:t>
            </a:r>
            <a:r>
              <a:rPr lang="it-IT" sz="2200" b="1" dirty="0" smtClean="0">
                <a:solidFill>
                  <a:srgbClr val="FF0000"/>
                </a:solidFill>
              </a:rPr>
              <a:t>natura e la grande contraddizione del peccato </a:t>
            </a:r>
            <a:r>
              <a:rPr lang="it-IT" sz="2200" dirty="0" smtClean="0"/>
              <a:t>che si manifesta come </a:t>
            </a:r>
            <a:r>
              <a:rPr lang="it-IT" sz="2200" i="1" dirty="0" err="1" smtClean="0"/>
              <a:t>hamartia</a:t>
            </a:r>
            <a:r>
              <a:rPr lang="it-IT" sz="2200" i="1" dirty="0" smtClean="0"/>
              <a:t>, </a:t>
            </a:r>
            <a:r>
              <a:rPr lang="it-IT" sz="2200" b="1" dirty="0" smtClean="0">
                <a:solidFill>
                  <a:srgbClr val="FF0000"/>
                </a:solidFill>
              </a:rPr>
              <a:t>opposizione al gratuito dono di Dio stesso. </a:t>
            </a:r>
            <a:endParaRPr lang="it-IT" sz="2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latin typeface="Franklin Gothic Demi" pitchFamily="34" charset="0"/>
              </a:rPr>
              <a:t>Il peccato come ribellione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7472386" cy="525305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it-IT" sz="2400" dirty="0" smtClean="0"/>
              <a:t>Il peccato consiste nell’uscire fuori dalla situazione originaria, è la rottura con la legge e la volontà di Dio.</a:t>
            </a:r>
          </a:p>
          <a:p>
            <a:pPr>
              <a:lnSpc>
                <a:spcPts val="2200"/>
              </a:lnSpc>
            </a:pPr>
            <a:r>
              <a:rPr lang="it-IT" sz="2400" dirty="0" smtClean="0"/>
              <a:t>I profeti dell’A.T. a proposto dei peccati del popolo,  parlano di </a:t>
            </a:r>
            <a:r>
              <a:rPr lang="it-IT" sz="2400" i="1" dirty="0" smtClean="0"/>
              <a:t>tradimento,  di ribellione, di rottura dell’alleanza.</a:t>
            </a:r>
          </a:p>
          <a:p>
            <a:pPr>
              <a:lnSpc>
                <a:spcPts val="2200"/>
              </a:lnSpc>
            </a:pPr>
            <a:r>
              <a:rPr lang="it-IT" sz="2400" dirty="0" smtClean="0"/>
              <a:t>Gesù nelle parabole si esprime in modo simile. I vignaioli usurpatori, esprimono un rifiuto di ciò che è voluto da Dio.</a:t>
            </a:r>
          </a:p>
          <a:p>
            <a:pPr>
              <a:lnSpc>
                <a:spcPts val="2200"/>
              </a:lnSpc>
            </a:pPr>
            <a:r>
              <a:rPr lang="it-IT" sz="2400" dirty="0" smtClean="0"/>
              <a:t>Il dramma del peccato consiste in questo paradosso:</a:t>
            </a:r>
          </a:p>
          <a:p>
            <a:pPr>
              <a:lnSpc>
                <a:spcPts val="2200"/>
              </a:lnSpc>
              <a:buNone/>
            </a:pPr>
            <a:r>
              <a:rPr lang="it-IT" sz="2400" dirty="0" smtClean="0"/>
              <a:t>	l’essere umano, la cui esistenza vera dipende in tutto dall’amore di Dio, senza questo amore è privo del suo vero fondamento esistenziale. </a:t>
            </a:r>
            <a:endParaRPr lang="it-IT" sz="2400" dirty="0"/>
          </a:p>
        </p:txBody>
      </p:sp>
      <p:pic>
        <p:nvPicPr>
          <p:cNvPr id="4" name="Picture 2" descr="D:\Vecchio PC\09_01_2008\Immagini\Peccato vegnatta1.jpg"/>
          <p:cNvPicPr>
            <a:picLocks noChangeAspect="1" noChangeArrowheads="1"/>
          </p:cNvPicPr>
          <p:nvPr/>
        </p:nvPicPr>
        <p:blipFill>
          <a:blip r:embed="rId2"/>
          <a:srcRect l="12500" r="12499" b="2083"/>
          <a:stretch>
            <a:fillRect/>
          </a:stretch>
        </p:blipFill>
        <p:spPr bwMode="auto">
          <a:xfrm>
            <a:off x="5572132" y="4214818"/>
            <a:ext cx="3571868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Franklin Gothic Demi" pitchFamily="34" charset="0"/>
              </a:rPr>
              <a:t>Il peccato come segno</a:t>
            </a:r>
            <a:endParaRPr lang="it-IT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6972320" cy="525305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/>
              <a:t>Gli atti peccaminosi che si verificano nella nostra vita, sono </a:t>
            </a:r>
            <a:r>
              <a:rPr lang="it-IT" sz="2400" i="1" dirty="0" smtClean="0"/>
              <a:t>segno, manifestazione </a:t>
            </a:r>
            <a:r>
              <a:rPr lang="it-IT" sz="2400" dirty="0" smtClean="0"/>
              <a:t>di qualcosa che si realizza nel profondo.</a:t>
            </a:r>
          </a:p>
          <a:p>
            <a:pPr>
              <a:lnSpc>
                <a:spcPts val="2400"/>
              </a:lnSpc>
            </a:pPr>
            <a:r>
              <a:rPr lang="it-IT" sz="2400" dirty="0" smtClean="0"/>
              <a:t>Come l’albero si riconosce dai frutti buoni o cattivi, così l’adesione o il rifiuto alle indicazioni di Dio (leggi), fornisce la chiave per scoprire l’orientamento fondamentale della persona.</a:t>
            </a:r>
          </a:p>
          <a:p>
            <a:pPr>
              <a:lnSpc>
                <a:spcPts val="2400"/>
              </a:lnSpc>
            </a:pPr>
            <a:r>
              <a:rPr lang="it-IT" sz="2400" dirty="0" smtClean="0"/>
              <a:t>La natura del peccato diventa segno dell’allontanamento da Dio che si attualizza in specifici atti umani.  </a:t>
            </a:r>
          </a:p>
          <a:p>
            <a:pPr>
              <a:lnSpc>
                <a:spcPts val="2400"/>
              </a:lnSpc>
            </a:pPr>
            <a:r>
              <a:rPr lang="it-IT" sz="2400" dirty="0" smtClean="0"/>
              <a:t>Il peccato detto mortale, si pone come rifiuto esplicito di Dio e un rivolgersi in modo egoistico a se stesso abusando delle persone e delle cose.</a:t>
            </a:r>
            <a:endParaRPr lang="it-IT" sz="2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0006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Differenza del peccato: veniale e mortale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7758138" cy="503874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/>
              <a:t>Sebbene la Sacra Scrittura non conosca i concetti di peccato mortale e peccato veniale secondo la definizione tradizionale,  conosce tuttavia peccati gravi e peccati lievi.</a:t>
            </a:r>
          </a:p>
          <a:p>
            <a:pPr lvl="1">
              <a:lnSpc>
                <a:spcPts val="24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I peccati gravi. </a:t>
            </a:r>
            <a:r>
              <a:rPr lang="it-IT" sz="2200" dirty="0" smtClean="0"/>
              <a:t>Quelli che sono degni di morte (</a:t>
            </a:r>
            <a:r>
              <a:rPr lang="it-IT" sz="2200" dirty="0" err="1" smtClean="0"/>
              <a:t>Rm</a:t>
            </a:r>
            <a:r>
              <a:rPr lang="it-IT" sz="2200" dirty="0" smtClean="0"/>
              <a:t> 1,29), quelli che escludono dal Regno di Dio (Gal 5,19), quelli la cui fine è la morte (</a:t>
            </a:r>
            <a:r>
              <a:rPr lang="it-IT" sz="2200" dirty="0" err="1" smtClean="0"/>
              <a:t>Rm</a:t>
            </a:r>
            <a:r>
              <a:rPr lang="it-IT" sz="2200" dirty="0" smtClean="0"/>
              <a:t> 6,23)</a:t>
            </a:r>
          </a:p>
          <a:p>
            <a:pPr lvl="1">
              <a:lnSpc>
                <a:spcPts val="24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I peccati lievi</a:t>
            </a:r>
            <a:r>
              <a:rPr lang="it-IT" sz="2200" dirty="0" smtClean="0"/>
              <a:t> che il giusto commette ogni giorno.  Appoggiandosi a questa distinzione, la tradizione ecclesiale ha sempre tenuto presente la differenza tra peccato mortale e peccato veniale.</a:t>
            </a:r>
          </a:p>
          <a:p>
            <a:pPr lvl="1">
              <a:lnSpc>
                <a:spcPts val="24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Il peccato mortale distrugge la vita della grazia (la partecipazione alla vita di Dio).</a:t>
            </a:r>
          </a:p>
          <a:p>
            <a:pPr lvl="1">
              <a:lnSpc>
                <a:spcPts val="2400"/>
              </a:lnSpc>
              <a:buNone/>
            </a:pPr>
            <a:r>
              <a:rPr lang="it-IT" sz="2200" b="1" dirty="0" smtClean="0"/>
              <a:t>Il peccato veniale non toglie lo stato di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b="1" dirty="0" smtClean="0"/>
              <a:t> grazia.</a:t>
            </a:r>
            <a:endParaRPr lang="it-IT" sz="2200" b="1" dirty="0"/>
          </a:p>
        </p:txBody>
      </p:sp>
      <p:pic>
        <p:nvPicPr>
          <p:cNvPr id="4" name="Picture 3" descr="D:\Vecchio PC\09_01_2008\Immagini\Peccato vignata 3.jpg"/>
          <p:cNvPicPr>
            <a:picLocks noChangeAspect="1" noChangeArrowheads="1"/>
          </p:cNvPicPr>
          <p:nvPr/>
        </p:nvPicPr>
        <p:blipFill>
          <a:blip r:embed="rId2"/>
          <a:srcRect l="20750" r="24125" b="10398"/>
          <a:stretch>
            <a:fillRect/>
          </a:stretch>
        </p:blipFill>
        <p:spPr bwMode="auto">
          <a:xfrm>
            <a:off x="6000760" y="4857760"/>
            <a:ext cx="3143240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Franklin Gothic Demi" pitchFamily="34" charset="0"/>
              </a:rPr>
              <a:t>Fonti del peccato</a:t>
            </a:r>
            <a:endParaRPr lang="it-IT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/>
              <a:t>Il peccato è atto della volontà libera. Ma la volontà è sottoposta alla tentazione esteriore ed interiore. Sono le fonti del peccato.</a:t>
            </a:r>
          </a:p>
          <a:p>
            <a:pPr>
              <a:lnSpc>
                <a:spcPts val="24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La tentazione esteriore</a:t>
            </a:r>
          </a:p>
          <a:p>
            <a:pPr lvl="1">
              <a:lnSpc>
                <a:spcPts val="2400"/>
              </a:lnSpc>
            </a:pPr>
            <a:r>
              <a:rPr lang="it-IT" sz="2200" dirty="0" smtClean="0"/>
              <a:t>Il diavolo, principe di questo mondo (</a:t>
            </a:r>
            <a:r>
              <a:rPr lang="it-IT" sz="2200" dirty="0" err="1" smtClean="0"/>
              <a:t>Gv</a:t>
            </a:r>
            <a:r>
              <a:rPr lang="it-IT" sz="2200" dirty="0" smtClean="0"/>
              <a:t> 14,30),  è il tentatore. Si aggira come un leone ruggente, ma nella fede noi possiamo resistergli (</a:t>
            </a:r>
            <a:r>
              <a:rPr lang="it-IT" sz="2200" dirty="0" err="1" smtClean="0"/>
              <a:t>IPt</a:t>
            </a:r>
            <a:r>
              <a:rPr lang="it-IT" sz="2200" dirty="0" smtClean="0"/>
              <a:t> </a:t>
            </a:r>
            <a:r>
              <a:rPr lang="it-IT" sz="2200" dirty="0" smtClean="0"/>
              <a:t>5,8ss).</a:t>
            </a:r>
          </a:p>
          <a:p>
            <a:pPr lvl="1">
              <a:lnSpc>
                <a:spcPts val="2400"/>
              </a:lnSpc>
            </a:pPr>
            <a:r>
              <a:rPr lang="it-IT" sz="2200" dirty="0" smtClean="0"/>
              <a:t>Il mondo, è formato da tutti gli uomini che temono la luce della verità (</a:t>
            </a:r>
            <a:r>
              <a:rPr lang="it-IT" sz="2200" dirty="0" err="1" smtClean="0"/>
              <a:t>Gv</a:t>
            </a:r>
            <a:r>
              <a:rPr lang="it-IT" sz="2200" dirty="0" smtClean="0"/>
              <a:t> 3,19); è il mondo delle tenebre (</a:t>
            </a:r>
            <a:r>
              <a:rPr lang="it-IT" sz="2200" dirty="0" err="1" smtClean="0"/>
              <a:t>Ef</a:t>
            </a:r>
            <a:r>
              <a:rPr lang="it-IT" sz="2200" dirty="0" smtClean="0"/>
              <a:t> 2,2).</a:t>
            </a:r>
          </a:p>
          <a:p>
            <a:pPr>
              <a:lnSpc>
                <a:spcPts val="24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La tentazione interiore</a:t>
            </a:r>
          </a:p>
          <a:p>
            <a:pPr lvl="1">
              <a:lnSpc>
                <a:spcPts val="2400"/>
              </a:lnSpc>
            </a:pPr>
            <a:r>
              <a:rPr lang="it-IT" dirty="0" smtClean="0"/>
              <a:t>Acquista la sua pericolosità a causa della cattiva cupidigia dell’uomo vecchio che è in noi.</a:t>
            </a:r>
          </a:p>
          <a:p>
            <a:pPr>
              <a:lnSpc>
                <a:spcPts val="2400"/>
              </a:lnSpc>
            </a:pPr>
            <a:r>
              <a:rPr lang="it-IT" dirty="0" smtClean="0"/>
              <a:t>E’ da notare che nessuna tentazione, per quanto </a:t>
            </a:r>
            <a:r>
              <a:rPr lang="it-IT" dirty="0" smtClean="0"/>
              <a:t>grave</a:t>
            </a:r>
            <a:r>
              <a:rPr lang="it-IT" dirty="0" smtClean="0"/>
              <a:t>, è peccato.</a:t>
            </a:r>
            <a:endParaRPr lang="it-IT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Franklin Gothic Demi" pitchFamily="34" charset="0"/>
              </a:rPr>
              <a:t>Condizioni del peccato</a:t>
            </a:r>
            <a:endParaRPr lang="it-IT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6972320" cy="503874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it-IT" sz="2400" dirty="0" smtClean="0"/>
              <a:t> Secondo la teologia scolastica, perché si verifichi il peccato mortale, è necessario che si verifichino insieme tre condizioni:</a:t>
            </a:r>
          </a:p>
          <a:p>
            <a:pPr lvl="1">
              <a:lnSpc>
                <a:spcPts val="24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Materia grave, </a:t>
            </a:r>
            <a:r>
              <a:rPr lang="it-IT" sz="2200" b="1" dirty="0" smtClean="0"/>
              <a:t>secondo le indicazioni dei dieci comandamenti</a:t>
            </a:r>
          </a:p>
          <a:p>
            <a:pPr lvl="1">
              <a:lnSpc>
                <a:spcPts val="2400"/>
              </a:lnSpc>
            </a:pPr>
            <a:r>
              <a:rPr lang="it-IT" sz="2200" b="1" dirty="0" smtClean="0"/>
              <a:t>L’atto deve essere compiuto </a:t>
            </a:r>
            <a:r>
              <a:rPr lang="it-IT" sz="2200" b="1" dirty="0" smtClean="0">
                <a:solidFill>
                  <a:srgbClr val="FF0000"/>
                </a:solidFill>
              </a:rPr>
              <a:t>con piena consapevolezza</a:t>
            </a:r>
          </a:p>
          <a:p>
            <a:pPr lvl="1">
              <a:lnSpc>
                <a:spcPts val="2400"/>
              </a:lnSpc>
            </a:pPr>
            <a:r>
              <a:rPr lang="it-IT" sz="2200" b="1" dirty="0" smtClean="0"/>
              <a:t>Deve esserci </a:t>
            </a:r>
            <a:r>
              <a:rPr lang="it-IT" sz="2200" b="1" dirty="0" smtClean="0">
                <a:solidFill>
                  <a:srgbClr val="FF0000"/>
                </a:solidFill>
              </a:rPr>
              <a:t>deliberato consenso.</a:t>
            </a:r>
            <a:endParaRPr lang="it-IT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Fine del Corso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34360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Algerian" pitchFamily="82" charset="0"/>
              </a:rPr>
              <a:t>Auguri di attuazione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Algerian" pitchFamily="82" charset="0"/>
              </a:rPr>
              <a:t> nella vita di ogni giorno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Algerian" pitchFamily="82" charset="0"/>
              </a:rPr>
              <a:t>di quanto appreso</a:t>
            </a:r>
            <a:endParaRPr lang="it-IT" sz="3600" b="1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>
              <a:lnSpc>
                <a:spcPts val="3400"/>
              </a:lnSpc>
            </a:pP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identità e compiti delle Teologia Morale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196752"/>
            <a:ext cx="8784976" cy="53926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tIns="36000" bIns="0">
            <a:norm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La Teologia</a:t>
            </a:r>
            <a:r>
              <a:rPr lang="it-IT" sz="2400" dirty="0" smtClean="0">
                <a:solidFill>
                  <a:srgbClr val="FF0000"/>
                </a:solidFill>
              </a:rPr>
              <a:t>, </a:t>
            </a:r>
            <a:r>
              <a:rPr lang="it-IT" sz="2200" dirty="0" smtClean="0"/>
              <a:t>indaga su tutta la realtà di Dio che si rivela e “chiama” 		          l’uomo ad entrare in dialogo con Lui.   </a:t>
            </a:r>
          </a:p>
          <a:p>
            <a:pPr>
              <a:lnSpc>
                <a:spcPts val="1200"/>
              </a:lnSpc>
            </a:pPr>
            <a:endParaRPr lang="it-IT" sz="1100" dirty="0" smtClean="0"/>
          </a:p>
          <a:p>
            <a:pPr>
              <a:lnSpc>
                <a:spcPts val="18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La Teologia morale, </a:t>
            </a:r>
            <a:r>
              <a:rPr lang="it-IT" sz="2000" dirty="0" smtClean="0">
                <a:solidFill>
                  <a:srgbClr val="FF0000"/>
                </a:solidFill>
              </a:rPr>
              <a:t>(dal latino </a:t>
            </a:r>
            <a:r>
              <a:rPr lang="it-IT" sz="2000" i="1" dirty="0" smtClean="0">
                <a:solidFill>
                  <a:srgbClr val="FF0000"/>
                </a:solidFill>
              </a:rPr>
              <a:t>mos-moris = costume, comportamento, modo 			  di agire)</a:t>
            </a:r>
            <a:r>
              <a:rPr lang="it-IT" sz="2000" dirty="0" smtClean="0"/>
              <a:t> 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200" dirty="0" smtClean="0">
                <a:solidFill>
                  <a:srgbClr val="FF0000"/>
                </a:solidFill>
              </a:rPr>
              <a:t>Che cos’è. </a:t>
            </a:r>
            <a:r>
              <a:rPr lang="it-IT" sz="2200" dirty="0" smtClean="0"/>
              <a:t>E’ parte della Teologia ed indaga sul comportamento della 	 	    persona umana in “risposta” alla“chiama” di Dio </a:t>
            </a:r>
            <a:r>
              <a:rPr lang="it-IT" sz="2200" dirty="0" smtClean="0">
                <a:solidFill>
                  <a:srgbClr val="FF0000"/>
                </a:solidFill>
              </a:rPr>
              <a:t>(causa 	  	    materiale).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200" dirty="0" smtClean="0">
                <a:solidFill>
                  <a:srgbClr val="FF0000"/>
                </a:solidFill>
              </a:rPr>
              <a:t>Chi l’ha fatta. </a:t>
            </a:r>
            <a:r>
              <a:rPr lang="it-IT" sz="2200" dirty="0" smtClean="0"/>
              <a:t>E’ stata prodotta dalla riflessione sulla Parola di Dio realizzata 	    della Chiesa attraverso i secoli </a:t>
            </a:r>
            <a:r>
              <a:rPr lang="it-IT" sz="2200" dirty="0" smtClean="0">
                <a:solidFill>
                  <a:srgbClr val="FF0000"/>
                </a:solidFill>
              </a:rPr>
              <a:t>(causa efficiente).</a:t>
            </a:r>
            <a:endParaRPr lang="it-IT" sz="2200" dirty="0" smtClean="0"/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200" dirty="0" smtClean="0">
                <a:solidFill>
                  <a:srgbClr val="FF0000"/>
                </a:solidFill>
              </a:rPr>
              <a:t>Come è fatta. </a:t>
            </a:r>
            <a:r>
              <a:rPr lang="it-IT" sz="2200" dirty="0" smtClean="0"/>
              <a:t>Sistematizzando i contenuti dell’insegnamento di Dio, 	 	    offertoci attraverso la Rivelazione</a:t>
            </a:r>
            <a:r>
              <a:rPr lang="it-IT" sz="2200" dirty="0" smtClean="0">
                <a:solidFill>
                  <a:srgbClr val="FF0000"/>
                </a:solidFill>
              </a:rPr>
              <a:t> (causa formale). </a:t>
            </a:r>
            <a:endParaRPr lang="it-IT" sz="2200" dirty="0" smtClean="0"/>
          </a:p>
          <a:p>
            <a:pPr>
              <a:lnSpc>
                <a:spcPts val="2000"/>
              </a:lnSpc>
            </a:pPr>
            <a:r>
              <a:rPr lang="it-IT" sz="2200" dirty="0" smtClean="0">
                <a:solidFill>
                  <a:srgbClr val="FF0000"/>
                </a:solidFill>
              </a:rPr>
              <a:t>Perché è fatta. </a:t>
            </a:r>
            <a:r>
              <a:rPr lang="it-IT" sz="2200" dirty="0" smtClean="0"/>
              <a:t>Per offrire all’uomo delle indicazioni sulla modalità di 	 	    risposta alla chiamata di Dio</a:t>
            </a:r>
            <a:r>
              <a:rPr lang="it-IT" sz="2200" dirty="0" smtClean="0">
                <a:solidFill>
                  <a:srgbClr val="FF0000"/>
                </a:solidFill>
              </a:rPr>
              <a:t> (causa finale).</a:t>
            </a:r>
            <a:endParaRPr lang="it-IT" sz="2200" dirty="0" smtClean="0"/>
          </a:p>
          <a:p>
            <a:r>
              <a:rPr lang="it-IT" sz="2200" dirty="0" smtClean="0"/>
              <a:t>Ha un rapporto con: l’etica filosofica, la Rivelazione e le altre religioni.</a:t>
            </a:r>
          </a:p>
          <a:p>
            <a:pPr lvl="1"/>
            <a:endParaRPr lang="it-IT" sz="2000" dirty="0" smtClean="0"/>
          </a:p>
          <a:p>
            <a:pPr lvl="1">
              <a:lnSpc>
                <a:spcPts val="2000"/>
              </a:lnSpc>
            </a:pPr>
            <a:r>
              <a:rPr lang="it-IT" sz="2000" dirty="0" smtClean="0">
                <a:solidFill>
                  <a:srgbClr val="FF0000"/>
                </a:solidFill>
              </a:rPr>
              <a:t>Il Concilio Vat. II</a:t>
            </a:r>
            <a:r>
              <a:rPr lang="it-IT" sz="2000" dirty="0" smtClean="0"/>
              <a:t> afferma: </a:t>
            </a:r>
            <a:r>
              <a:rPr lang="it-IT" sz="2000" i="1" dirty="0" smtClean="0"/>
              <a:t>“Si ponga speciale cura nel perfezionare la Teologia morale, in modo che la sua esposizione scientifica, maggiormente fondata sulla Sacra Scrittura, illustri l’altezza della vocazione dei fedeli in Cristo e il loro obbligo di apportare frutto nella carità per la vita del mondo” </a:t>
            </a:r>
            <a:r>
              <a:rPr lang="it-IT" dirty="0" smtClean="0"/>
              <a:t>(OT, n.16).</a:t>
            </a:r>
            <a:r>
              <a:rPr lang="it-IT" sz="2000" dirty="0" smtClean="0"/>
              <a:t> </a:t>
            </a:r>
          </a:p>
          <a:p>
            <a:pPr lvl="1">
              <a:lnSpc>
                <a:spcPts val="2000"/>
              </a:lnSpc>
            </a:pPr>
            <a:endParaRPr lang="it-IT" sz="2000" dirty="0" smtClean="0"/>
          </a:p>
          <a:p>
            <a:pPr lvl="1">
              <a:lnSpc>
                <a:spcPct val="110000"/>
              </a:lnSpc>
            </a:pPr>
            <a:endParaRPr lang="it-IT" sz="2000" dirty="0" smtClean="0"/>
          </a:p>
          <a:p>
            <a:pPr lvl="1"/>
            <a:endParaRPr lang="it-IT" sz="2000" dirty="0" smtClean="0"/>
          </a:p>
          <a:p>
            <a:pPr lvl="1"/>
            <a:endParaRPr lang="it-IT" sz="20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517232"/>
            <a:ext cx="8352928" cy="100027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sz="500" dirty="0">
              <a:solidFill>
                <a:srgbClr val="FF0000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179512" y="5805264"/>
            <a:ext cx="43204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9393148" cy="620688"/>
          </a:xfrm>
        </p:spPr>
        <p:txBody>
          <a:bodyPr>
            <a:normAutofit/>
          </a:bodyPr>
          <a:lstStyle/>
          <a:p>
            <a:r>
              <a:rPr lang="it-IT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Deformazione del concetto di morale e rapporto con l’etica </a:t>
            </a:r>
            <a:endParaRPr lang="it-IT" sz="3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64704"/>
            <a:ext cx="8572560" cy="5904656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ts val="16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Moralismo</a:t>
            </a:r>
            <a:r>
              <a:rPr lang="it-IT" sz="2200" b="1" dirty="0" smtClean="0">
                <a:solidFill>
                  <a:srgbClr val="FF0000"/>
                </a:solidFill>
              </a:rPr>
              <a:t>. </a:t>
            </a:r>
            <a:r>
              <a:rPr lang="it-IT" sz="2200" dirty="0" smtClean="0"/>
              <a:t>Si verifica quando si considera la morale</a:t>
            </a:r>
          </a:p>
          <a:p>
            <a:pPr>
              <a:lnSpc>
                <a:spcPts val="1600"/>
              </a:lnSpc>
              <a:buNone/>
            </a:pPr>
            <a:r>
              <a:rPr lang="it-IT" sz="2200" dirty="0" smtClean="0"/>
              <a:t>		 	fine a se stessa, il dovere per il dovere. </a:t>
            </a:r>
          </a:p>
          <a:p>
            <a:pPr>
              <a:lnSpc>
                <a:spcPts val="1600"/>
              </a:lnSpc>
              <a:buNone/>
            </a:pPr>
            <a:r>
              <a:rPr lang="it-IT" sz="2200" dirty="0" smtClean="0"/>
              <a:t>			E’ la deformazione della morale.</a:t>
            </a:r>
          </a:p>
          <a:p>
            <a:pPr>
              <a:buNone/>
            </a:pP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Legalismo. </a:t>
            </a:r>
            <a:r>
              <a:rPr lang="it-IT" sz="2200" dirty="0" smtClean="0"/>
              <a:t>E’ l’assolutizzazione della legge.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		La legge fine a se stessa.</a:t>
            </a:r>
          </a:p>
          <a:p>
            <a:pPr>
              <a:spcBef>
                <a:spcPts val="0"/>
              </a:spcBef>
              <a:buNone/>
            </a:pPr>
            <a:endParaRPr lang="it-IT" sz="2400" dirty="0" smtClean="0"/>
          </a:p>
          <a:p>
            <a:pPr>
              <a:spcBef>
                <a:spcPts val="0"/>
              </a:spcBef>
              <a:buNone/>
            </a:pP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Riduzionismo. </a:t>
            </a:r>
            <a:r>
              <a:rPr lang="it-IT" sz="2200" dirty="0" smtClean="0"/>
              <a:t>E’ la limitazione dei termini “morale”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		e “moralità” a qualcosa che riguarda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		un unico aspetto: sessuale, economico,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		</a:t>
            </a:r>
            <a:r>
              <a:rPr lang="it-IT" sz="2200" dirty="0" err="1" smtClean="0"/>
              <a:t>sociale…</a:t>
            </a:r>
            <a:endParaRPr lang="it-IT" sz="2200" dirty="0" smtClean="0"/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Distinzione tra etica e morale </a:t>
            </a:r>
            <a:r>
              <a:rPr lang="it-IT" sz="2200" dirty="0" smtClean="0"/>
              <a:t>a due livelli: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100" b="1" dirty="0" smtClean="0"/>
              <a:t>Per il principio di conoscenza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it-IT" sz="2000" dirty="0" smtClean="0"/>
              <a:t>L’etica fonda la sua conoscenza sulla ragione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it-IT" sz="2000" dirty="0" smtClean="0"/>
              <a:t>La morale si riferisce alla Rivelazione e alla fede.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200" b="1" dirty="0" smtClean="0"/>
              <a:t>Per lo scopo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it-IT" sz="2000" dirty="0" smtClean="0"/>
              <a:t>L’etica  propone che tutto l’agire sia conforme alla ragione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it-IT" sz="2000" dirty="0" smtClean="0"/>
              <a:t>La morale indica come rispondere alla chiamata di Dio</a:t>
            </a:r>
            <a:endParaRPr lang="it-I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836712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00240"/>
            <a:ext cx="157163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716428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Devi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04248" y="2571744"/>
            <a:ext cx="174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500" b="1" dirty="0" smtClean="0">
                <a:solidFill>
                  <a:srgbClr val="FF0000"/>
                </a:solidFill>
              </a:rPr>
              <a:t>E’ </a:t>
            </a:r>
          </a:p>
          <a:p>
            <a:pPr>
              <a:lnSpc>
                <a:spcPts val="1200"/>
              </a:lnSpc>
            </a:pPr>
            <a:r>
              <a:rPr lang="it-IT" sz="1500" b="1" dirty="0" smtClean="0">
                <a:solidFill>
                  <a:srgbClr val="FF0000"/>
                </a:solidFill>
              </a:rPr>
              <a:t>scritto</a:t>
            </a:r>
            <a:endParaRPr lang="it-IT" sz="1500" b="1" dirty="0">
              <a:solidFill>
                <a:srgbClr val="FF00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3501008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don Salvatore\Immagini\Corruzi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573016"/>
            <a:ext cx="1009277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 umana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soggetto originale 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relazione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4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71744"/>
            <a:ext cx="1575056" cy="2143140"/>
          </a:xfrm>
          <a:prstGeom prst="rect">
            <a:avLst/>
          </a:prstGeom>
          <a:noFill/>
        </p:spPr>
      </p:pic>
      <p:pic>
        <p:nvPicPr>
          <p:cNvPr id="36869" name="Picture 5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5" y="2571744"/>
            <a:ext cx="2286017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persona umana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928670"/>
            <a:ext cx="5929354" cy="564360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L’identità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dirty="0" smtClean="0"/>
              <a:t>secondo l’antropologia cristiana </a:t>
            </a:r>
            <a:endParaRPr lang="it-IT" sz="2400" dirty="0" smtClean="0">
              <a:solidFill>
                <a:srgbClr val="FF0000"/>
              </a:solidFill>
            </a:endParaRPr>
          </a:p>
          <a:p>
            <a:pPr lvl="1">
              <a:lnSpc>
                <a:spcPts val="1800"/>
              </a:lnSpc>
            </a:pP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creato ad immagine e somiglianza di Dio</a:t>
            </a:r>
          </a:p>
          <a:p>
            <a:pPr>
              <a:lnSpc>
                <a:spcPts val="2000"/>
              </a:lnSpc>
              <a:buNone/>
            </a:pPr>
            <a:r>
              <a:rPr lang="it-IT" sz="2400" dirty="0" smtClean="0"/>
              <a:t>		</a:t>
            </a:r>
            <a:r>
              <a:rPr lang="it-IT" sz="2000" i="1" dirty="0" smtClean="0"/>
              <a:t>“Dio diss</a:t>
            </a:r>
            <a:r>
              <a:rPr lang="it-IT" sz="2000" dirty="0" smtClean="0"/>
              <a:t>e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i="1" dirty="0" smtClean="0">
                <a:solidFill>
                  <a:srgbClr val="FF0000"/>
                </a:solidFill>
              </a:rPr>
              <a:t>facciamo l’uomo a nostra immagine e 	          	somiglianza.”</a:t>
            </a:r>
            <a:r>
              <a:rPr lang="it-IT" sz="2400" i="1" dirty="0" smtClean="0"/>
              <a:t>  </a:t>
            </a:r>
            <a:r>
              <a:rPr lang="it-IT" sz="2000" dirty="0" smtClean="0"/>
              <a:t>(</a:t>
            </a:r>
            <a:r>
              <a:rPr lang="it-IT" sz="2000" dirty="0" err="1" smtClean="0"/>
              <a:t>Gen</a:t>
            </a:r>
            <a:r>
              <a:rPr lang="it-IT" sz="2000" dirty="0" smtClean="0"/>
              <a:t> 1,26).</a:t>
            </a:r>
          </a:p>
          <a:p>
            <a:pPr lvl="1">
              <a:lnSpc>
                <a:spcPts val="2000"/>
              </a:lnSpc>
            </a:pP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Composto di anima e di corpo</a:t>
            </a:r>
          </a:p>
          <a:p>
            <a:pPr lvl="2">
              <a:lnSpc>
                <a:spcPts val="2000"/>
              </a:lnSpc>
              <a:buNone/>
            </a:pPr>
            <a:r>
              <a:rPr lang="it-IT" sz="1900" dirty="0" smtClean="0"/>
              <a:t>	</a:t>
            </a:r>
            <a:r>
              <a:rPr lang="it-IT" sz="2000" dirty="0" smtClean="0"/>
              <a:t>“Il Signore </a:t>
            </a:r>
            <a:r>
              <a:rPr lang="it-IT" sz="2000" i="1" dirty="0" smtClean="0"/>
              <a:t>Dio </a:t>
            </a:r>
            <a:r>
              <a:rPr lang="it-IT" sz="2000" i="1" dirty="0" smtClean="0">
                <a:solidFill>
                  <a:srgbClr val="FF0000"/>
                </a:solidFill>
              </a:rPr>
              <a:t>plasmò l’uomo con la polvere della terra e soffiò nelle sue narici un alito di vita </a:t>
            </a:r>
            <a:r>
              <a:rPr lang="it-IT" sz="2000" i="1" dirty="0" smtClean="0"/>
              <a:t>e l’uomo divenne un essere vivente” </a:t>
            </a:r>
            <a:r>
              <a:rPr lang="it-IT" sz="2000" dirty="0" err="1" smtClean="0"/>
              <a:t>Gen</a:t>
            </a:r>
            <a:r>
              <a:rPr lang="it-IT" sz="2000" dirty="0" smtClean="0"/>
              <a:t> 2,7).</a:t>
            </a:r>
          </a:p>
          <a:p>
            <a:pPr lvl="1">
              <a:lnSpc>
                <a:spcPts val="2000"/>
              </a:lnSpc>
            </a:pP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carattere creaturale</a:t>
            </a:r>
          </a:p>
          <a:p>
            <a:pPr lvl="2">
              <a:lnSpc>
                <a:spcPts val="2000"/>
              </a:lnSpc>
              <a:buNone/>
            </a:pPr>
            <a:r>
              <a:rPr lang="it-IT" sz="2000" i="1" dirty="0" smtClean="0"/>
              <a:t>	“Dio </a:t>
            </a:r>
            <a:r>
              <a:rPr lang="it-IT" sz="2000" b="1" i="1" dirty="0" smtClean="0">
                <a:solidFill>
                  <a:srgbClr val="FF0000"/>
                </a:solidFill>
              </a:rPr>
              <a:t>creò l’uomo </a:t>
            </a:r>
            <a:r>
              <a:rPr lang="it-IT" sz="2000" i="1" dirty="0" smtClean="0"/>
              <a:t>a sua immagine; a immagine di Dio </a:t>
            </a:r>
            <a:r>
              <a:rPr lang="it-IT" sz="2000" b="1" i="1" dirty="0" smtClean="0">
                <a:solidFill>
                  <a:srgbClr val="FF0000"/>
                </a:solidFill>
              </a:rPr>
              <a:t>lo creò</a:t>
            </a:r>
            <a:r>
              <a:rPr lang="it-IT" sz="2000" i="1" dirty="0" smtClean="0"/>
              <a:t>; maschio e femmina li creò”</a:t>
            </a:r>
            <a:r>
              <a:rPr lang="it-IT" sz="2000" dirty="0" smtClean="0"/>
              <a:t> (</a:t>
            </a:r>
            <a:r>
              <a:rPr lang="it-IT" sz="2000" dirty="0" err="1" smtClean="0"/>
              <a:t>Gen</a:t>
            </a:r>
            <a:r>
              <a:rPr lang="it-IT" sz="2000" dirty="0" smtClean="0"/>
              <a:t> 1, 27).</a:t>
            </a:r>
          </a:p>
          <a:p>
            <a:pPr lvl="1">
              <a:lnSpc>
                <a:spcPts val="2000"/>
              </a:lnSpc>
            </a:pPr>
            <a:r>
              <a:rPr lang="it-IT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Dotato di intelligenza e volontà</a:t>
            </a:r>
          </a:p>
          <a:p>
            <a:pPr lvl="2">
              <a:lnSpc>
                <a:spcPts val="2000"/>
              </a:lnSpc>
              <a:buNone/>
            </a:pPr>
            <a:r>
              <a:rPr lang="it-IT" sz="2000" i="1" dirty="0" smtClean="0"/>
              <a:t>	«Dio li benedisse e disse loro: "Siate fecondi e moltiplicatevi, riempite la terra; </a:t>
            </a:r>
            <a:r>
              <a:rPr lang="it-IT" sz="2000" b="1" i="1" dirty="0" smtClean="0">
                <a:solidFill>
                  <a:srgbClr val="FF0000"/>
                </a:solidFill>
              </a:rPr>
              <a:t>soggiogatela</a:t>
            </a:r>
            <a:r>
              <a:rPr lang="it-IT" sz="2000" i="1" dirty="0" smtClean="0"/>
              <a:t> e </a:t>
            </a:r>
            <a:r>
              <a:rPr lang="it-IT" sz="2000" b="1" i="1" dirty="0" smtClean="0">
                <a:solidFill>
                  <a:srgbClr val="FF0000"/>
                </a:solidFill>
              </a:rPr>
              <a:t>dominate</a:t>
            </a:r>
            <a:r>
              <a:rPr lang="it-IT" sz="2000" i="1" dirty="0" smtClean="0"/>
              <a:t> sui pesci del mare e sugli uccelli del cielo e su ogni essere vivente, che striscia sulla terra"» (</a:t>
            </a:r>
            <a:r>
              <a:rPr lang="it-IT" sz="2000" dirty="0" smtClean="0"/>
              <a:t> </a:t>
            </a:r>
            <a:r>
              <a:rPr lang="it-IT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1, 28</a:t>
            </a:r>
            <a:r>
              <a:rPr lang="it-IT" sz="2000" dirty="0" smtClean="0"/>
              <a:t> ).</a:t>
            </a:r>
          </a:p>
          <a:p>
            <a:pPr lvl="2">
              <a:lnSpc>
                <a:spcPts val="2000"/>
              </a:lnSpc>
              <a:buNone/>
            </a:pPr>
            <a:endParaRPr lang="it-IT" sz="2000" dirty="0"/>
          </a:p>
        </p:txBody>
      </p:sp>
      <p:pic>
        <p:nvPicPr>
          <p:cNvPr id="6" name="Picture 2" descr="C:\Users\Public\Pictures\Creazione uomo e d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3071802" cy="350046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 flipH="1">
            <a:off x="6215074" y="5286388"/>
            <a:ext cx="2786082" cy="11182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b="1" i="1" dirty="0" smtClean="0">
                <a:solidFill>
                  <a:srgbClr val="FF0000"/>
                </a:solidFill>
              </a:rPr>
              <a:t>“Ti rendo grazie Signore:</a:t>
            </a:r>
          </a:p>
          <a:p>
            <a:pPr>
              <a:lnSpc>
                <a:spcPts val="2000"/>
              </a:lnSpc>
            </a:pPr>
            <a:r>
              <a:rPr lang="it-IT" b="1" i="1" dirty="0" smtClean="0">
                <a:solidFill>
                  <a:srgbClr val="FF0000"/>
                </a:solidFill>
              </a:rPr>
              <a:t>hai fatto di me </a:t>
            </a:r>
          </a:p>
          <a:p>
            <a:pPr>
              <a:lnSpc>
                <a:spcPts val="2000"/>
              </a:lnSpc>
            </a:pPr>
            <a:r>
              <a:rPr lang="it-IT" b="1" i="1" dirty="0" smtClean="0">
                <a:solidFill>
                  <a:srgbClr val="FF0000"/>
                </a:solidFill>
              </a:rPr>
              <a:t>una meraviglia stupenda”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Sal</a:t>
            </a:r>
            <a:r>
              <a:rPr lang="it-IT" dirty="0" smtClean="0"/>
              <a:t> 139, 14)  </a:t>
            </a:r>
            <a:endParaRPr lang="it-IT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6738</TotalTime>
  <Words>3129</Words>
  <Application>Microsoft Office PowerPoint</Application>
  <PresentationFormat>Presentazione su schermo (4:3)</PresentationFormat>
  <Paragraphs>718</Paragraphs>
  <Slides>56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8" baseType="lpstr">
      <vt:lpstr>Equinozio</vt:lpstr>
      <vt:lpstr>ClipArt</vt:lpstr>
      <vt:lpstr>      Scuola di Teologia  Diocesi di Terni, Narni, Amelia Anno accademico 2016/17  </vt:lpstr>
      <vt:lpstr>1. Indice delle tematiche del corso</vt:lpstr>
      <vt:lpstr>2. Indice delle tematiche del corso</vt:lpstr>
      <vt:lpstr>3. Indice delle tematiche del corso</vt:lpstr>
      <vt:lpstr>Introduzione</vt:lpstr>
      <vt:lpstr>Introduzione  identità e compiti delle Teologia Morale</vt:lpstr>
      <vt:lpstr>Deformazione del concetto di morale e rapporto con l’etica </vt:lpstr>
      <vt:lpstr>La persona umana soggetto originale  in relazione</vt:lpstr>
      <vt:lpstr>La persona umana</vt:lpstr>
      <vt:lpstr> La persona umana: peculiarità e considerazioni</vt:lpstr>
      <vt:lpstr>Il valore della persona attualizzato dal Con. Vat. II </vt:lpstr>
      <vt:lpstr>La persona nel Catechismo della Chiesa Catt. </vt:lpstr>
      <vt:lpstr>  La centralità della relazione tra le persone</vt:lpstr>
      <vt:lpstr>Essenza della moralità</vt:lpstr>
      <vt:lpstr>Operari sequitur esse</vt:lpstr>
      <vt:lpstr>Essenza della moralità</vt:lpstr>
      <vt:lpstr>  Condizioni  che influiscono sull’atto umano</vt:lpstr>
      <vt:lpstr>Diapositiva 18</vt:lpstr>
      <vt:lpstr>L’agire morale (actus moralis) </vt:lpstr>
      <vt:lpstr>La moralità connessa con il dovere</vt:lpstr>
      <vt:lpstr>Dov’è l’essenza della moralità</vt:lpstr>
      <vt:lpstr>Diapositiva 22</vt:lpstr>
      <vt:lpstr>Le fonti della moralità</vt:lpstr>
      <vt:lpstr>L’ effetto dell’ azione</vt:lpstr>
      <vt:lpstr>Le norme della moralità</vt:lpstr>
      <vt:lpstr>La legge morale</vt:lpstr>
      <vt:lpstr>La legge eterna</vt:lpstr>
      <vt:lpstr>La legge morale naturale</vt:lpstr>
      <vt:lpstr>Conoscenza naturale della legge morale</vt:lpstr>
      <vt:lpstr>Diffusione della legge naturale</vt:lpstr>
      <vt:lpstr>Diapositiva 31</vt:lpstr>
      <vt:lpstr>La coscienza</vt:lpstr>
      <vt:lpstr>Diapositiva 33</vt:lpstr>
      <vt:lpstr>Espressioni in riferimento alla coscienza</vt:lpstr>
      <vt:lpstr>La coscienza nel Catechismo della C.C.</vt:lpstr>
      <vt:lpstr>Diapositiva 36</vt:lpstr>
      <vt:lpstr>               Natura  e processo della coscienza  </vt:lpstr>
      <vt:lpstr>Funzione della coscienza</vt:lpstr>
      <vt:lpstr>Diapositiva 39</vt:lpstr>
      <vt:lpstr>Principi relativi al giudizio della coscienza</vt:lpstr>
      <vt:lpstr>Diapositiva 41</vt:lpstr>
      <vt:lpstr>Una coscienza specificatamente  cristiana </vt:lpstr>
      <vt:lpstr>L’opzione fondamentale</vt:lpstr>
      <vt:lpstr>Il peccato</vt:lpstr>
      <vt:lpstr>Natura del peccato</vt:lpstr>
      <vt:lpstr>Caratterizzazione del peccato dell’A.T.</vt:lpstr>
      <vt:lpstr>Natura del peccato nel N.T.</vt:lpstr>
      <vt:lpstr>L’inclinazione al peccato</vt:lpstr>
      <vt:lpstr>Il peccato nella comprensione della teologia</vt:lpstr>
      <vt:lpstr>Il peccato come atto</vt:lpstr>
      <vt:lpstr>Il peccato come ribellione</vt:lpstr>
      <vt:lpstr>Il peccato come segno</vt:lpstr>
      <vt:lpstr>Differenza del peccato: veniale e mortale</vt:lpstr>
      <vt:lpstr>Fonti del peccato</vt:lpstr>
      <vt:lpstr>Condizioni del peccato</vt:lpstr>
      <vt:lpstr>Fine del Corso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don Salvatore</dc:creator>
  <cp:lastModifiedBy>D.Salvatore</cp:lastModifiedBy>
  <cp:revision>676</cp:revision>
  <dcterms:created xsi:type="dcterms:W3CDTF">2016-10-13T10:01:44Z</dcterms:created>
  <dcterms:modified xsi:type="dcterms:W3CDTF">2017-06-08T18:05:17Z</dcterms:modified>
</cp:coreProperties>
</file>