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03/04/2017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03/04/2017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03/04/2017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03/04/2017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03/04/2017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03/04/2017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03/04/2017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03/04/2017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03/04/2017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03/04/2017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tonda singolo angolo rettangol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03/04/2017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03/04/2017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22376" y="500042"/>
            <a:ext cx="7772400" cy="1071570"/>
          </a:xfrm>
        </p:spPr>
        <p:txBody>
          <a:bodyPr>
            <a:normAutofit/>
          </a:bodyPr>
          <a:lstStyle/>
          <a:p>
            <a:pPr algn="ctr"/>
            <a:r>
              <a:rPr lang="it-IT" sz="4000" dirty="0" smtClean="0"/>
              <a:t>Teologia dei sacramenti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601356"/>
          </a:xfrm>
        </p:spPr>
        <p:txBody>
          <a:bodyPr>
            <a:normAutofit/>
          </a:bodyPr>
          <a:lstStyle/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Ciò </a:t>
            </a:r>
            <a:r>
              <a:rPr lang="it-IT" dirty="0" smtClean="0"/>
              <a:t>che è comune </a:t>
            </a:r>
            <a:r>
              <a:rPr lang="it-IT" dirty="0" smtClean="0"/>
              <a:t>ai </a:t>
            </a:r>
            <a:r>
              <a:rPr lang="it-IT" dirty="0" smtClean="0"/>
              <a:t>sette sacramenti dal punto di vista</a:t>
            </a:r>
          </a:p>
          <a:p>
            <a:pPr algn="ctr"/>
            <a:r>
              <a:rPr lang="it-IT" sz="3200" dirty="0" smtClean="0"/>
              <a:t>dottrinale</a:t>
            </a:r>
            <a:endParaRPr lang="it-IT" sz="3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428992" y="6215082"/>
            <a:ext cx="528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Scuola di formazione teologica – Terni - 2017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215074" y="500042"/>
            <a:ext cx="2500330" cy="428628"/>
          </a:xfrm>
        </p:spPr>
        <p:txBody>
          <a:bodyPr>
            <a:normAutofit/>
          </a:bodyPr>
          <a:lstStyle/>
          <a:p>
            <a:pPr algn="ctr"/>
            <a:r>
              <a:rPr lang="it-IT" sz="1600" dirty="0" smtClean="0"/>
              <a:t>Teologia dei sacramenti</a:t>
            </a:r>
            <a:endParaRPr lang="it-IT" sz="1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2376" y="3786190"/>
            <a:ext cx="7772400" cy="235745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it-IT" sz="2400" dirty="0" smtClean="0"/>
              <a:t>Qual è il senso dell’espressione</a:t>
            </a:r>
          </a:p>
          <a:p>
            <a:pPr lvl="1" algn="just">
              <a:buFont typeface="Wingdings" pitchFamily="2" charset="2"/>
              <a:buChar char="§"/>
            </a:pPr>
            <a:r>
              <a:rPr lang="it-IT" sz="2800" dirty="0" smtClean="0"/>
              <a:t> “partecipare al sacerdozio di Cristo”?</a:t>
            </a:r>
          </a:p>
          <a:p>
            <a:pPr lvl="1" algn="just">
              <a:buFont typeface="Wingdings" pitchFamily="2" charset="2"/>
              <a:buChar char="§"/>
            </a:pPr>
            <a:r>
              <a:rPr lang="it-IT" sz="2800" dirty="0" smtClean="0"/>
              <a:t> “Far parte della Chiesa”?</a:t>
            </a:r>
          </a:p>
          <a:p>
            <a:pPr lvl="1" algn="just">
              <a:buFont typeface="Wingdings" pitchFamily="2" charset="2"/>
              <a:buChar char="§"/>
            </a:pPr>
            <a:r>
              <a:rPr lang="it-IT" sz="2800" dirty="0" smtClean="0"/>
              <a:t> “Configurazione a Cristo e alla Chiesa”</a:t>
            </a:r>
            <a:endParaRPr lang="it-IT" sz="2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57158" y="6215082"/>
            <a:ext cx="4643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Scuola di formazione teologica – Terni - 2017</a:t>
            </a:r>
            <a:endParaRPr lang="it-IT" sz="16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71472" y="1142984"/>
            <a:ext cx="80724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“I tre sacramenti del battesimo, della Confermazione e dell’Ordine conferiscono, oltre la grazia, un </a:t>
            </a:r>
            <a:r>
              <a:rPr lang="it-IT" sz="2000" b="1" dirty="0" smtClean="0"/>
              <a:t>carattere</a:t>
            </a:r>
            <a:r>
              <a:rPr lang="it-IT" sz="2000" dirty="0" smtClean="0"/>
              <a:t> sacramentale o </a:t>
            </a:r>
            <a:r>
              <a:rPr lang="it-IT" sz="2000" b="1" dirty="0" smtClean="0"/>
              <a:t>“</a:t>
            </a:r>
            <a:r>
              <a:rPr lang="it-IT" sz="2000" dirty="0" smtClean="0"/>
              <a:t>sigillo” in forza del quale il cristiano partecipa al sacerdozio di Cristo e fa parte della Chiesa secondo stati e funzioni diverse. Questa configurazione a Cristo e alla Chiesa , realizzata dallo Spirito, è </a:t>
            </a:r>
            <a:r>
              <a:rPr lang="it-IT" sz="2000" b="1" dirty="0" smtClean="0"/>
              <a:t>indelebile, </a:t>
            </a:r>
            <a:r>
              <a:rPr lang="it-IT" sz="2000" dirty="0" smtClean="0"/>
              <a:t>essa rimane per sempre […] Tali sacramenti non possono essere ripetuti. (CCC 1121)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215074" y="500042"/>
            <a:ext cx="2500330" cy="428628"/>
          </a:xfrm>
        </p:spPr>
        <p:txBody>
          <a:bodyPr>
            <a:normAutofit/>
          </a:bodyPr>
          <a:lstStyle/>
          <a:p>
            <a:pPr algn="ctr"/>
            <a:r>
              <a:rPr lang="it-IT" sz="1600" dirty="0" smtClean="0"/>
              <a:t>Teologia dei sacramenti</a:t>
            </a:r>
            <a:endParaRPr lang="it-IT" sz="1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2376" y="3786190"/>
            <a:ext cx="7772400" cy="235745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it-IT" sz="2800" dirty="0" smtClean="0">
                <a:latin typeface="Times New Roman"/>
                <a:cs typeface="Times New Roman"/>
              </a:rPr>
              <a:t>‹</a:t>
            </a:r>
            <a:r>
              <a:rPr lang="it-IT" sz="1600" dirty="0" smtClean="0">
                <a:latin typeface="Times New Roman"/>
                <a:cs typeface="Times New Roman"/>
              </a:rPr>
              <a:t>1</a:t>
            </a:r>
            <a:r>
              <a:rPr lang="it-IT" sz="2800" dirty="0" smtClean="0">
                <a:latin typeface="Times New Roman"/>
                <a:cs typeface="Times New Roman"/>
              </a:rPr>
              <a:t>›: cfr.: </a:t>
            </a:r>
            <a:r>
              <a:rPr lang="it-IT" sz="2800" dirty="0" err="1" smtClean="0">
                <a:latin typeface="Times New Roman"/>
                <a:cs typeface="Times New Roman"/>
              </a:rPr>
              <a:t>Lc</a:t>
            </a:r>
            <a:r>
              <a:rPr lang="it-IT" sz="2800" dirty="0" smtClean="0">
                <a:latin typeface="Times New Roman"/>
                <a:cs typeface="Times New Roman"/>
              </a:rPr>
              <a:t> 24,27; Mt 28,19</a:t>
            </a:r>
          </a:p>
          <a:p>
            <a:pPr algn="just">
              <a:buFont typeface="Wingdings" pitchFamily="2" charset="2"/>
              <a:buChar char="§"/>
            </a:pPr>
            <a:r>
              <a:rPr lang="it-IT" sz="2800" dirty="0" smtClean="0">
                <a:latin typeface="Times New Roman"/>
                <a:cs typeface="Times New Roman"/>
              </a:rPr>
              <a:t>‹</a:t>
            </a:r>
            <a:r>
              <a:rPr lang="it-IT" sz="1600" dirty="0" smtClean="0">
                <a:latin typeface="Times New Roman"/>
                <a:cs typeface="Times New Roman"/>
              </a:rPr>
              <a:t>2</a:t>
            </a:r>
            <a:r>
              <a:rPr lang="it-IT" sz="2800" dirty="0" smtClean="0">
                <a:latin typeface="Times New Roman"/>
                <a:cs typeface="Times New Roman"/>
              </a:rPr>
              <a:t>›: cfr.: </a:t>
            </a:r>
            <a:r>
              <a:rPr lang="it-IT" sz="2800" i="1" dirty="0" err="1" smtClean="0">
                <a:latin typeface="Times New Roman"/>
                <a:cs typeface="Times New Roman"/>
              </a:rPr>
              <a:t>Presbiterorum</a:t>
            </a:r>
            <a:r>
              <a:rPr lang="it-IT" sz="2800" i="1" dirty="0" smtClean="0">
                <a:latin typeface="Times New Roman"/>
                <a:cs typeface="Times New Roman"/>
              </a:rPr>
              <a:t> </a:t>
            </a:r>
            <a:r>
              <a:rPr lang="it-IT" sz="2800" i="1" dirty="0" err="1" smtClean="0">
                <a:latin typeface="Times New Roman"/>
                <a:cs typeface="Times New Roman"/>
              </a:rPr>
              <a:t>ordinis</a:t>
            </a:r>
            <a:r>
              <a:rPr lang="it-IT" sz="2800" i="1" dirty="0" smtClean="0">
                <a:latin typeface="Times New Roman"/>
                <a:cs typeface="Times New Roman"/>
              </a:rPr>
              <a:t>, 4</a:t>
            </a:r>
            <a:endParaRPr lang="it-IT" sz="2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57158" y="6215082"/>
            <a:ext cx="4643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Scuola di formazione teologica – Terni - 2017</a:t>
            </a:r>
            <a:endParaRPr lang="it-IT" sz="16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71472" y="1142984"/>
            <a:ext cx="807249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“La missione di battezzare, dunque la missione sacramentale, è implicita nella missione di evangelizzare, poiché il sacramento è preparato dalla </a:t>
            </a:r>
            <a:r>
              <a:rPr lang="it-IT" sz="2800" b="1" dirty="0" smtClean="0"/>
              <a:t>parola</a:t>
            </a:r>
            <a:r>
              <a:rPr lang="it-IT" sz="2800" dirty="0" smtClean="0"/>
              <a:t> di Dio e dalla </a:t>
            </a:r>
            <a:r>
              <a:rPr lang="it-IT" sz="2800" b="1" dirty="0" smtClean="0"/>
              <a:t>fede</a:t>
            </a:r>
            <a:r>
              <a:rPr lang="it-IT" sz="2800" dirty="0" smtClean="0"/>
              <a:t> la quale è consenso a questa Parola” (CCC 1122)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215074" y="500042"/>
            <a:ext cx="2500330" cy="428628"/>
          </a:xfrm>
        </p:spPr>
        <p:txBody>
          <a:bodyPr>
            <a:normAutofit/>
          </a:bodyPr>
          <a:lstStyle/>
          <a:p>
            <a:pPr algn="ctr"/>
            <a:r>
              <a:rPr lang="it-IT" sz="1600" dirty="0" smtClean="0"/>
              <a:t>Teologia dei sacramenti</a:t>
            </a:r>
            <a:endParaRPr lang="it-IT" sz="1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2376" y="3786190"/>
            <a:ext cx="7772400" cy="2357454"/>
          </a:xfrm>
        </p:spPr>
        <p:txBody>
          <a:bodyPr>
            <a:normAutofit/>
          </a:bodyPr>
          <a:lstStyle/>
          <a:p>
            <a:pPr algn="just"/>
            <a:endParaRPr lang="it-IT" sz="2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57158" y="6215082"/>
            <a:ext cx="4643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Scuola di formazione teologica – Terni - 2017</a:t>
            </a:r>
            <a:endParaRPr lang="it-IT" sz="16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71472" y="1000108"/>
            <a:ext cx="807249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“I sacramenti sono ordinati alla </a:t>
            </a:r>
            <a:r>
              <a:rPr lang="it-IT" sz="2400" b="1" dirty="0" smtClean="0"/>
              <a:t>santificazione</a:t>
            </a:r>
            <a:r>
              <a:rPr lang="it-IT" sz="2400" dirty="0" smtClean="0"/>
              <a:t> degli uomini”, </a:t>
            </a:r>
            <a:r>
              <a:rPr lang="it-IT" sz="2400" b="1" dirty="0" smtClean="0"/>
              <a:t>all’edificazione</a:t>
            </a:r>
            <a:r>
              <a:rPr lang="it-IT" sz="2400" dirty="0" smtClean="0"/>
              <a:t> del Corpo di Cristo e, infine a rendere </a:t>
            </a:r>
            <a:r>
              <a:rPr lang="it-IT" sz="2400" b="1" dirty="0" smtClean="0"/>
              <a:t>culto</a:t>
            </a:r>
            <a:r>
              <a:rPr lang="it-IT" sz="2400" dirty="0" smtClean="0"/>
              <a:t> a Dio. In quanto segni hanno poi anche la funzione di </a:t>
            </a:r>
            <a:r>
              <a:rPr lang="it-IT" sz="2400" b="1" dirty="0" smtClean="0"/>
              <a:t>istruire</a:t>
            </a:r>
            <a:r>
              <a:rPr lang="it-IT" sz="2400" dirty="0" smtClean="0"/>
              <a:t>. Non solo </a:t>
            </a:r>
            <a:r>
              <a:rPr lang="it-IT" sz="2400" b="1" dirty="0" smtClean="0">
                <a:solidFill>
                  <a:srgbClr val="FF0000"/>
                </a:solidFill>
              </a:rPr>
              <a:t>suppongono</a:t>
            </a:r>
            <a:r>
              <a:rPr lang="it-IT" sz="2400" dirty="0" smtClean="0"/>
              <a:t> la fede, ma con le parole e gli elementi rituali la </a:t>
            </a:r>
            <a:r>
              <a:rPr lang="it-IT" sz="2400" b="1" dirty="0" smtClean="0">
                <a:solidFill>
                  <a:srgbClr val="FF0000"/>
                </a:solidFill>
              </a:rPr>
              <a:t>nutrono</a:t>
            </a:r>
            <a:r>
              <a:rPr lang="it-IT" sz="2400" dirty="0" smtClean="0"/>
              <a:t>, la irrobustiscono  e la </a:t>
            </a:r>
            <a:r>
              <a:rPr lang="it-IT" sz="2400" b="1" dirty="0" smtClean="0">
                <a:solidFill>
                  <a:srgbClr val="FF0000"/>
                </a:solidFill>
              </a:rPr>
              <a:t>esprimono</a:t>
            </a:r>
            <a:r>
              <a:rPr lang="it-IT" sz="2400" dirty="0" smtClean="0"/>
              <a:t>, perciò vengono chiamati sacramenti della fede” (CCC 1123)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215074" y="500042"/>
            <a:ext cx="2500330" cy="428628"/>
          </a:xfrm>
        </p:spPr>
        <p:txBody>
          <a:bodyPr>
            <a:normAutofit/>
          </a:bodyPr>
          <a:lstStyle/>
          <a:p>
            <a:pPr algn="ctr"/>
            <a:r>
              <a:rPr lang="it-IT" sz="1600" dirty="0" smtClean="0"/>
              <a:t>Teologia dei sacramenti</a:t>
            </a:r>
            <a:endParaRPr lang="it-IT" sz="1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2376" y="3786190"/>
            <a:ext cx="7772400" cy="235745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</a:rPr>
              <a:t>La Chiesa crede come prega!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57158" y="6215082"/>
            <a:ext cx="4643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Scuola di formazione teologica – Terni - 2017</a:t>
            </a:r>
            <a:endParaRPr lang="it-IT" sz="16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71472" y="1000108"/>
            <a:ext cx="80724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800" dirty="0" smtClean="0"/>
          </a:p>
          <a:p>
            <a:r>
              <a:rPr lang="it-IT" sz="2800" dirty="0" smtClean="0"/>
              <a:t>“Quando la Chiesa celebra i sacramenti, confessa la fede ricevuta dagli apostoli. Da qui l’antico adagio: </a:t>
            </a:r>
            <a:r>
              <a:rPr lang="it-IT" sz="2800" i="1" dirty="0" smtClean="0"/>
              <a:t>“</a:t>
            </a:r>
            <a:r>
              <a:rPr lang="it-IT" sz="2800" i="1" dirty="0" err="1" smtClean="0"/>
              <a:t>Lex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orandi</a:t>
            </a:r>
            <a:r>
              <a:rPr lang="it-IT" sz="2800" i="1" dirty="0" smtClean="0"/>
              <a:t>, </a:t>
            </a:r>
            <a:r>
              <a:rPr lang="it-IT" sz="2800" i="1" dirty="0" err="1" smtClean="0"/>
              <a:t>lex</a:t>
            </a:r>
            <a:r>
              <a:rPr lang="it-IT" sz="2800" i="1" dirty="0" smtClean="0"/>
              <a:t> </a:t>
            </a:r>
            <a:r>
              <a:rPr lang="it-IT" sz="2800" dirty="0" err="1" smtClean="0"/>
              <a:t>credendi</a:t>
            </a:r>
            <a:r>
              <a:rPr lang="it-IT" sz="2800" dirty="0" smtClean="0"/>
              <a:t>”.(CCC 1124)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215074" y="500042"/>
            <a:ext cx="2500330" cy="428628"/>
          </a:xfrm>
        </p:spPr>
        <p:txBody>
          <a:bodyPr>
            <a:normAutofit/>
          </a:bodyPr>
          <a:lstStyle/>
          <a:p>
            <a:pPr algn="ctr"/>
            <a:r>
              <a:rPr lang="it-IT" sz="1600" dirty="0" smtClean="0"/>
              <a:t>Teologia dei sacramenti</a:t>
            </a:r>
            <a:endParaRPr lang="it-IT" sz="1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2376" y="3786190"/>
            <a:ext cx="7772400" cy="2357454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§"/>
            </a:pPr>
            <a:r>
              <a:rPr lang="it-IT" sz="2800" dirty="0" smtClean="0">
                <a:solidFill>
                  <a:srgbClr val="FF0000"/>
                </a:solidFill>
              </a:rPr>
              <a:t> Differenza tra modificazione-manipolazione e </a:t>
            </a:r>
          </a:p>
          <a:p>
            <a:pPr algn="ctr"/>
            <a:endParaRPr lang="it-IT" sz="2800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→  </a:t>
            </a:r>
            <a:r>
              <a:rPr lang="it-IT" sz="2800" dirty="0" smtClean="0">
                <a:solidFill>
                  <a:srgbClr val="FF0000"/>
                </a:solidFill>
              </a:rPr>
              <a:t>“adattamento”</a:t>
            </a:r>
          </a:p>
          <a:p>
            <a:pPr algn="ctr"/>
            <a:r>
              <a:rPr lang="it-IT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→  “Inculturazione”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57158" y="6215082"/>
            <a:ext cx="4643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Scuola di formazione teologica – Terni - 2017</a:t>
            </a:r>
            <a:endParaRPr lang="it-IT" sz="16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71472" y="1000108"/>
            <a:ext cx="807249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“</a:t>
            </a:r>
            <a:r>
              <a:rPr lang="it-IT" sz="2400" dirty="0" smtClean="0"/>
              <a:t>Nessun rito sacramentale può essere modificato o manipolato dal ministro o dalla comunità a loro piacimento. Neppure l’autorità suprema della Chiesa può cambiare la liturgia  a sua discrezione, ma unicamente nell’obbedienza della fede e nel religioso rispetto del mistero della Liturgia”.(CCC 1125)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215074" y="500042"/>
            <a:ext cx="2500330" cy="428628"/>
          </a:xfrm>
        </p:spPr>
        <p:txBody>
          <a:bodyPr>
            <a:normAutofit/>
          </a:bodyPr>
          <a:lstStyle/>
          <a:p>
            <a:pPr algn="ctr"/>
            <a:r>
              <a:rPr lang="it-IT" sz="1600" dirty="0" smtClean="0"/>
              <a:t>Teologia dei sacramenti</a:t>
            </a:r>
            <a:endParaRPr lang="it-IT" sz="1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2376" y="3786190"/>
            <a:ext cx="7772400" cy="2357454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§"/>
            </a:pPr>
            <a:r>
              <a:rPr lang="it-IT" sz="2800" dirty="0" smtClean="0">
                <a:solidFill>
                  <a:srgbClr val="FF0000"/>
                </a:solidFill>
              </a:rPr>
              <a:t> L’epiclesi è presente in ciascun sacramento?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57158" y="6215082"/>
            <a:ext cx="4643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Scuola di formazione teologica – Terni - 2017</a:t>
            </a:r>
            <a:endParaRPr lang="it-IT" sz="16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71472" y="1000108"/>
            <a:ext cx="807249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“</a:t>
            </a:r>
            <a:r>
              <a:rPr lang="it-IT" sz="2400" dirty="0" smtClean="0"/>
              <a:t>Degnamente celebrati i </a:t>
            </a:r>
            <a:r>
              <a:rPr lang="it-IT" sz="2400" dirty="0" smtClean="0"/>
              <a:t>sacramenti </a:t>
            </a:r>
            <a:r>
              <a:rPr lang="it-IT" sz="2400" dirty="0" smtClean="0"/>
              <a:t>conferiscono la grazia che significano.”</a:t>
            </a:r>
          </a:p>
          <a:p>
            <a:r>
              <a:rPr lang="it-IT" sz="2400" dirty="0" smtClean="0"/>
              <a:t>Sono </a:t>
            </a:r>
            <a:r>
              <a:rPr lang="it-IT" sz="2400" b="1" dirty="0" smtClean="0"/>
              <a:t>efficaci </a:t>
            </a:r>
            <a:r>
              <a:rPr lang="it-IT" sz="2400" i="1" dirty="0" smtClean="0"/>
              <a:t> </a:t>
            </a:r>
            <a:r>
              <a:rPr lang="it-IT" sz="2400" dirty="0" smtClean="0"/>
              <a:t>perché in essi  agisce Cristo stesso.</a:t>
            </a:r>
          </a:p>
          <a:p>
            <a:r>
              <a:rPr lang="it-IT" sz="2400" dirty="0" smtClean="0"/>
              <a:t>Il Padre esaudisce sempre la </a:t>
            </a:r>
            <a:r>
              <a:rPr lang="it-IT" sz="2400" dirty="0" smtClean="0"/>
              <a:t>preghiera </a:t>
            </a:r>
            <a:r>
              <a:rPr lang="it-IT" sz="2400" dirty="0" smtClean="0"/>
              <a:t>della Chiesa […] la quale, </a:t>
            </a:r>
            <a:r>
              <a:rPr lang="it-IT" sz="2400" b="1" dirty="0" smtClean="0"/>
              <a:t>nell’epiclesi</a:t>
            </a:r>
            <a:r>
              <a:rPr lang="it-IT" sz="2400" dirty="0" smtClean="0"/>
              <a:t> di ciascun </a:t>
            </a:r>
            <a:r>
              <a:rPr lang="it-IT" sz="2400" dirty="0" smtClean="0"/>
              <a:t>sacramento, esprime la propria fede nella potenza dello Spirito Santo.(CCC 1127)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215074" y="500042"/>
            <a:ext cx="2500330" cy="428628"/>
          </a:xfrm>
        </p:spPr>
        <p:txBody>
          <a:bodyPr>
            <a:normAutofit/>
          </a:bodyPr>
          <a:lstStyle/>
          <a:p>
            <a:pPr algn="ctr"/>
            <a:r>
              <a:rPr lang="it-IT" sz="1600" dirty="0" smtClean="0"/>
              <a:t>Teologia dei sacramenti</a:t>
            </a:r>
            <a:endParaRPr lang="it-IT" sz="1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2376" y="3786190"/>
            <a:ext cx="7772400" cy="2357454"/>
          </a:xfrm>
        </p:spPr>
        <p:txBody>
          <a:bodyPr>
            <a:normAutofit fontScale="92500" lnSpcReduction="10000"/>
          </a:bodyPr>
          <a:lstStyle/>
          <a:p>
            <a:pPr algn="l">
              <a:buFont typeface="Wingdings" pitchFamily="2" charset="2"/>
              <a:buChar char="§"/>
            </a:pPr>
            <a:r>
              <a:rPr lang="it-IT" sz="2800" dirty="0" smtClean="0">
                <a:solidFill>
                  <a:srgbClr val="FF0000"/>
                </a:solidFill>
              </a:rPr>
              <a:t> </a:t>
            </a:r>
            <a:r>
              <a:rPr lang="it-IT" sz="2800" dirty="0" smtClean="0">
                <a:solidFill>
                  <a:schemeClr val="tx1"/>
                </a:solidFill>
              </a:rPr>
              <a:t>Al </a:t>
            </a:r>
            <a:r>
              <a:rPr lang="it-IT" sz="2800" dirty="0" err="1" smtClean="0">
                <a:solidFill>
                  <a:schemeClr val="tx1"/>
                </a:solidFill>
              </a:rPr>
              <a:t>n°</a:t>
            </a:r>
            <a:r>
              <a:rPr lang="it-IT" sz="2800" dirty="0" smtClean="0">
                <a:solidFill>
                  <a:schemeClr val="tx1"/>
                </a:solidFill>
              </a:rPr>
              <a:t> 1122 si era detto che suppongono la </a:t>
            </a:r>
            <a:r>
              <a:rPr lang="it-IT" sz="2800" b="1" dirty="0" smtClean="0">
                <a:solidFill>
                  <a:schemeClr val="tx1"/>
                </a:solidFill>
              </a:rPr>
              <a:t>fede</a:t>
            </a:r>
            <a:r>
              <a:rPr lang="it-IT" sz="2800" dirty="0" smtClean="0">
                <a:solidFill>
                  <a:schemeClr val="tx1"/>
                </a:solidFill>
              </a:rPr>
              <a:t>.   </a:t>
            </a:r>
          </a:p>
          <a:p>
            <a:pPr algn="l"/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smtClean="0">
                <a:solidFill>
                  <a:schemeClr val="tx1"/>
                </a:solidFill>
              </a:rPr>
              <a:t>Di chi? </a:t>
            </a:r>
          </a:p>
          <a:p>
            <a:pPr algn="l">
              <a:buFont typeface="Wingdings" pitchFamily="2" charset="2"/>
              <a:buChar char="§"/>
            </a:pP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smtClean="0">
                <a:solidFill>
                  <a:schemeClr val="tx1"/>
                </a:solidFill>
              </a:rPr>
              <a:t>Qui si dice che il sacramento non è realizzato dalla           </a:t>
            </a:r>
            <a:r>
              <a:rPr lang="it-IT" sz="2800" b="1" dirty="0" smtClean="0">
                <a:solidFill>
                  <a:schemeClr val="tx1"/>
                </a:solidFill>
              </a:rPr>
              <a:t>giustizia</a:t>
            </a:r>
            <a:r>
              <a:rPr lang="it-IT" sz="2800" dirty="0" smtClean="0">
                <a:solidFill>
                  <a:schemeClr val="tx1"/>
                </a:solidFill>
              </a:rPr>
              <a:t> di chi lo conferisce o lo riceve.</a:t>
            </a:r>
          </a:p>
          <a:p>
            <a:pPr algn="l">
              <a:buFont typeface="Wingdings" pitchFamily="2" charset="2"/>
              <a:buChar char="Ø"/>
            </a:pP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smtClean="0">
                <a:solidFill>
                  <a:schemeClr val="tx1"/>
                </a:solidFill>
              </a:rPr>
              <a:t>Che differenza c’è tra fede e giustizia?</a:t>
            </a:r>
          </a:p>
          <a:p>
            <a:pPr algn="l">
              <a:buFont typeface="Wingdings" pitchFamily="2" charset="2"/>
              <a:buChar char="Ø"/>
            </a:pP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smtClean="0">
                <a:solidFill>
                  <a:schemeClr val="tx1"/>
                </a:solidFill>
              </a:rPr>
              <a:t>Non tutti i sacramenti celebrati sono fruttuosi?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57158" y="6215082"/>
            <a:ext cx="4643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Scuola di formazione teologica – Terni - 2017</a:t>
            </a:r>
            <a:endParaRPr lang="it-IT" sz="16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71472" y="1000108"/>
            <a:ext cx="807249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“</a:t>
            </a:r>
            <a:r>
              <a:rPr lang="it-IT" sz="2400" dirty="0" smtClean="0"/>
              <a:t>I sacramenti agiscono </a:t>
            </a:r>
            <a:r>
              <a:rPr lang="it-IT" sz="2400" i="1" dirty="0" smtClean="0"/>
              <a:t>ex opere operato</a:t>
            </a:r>
            <a:r>
              <a:rPr lang="it-IT" sz="2400" dirty="0" smtClean="0"/>
              <a:t>, in virtù dell’opera salvifica  di Cristo, compiuta una volta per tutte. Ne consegue che “il sacramento non è realizzato dalla giustizia dell’uomo che lo conferisce o lo riceve, ma dalla potenza di Dio”. […] Tuttavia i frutti dei sacramenti dipendono anche dalle disposizioni di colui che li riceve.(CCC 1128)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215074" y="500042"/>
            <a:ext cx="2500330" cy="428628"/>
          </a:xfrm>
        </p:spPr>
        <p:txBody>
          <a:bodyPr>
            <a:normAutofit/>
          </a:bodyPr>
          <a:lstStyle/>
          <a:p>
            <a:pPr algn="ctr"/>
            <a:r>
              <a:rPr lang="it-IT" sz="1600" dirty="0" smtClean="0"/>
              <a:t>Teologia dei sacramenti</a:t>
            </a:r>
            <a:endParaRPr lang="it-IT" sz="1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2376" y="3786190"/>
            <a:ext cx="7772400" cy="2357454"/>
          </a:xfrm>
        </p:spPr>
        <p:txBody>
          <a:bodyPr>
            <a:normAutofit/>
          </a:bodyPr>
          <a:lstStyle/>
          <a:p>
            <a:pPr lvl="1" algn="l"/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57158" y="6215082"/>
            <a:ext cx="4643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Scuola di formazione teologica – Terni - 2017</a:t>
            </a:r>
            <a:endParaRPr lang="it-IT" sz="16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71472" y="1000108"/>
            <a:ext cx="80724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“ Per i credenti, </a:t>
            </a:r>
            <a:r>
              <a:rPr lang="it-IT" sz="2400" dirty="0" smtClean="0"/>
              <a:t>i</a:t>
            </a:r>
            <a:r>
              <a:rPr lang="it-IT" sz="2400" dirty="0" smtClean="0"/>
              <a:t> sacramenti sono necessari per la salvezza . Il frutto della vita sacramentale è che lo Spirito di adozione deifica i fedeli  unendoli vitalmente al Figlio unico, il Salvatore.” (CCC 1129)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215074" y="500042"/>
            <a:ext cx="2500330" cy="428628"/>
          </a:xfrm>
        </p:spPr>
        <p:txBody>
          <a:bodyPr>
            <a:normAutofit/>
          </a:bodyPr>
          <a:lstStyle/>
          <a:p>
            <a:pPr algn="ctr"/>
            <a:r>
              <a:rPr lang="it-IT" sz="1600" dirty="0" smtClean="0"/>
              <a:t>Teologia dei sacramenti</a:t>
            </a:r>
            <a:endParaRPr lang="it-IT" sz="1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2376" y="3786190"/>
            <a:ext cx="7772400" cy="2357454"/>
          </a:xfrm>
        </p:spPr>
        <p:txBody>
          <a:bodyPr>
            <a:normAutofit/>
          </a:bodyPr>
          <a:lstStyle/>
          <a:p>
            <a:pPr lvl="1" algn="l"/>
            <a:r>
              <a:rPr lang="it-IT" dirty="0" smtClean="0">
                <a:solidFill>
                  <a:srgbClr val="FF0000"/>
                </a:solidFill>
              </a:rPr>
              <a:t>“Il sacramento è segno commemorativo del passato, ossia della passione del Signore, è segno dimostrativo del frutto prodotto in noi dalla sua passione, cioè della grazia; è segno profetico che preannuncia la gloria futura”</a:t>
            </a:r>
          </a:p>
          <a:p>
            <a:pPr lvl="1" algn="l"/>
            <a:r>
              <a:rPr lang="it-IT" sz="1800" dirty="0" smtClean="0"/>
              <a:t>S. Tommaso </a:t>
            </a:r>
            <a:r>
              <a:rPr lang="it-IT" sz="1800" dirty="0" err="1" smtClean="0"/>
              <a:t>D’Aquino</a:t>
            </a:r>
            <a:r>
              <a:rPr lang="it-IT" sz="1800" dirty="0" smtClean="0"/>
              <a:t>, </a:t>
            </a:r>
            <a:r>
              <a:rPr lang="it-IT" sz="1800" i="1" dirty="0" smtClean="0"/>
              <a:t>Summa </a:t>
            </a:r>
            <a:r>
              <a:rPr lang="it-IT" sz="1800" i="1" dirty="0" err="1" smtClean="0"/>
              <a:t>Theologiae</a:t>
            </a:r>
            <a:r>
              <a:rPr lang="it-IT" sz="1800" i="1" dirty="0" smtClean="0"/>
              <a:t>, </a:t>
            </a:r>
            <a:r>
              <a:rPr lang="it-IT" sz="1800" dirty="0" smtClean="0"/>
              <a:t>III,60,3</a:t>
            </a:r>
            <a:endParaRPr lang="it-IT" sz="1800" dirty="0" smtClean="0"/>
          </a:p>
          <a:p>
            <a:pPr lvl="1" algn="l"/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57158" y="6215082"/>
            <a:ext cx="4643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Scuola di formazione teologica – Terni - 2017</a:t>
            </a:r>
            <a:endParaRPr lang="it-IT" sz="16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71472" y="1000108"/>
            <a:ext cx="807249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“ La Chiesa celebra il mistero del suo Signore, </a:t>
            </a:r>
            <a:r>
              <a:rPr lang="it-IT" sz="2800" dirty="0" err="1" smtClean="0"/>
              <a:t>finchè</a:t>
            </a:r>
            <a:r>
              <a:rPr lang="it-IT" sz="2800" dirty="0" smtClean="0"/>
              <a:t> egli venga</a:t>
            </a:r>
            <a:r>
              <a:rPr lang="it-IT" sz="2400" dirty="0" smtClean="0"/>
              <a:t>. […] Nei sacramenti la Chiesa già riceve la caparra della sua eredità, già partecipa alla vita eterna (</a:t>
            </a:r>
            <a:r>
              <a:rPr lang="it-IT" sz="2400" dirty="0" err="1" smtClean="0"/>
              <a:t>CCC</a:t>
            </a:r>
            <a:r>
              <a:rPr lang="it-IT" sz="2400" dirty="0" smtClean="0"/>
              <a:t> 1130)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215074" y="500042"/>
            <a:ext cx="2500330" cy="428628"/>
          </a:xfrm>
        </p:spPr>
        <p:txBody>
          <a:bodyPr>
            <a:normAutofit/>
          </a:bodyPr>
          <a:lstStyle/>
          <a:p>
            <a:pPr algn="ctr"/>
            <a:r>
              <a:rPr lang="it-IT" sz="1600" dirty="0" smtClean="0"/>
              <a:t>Teologia dei sacramenti</a:t>
            </a:r>
            <a:endParaRPr lang="it-IT" sz="1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458612"/>
          </a:xfrm>
        </p:spPr>
        <p:txBody>
          <a:bodyPr>
            <a:normAutofit/>
          </a:bodyPr>
          <a:lstStyle/>
          <a:p>
            <a:pPr algn="just"/>
            <a:r>
              <a:rPr lang="it-IT" sz="2400" dirty="0" smtClean="0"/>
              <a:t>Si ignora del tutto il lungo percorso di riflessione teologica fatta su questo argomento a partire dal Vaticano II.</a:t>
            </a:r>
          </a:p>
          <a:p>
            <a:pPr algn="just"/>
            <a:r>
              <a:rPr lang="it-IT" sz="2400" dirty="0" smtClean="0"/>
              <a:t>- che cosa si intende per “istituzione”.</a:t>
            </a:r>
          </a:p>
          <a:p>
            <a:pPr algn="just"/>
            <a:r>
              <a:rPr lang="it-IT" sz="2400" dirty="0" smtClean="0"/>
              <a:t>- Istituzione è un concetto storico o teologico?</a:t>
            </a:r>
            <a:endParaRPr lang="it-IT" sz="24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57158" y="6215082"/>
            <a:ext cx="4643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Scuola di formazione teologica – Terni - 2017</a:t>
            </a:r>
            <a:endParaRPr lang="it-IT" sz="16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71472" y="1142984"/>
            <a:ext cx="80724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I Sacramenti della nuova legge sono stati tutti istituiti da Gesù Cristo nostro Signore </a:t>
            </a:r>
          </a:p>
          <a:p>
            <a:r>
              <a:rPr lang="it-IT" sz="2800" dirty="0" smtClean="0"/>
              <a:t>(CCC 1114 / DS 1600-1601)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215074" y="500042"/>
            <a:ext cx="2500330" cy="428628"/>
          </a:xfrm>
        </p:spPr>
        <p:txBody>
          <a:bodyPr>
            <a:normAutofit/>
          </a:bodyPr>
          <a:lstStyle/>
          <a:p>
            <a:pPr algn="ctr"/>
            <a:r>
              <a:rPr lang="it-IT" sz="1600" dirty="0" smtClean="0"/>
              <a:t>Teologia dei sacramenti</a:t>
            </a:r>
            <a:endParaRPr lang="it-IT" sz="1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45861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it-IT" sz="2400" dirty="0" smtClean="0"/>
              <a:t>E’ introdotta la parola mistero</a:t>
            </a:r>
          </a:p>
          <a:p>
            <a:pPr algn="just">
              <a:buFont typeface="Wingdings" pitchFamily="2" charset="2"/>
              <a:buChar char="§"/>
            </a:pPr>
            <a:r>
              <a:rPr lang="it-IT" sz="2400" dirty="0" smtClean="0"/>
              <a:t> Che differenza c’è tra “mistero” e sacramento?</a:t>
            </a:r>
          </a:p>
          <a:p>
            <a:pPr algn="just">
              <a:buFont typeface="Wingdings" pitchFamily="2" charset="2"/>
              <a:buChar char="§"/>
            </a:pPr>
            <a:r>
              <a:rPr lang="it-IT" sz="2400" dirty="0" smtClean="0"/>
              <a:t> A quali misteri della vita di Cristo ci si riferisce?</a:t>
            </a:r>
          </a:p>
          <a:p>
            <a:pPr algn="just">
              <a:buFont typeface="Wingdings" pitchFamily="2" charset="2"/>
              <a:buChar char="§"/>
            </a:pPr>
            <a:r>
              <a:rPr lang="it-IT" sz="2400" dirty="0" smtClean="0"/>
              <a:t>Che cosa era “visibile” nel nostro salvatore</a:t>
            </a:r>
          </a:p>
          <a:p>
            <a:pPr algn="just">
              <a:buFont typeface="Wingdings" pitchFamily="2" charset="2"/>
              <a:buChar char="§"/>
            </a:pPr>
            <a:r>
              <a:rPr lang="it-IT" sz="2400" dirty="0" smtClean="0"/>
              <a:t>-Il termine “misteri”, è usato in duplice accezione.</a:t>
            </a:r>
            <a:endParaRPr lang="it-IT" sz="24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57158" y="6215082"/>
            <a:ext cx="4643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Scuola di formazione teologica – Terni - 2017</a:t>
            </a:r>
            <a:endParaRPr lang="it-IT" sz="16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71472" y="1142984"/>
            <a:ext cx="80724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u="sng" dirty="0" smtClean="0"/>
              <a:t>I misteri della vita di Cristo </a:t>
            </a:r>
            <a:r>
              <a:rPr lang="it-IT" sz="2800" dirty="0" smtClean="0"/>
              <a:t>costituiscono i fondamenti di ciò che, ora, Cristo dispensa nei sacramenti […] ciò che era  visibile nel nostro salvatore è passato nei </a:t>
            </a:r>
            <a:r>
              <a:rPr lang="it-IT" sz="2800" u="sng" dirty="0" smtClean="0"/>
              <a:t>suoi misteri </a:t>
            </a:r>
            <a:r>
              <a:rPr lang="it-IT" sz="2800" dirty="0" smtClean="0"/>
              <a:t>(CCC 1115)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215074" y="500042"/>
            <a:ext cx="2500330" cy="428628"/>
          </a:xfrm>
        </p:spPr>
        <p:txBody>
          <a:bodyPr>
            <a:normAutofit/>
          </a:bodyPr>
          <a:lstStyle/>
          <a:p>
            <a:pPr algn="ctr"/>
            <a:r>
              <a:rPr lang="it-IT" sz="1600" dirty="0" smtClean="0"/>
              <a:t>Teologia dei sacramenti</a:t>
            </a:r>
            <a:endParaRPr lang="it-IT" sz="1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458612"/>
          </a:xfrm>
        </p:spPr>
        <p:txBody>
          <a:bodyPr>
            <a:normAutofit/>
          </a:bodyPr>
          <a:lstStyle/>
          <a:p>
            <a:pPr algn="just"/>
            <a:endParaRPr lang="it-IT" sz="2400" dirty="0" smtClean="0">
              <a:latin typeface="Times New Roman"/>
              <a:cs typeface="Times New Roman"/>
            </a:endParaRPr>
          </a:p>
          <a:p>
            <a:pPr algn="just"/>
            <a:r>
              <a:rPr lang="it-IT" sz="2400" dirty="0" smtClean="0">
                <a:latin typeface="Times New Roman"/>
                <a:cs typeface="Times New Roman"/>
              </a:rPr>
              <a:t>‹</a:t>
            </a:r>
            <a:r>
              <a:rPr lang="it-IT" sz="1200" dirty="0" smtClean="0">
                <a:latin typeface="Times New Roman"/>
                <a:cs typeface="Times New Roman"/>
              </a:rPr>
              <a:t>1</a:t>
            </a:r>
            <a:r>
              <a:rPr lang="it-IT" sz="2400" dirty="0" smtClean="0">
                <a:latin typeface="Times New Roman"/>
                <a:cs typeface="Times New Roman"/>
              </a:rPr>
              <a:t>› cfr </a:t>
            </a:r>
            <a:r>
              <a:rPr lang="it-IT" sz="2400" dirty="0" err="1" smtClean="0">
                <a:latin typeface="Times New Roman"/>
                <a:cs typeface="Times New Roman"/>
              </a:rPr>
              <a:t>Lc</a:t>
            </a:r>
            <a:r>
              <a:rPr lang="it-IT" sz="2400" dirty="0" smtClean="0">
                <a:latin typeface="Times New Roman"/>
                <a:cs typeface="Times New Roman"/>
              </a:rPr>
              <a:t> 5,17; 6,19; 8,46</a:t>
            </a:r>
            <a:endParaRPr lang="it-IT" sz="24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57158" y="6215082"/>
            <a:ext cx="4643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Scuola di formazione teologica – Terni - 2017</a:t>
            </a:r>
            <a:endParaRPr lang="it-IT" sz="16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71472" y="1142984"/>
            <a:ext cx="80724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“Forze che escono” </a:t>
            </a:r>
            <a:r>
              <a:rPr lang="it-IT" sz="2800" dirty="0" smtClean="0">
                <a:latin typeface="Times New Roman"/>
                <a:cs typeface="Times New Roman"/>
              </a:rPr>
              <a:t>‹</a:t>
            </a:r>
            <a:r>
              <a:rPr lang="it-IT" sz="1400" dirty="0" smtClean="0">
                <a:latin typeface="Times New Roman"/>
                <a:cs typeface="Times New Roman"/>
              </a:rPr>
              <a:t>1</a:t>
            </a:r>
            <a:r>
              <a:rPr lang="it-IT" sz="2800" dirty="0" smtClean="0">
                <a:latin typeface="Times New Roman"/>
                <a:cs typeface="Times New Roman"/>
              </a:rPr>
              <a:t>› </a:t>
            </a:r>
            <a:r>
              <a:rPr lang="it-IT" sz="2800" dirty="0" smtClean="0"/>
              <a:t>dal </a:t>
            </a:r>
            <a:r>
              <a:rPr lang="it-IT" sz="2800" dirty="0" smtClean="0"/>
              <a:t>Corpo di Cristo, […] azioni dello Spirito santo operante nel suo corpo che è la Chiesa, i sacramenti sono i “capolavori di Dio” nella nuova ed eterna alleanza” (CCC 1116)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215074" y="500042"/>
            <a:ext cx="2500330" cy="428628"/>
          </a:xfrm>
        </p:spPr>
        <p:txBody>
          <a:bodyPr>
            <a:normAutofit/>
          </a:bodyPr>
          <a:lstStyle/>
          <a:p>
            <a:pPr algn="ctr"/>
            <a:r>
              <a:rPr lang="it-IT" sz="1600" dirty="0" smtClean="0"/>
              <a:t>Teologia dei sacramenti</a:t>
            </a:r>
            <a:endParaRPr lang="it-IT" sz="1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458612"/>
          </a:xfrm>
        </p:spPr>
        <p:txBody>
          <a:bodyPr>
            <a:normAutofit/>
          </a:bodyPr>
          <a:lstStyle/>
          <a:p>
            <a:pPr algn="just"/>
            <a:r>
              <a:rPr lang="it-IT" sz="2400" dirty="0" smtClean="0"/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it-IT" sz="2400" dirty="0" smtClean="0"/>
              <a:t>Cosa significa “discernere”</a:t>
            </a:r>
          </a:p>
          <a:p>
            <a:pPr algn="just">
              <a:buFont typeface="Arial" pitchFamily="34" charset="0"/>
              <a:buChar char="•"/>
            </a:pPr>
            <a:r>
              <a:rPr lang="it-IT" sz="2400" dirty="0" smtClean="0"/>
              <a:t> Quali sono stati i criteri di questo discernimento?</a:t>
            </a:r>
          </a:p>
          <a:p>
            <a:pPr algn="just">
              <a:buFont typeface="Arial" pitchFamily="34" charset="0"/>
              <a:buChar char="•"/>
            </a:pPr>
            <a:r>
              <a:rPr lang="it-IT" sz="2400" dirty="0" smtClean="0"/>
              <a:t> Cosa significa “nel senso proprio del termine”?</a:t>
            </a:r>
            <a:endParaRPr lang="it-IT" sz="24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57158" y="6215082"/>
            <a:ext cx="4643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Scuola di formazione teologica – Terni - 2017</a:t>
            </a:r>
            <a:endParaRPr lang="it-IT" sz="16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71472" y="1142984"/>
            <a:ext cx="807249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“la Chiesa nel corso dei secoli è stata in grado di discernere che, tra le sue celebrazioni liturgiche, ve ne sono sette le quali costituiscono, nel senso proprio del termine, sacramenti istituiti da Cristo (CCC 1117)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215074" y="500042"/>
            <a:ext cx="2500330" cy="428628"/>
          </a:xfrm>
        </p:spPr>
        <p:txBody>
          <a:bodyPr>
            <a:normAutofit/>
          </a:bodyPr>
          <a:lstStyle/>
          <a:p>
            <a:pPr algn="ctr"/>
            <a:r>
              <a:rPr lang="it-IT" sz="1600" dirty="0" smtClean="0"/>
              <a:t>Teologia dei sacramenti</a:t>
            </a:r>
            <a:endParaRPr lang="it-IT" sz="1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458612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it-IT" sz="2400" dirty="0" smtClean="0"/>
              <a:t> DA essa: perché la Chiesa è il sacramento dell’azione di Cristo che agisce in lei grazie all’azione dello Spirito.</a:t>
            </a:r>
          </a:p>
          <a:p>
            <a:pPr algn="just"/>
            <a:endParaRPr lang="it-IT" sz="2400" dirty="0" smtClean="0"/>
          </a:p>
          <a:p>
            <a:pPr algn="just">
              <a:buFont typeface="Arial" pitchFamily="34" charset="0"/>
              <a:buChar char="•"/>
            </a:pPr>
            <a:r>
              <a:rPr lang="it-IT" sz="2400" dirty="0" smtClean="0"/>
              <a:t> PER essa perché la edificano inserendola nel mistero della comunione trinitaria.</a:t>
            </a:r>
            <a:endParaRPr lang="it-IT" sz="24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57158" y="6215082"/>
            <a:ext cx="4643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Scuola di formazione teologica – Terni - 2017</a:t>
            </a:r>
            <a:endParaRPr lang="it-IT" sz="16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71472" y="1142984"/>
            <a:ext cx="80724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I sacramenti sono “della Chiesa” in un duplice significato: sono “da essa” e “per essa” (</a:t>
            </a:r>
            <a:r>
              <a:rPr lang="it-IT" sz="2800" dirty="0" err="1" smtClean="0"/>
              <a:t>CCC</a:t>
            </a:r>
            <a:r>
              <a:rPr lang="it-IT" sz="2800" dirty="0" smtClean="0"/>
              <a:t> 1118)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215074" y="500042"/>
            <a:ext cx="2500330" cy="428628"/>
          </a:xfrm>
        </p:spPr>
        <p:txBody>
          <a:bodyPr>
            <a:normAutofit/>
          </a:bodyPr>
          <a:lstStyle/>
          <a:p>
            <a:pPr algn="ctr"/>
            <a:r>
              <a:rPr lang="it-IT" sz="1600" dirty="0" smtClean="0"/>
              <a:t>Teologia dei sacramenti</a:t>
            </a:r>
            <a:endParaRPr lang="it-IT" sz="1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458612"/>
          </a:xfrm>
        </p:spPr>
        <p:txBody>
          <a:bodyPr>
            <a:normAutofit/>
          </a:bodyPr>
          <a:lstStyle/>
          <a:p>
            <a:pPr algn="just"/>
            <a:r>
              <a:rPr lang="it-IT" sz="2400" dirty="0" smtClean="0">
                <a:latin typeface="Times New Roman"/>
                <a:cs typeface="Times New Roman"/>
              </a:rPr>
              <a:t>‹</a:t>
            </a:r>
            <a:r>
              <a:rPr lang="it-IT" sz="1400" dirty="0" smtClean="0">
                <a:latin typeface="Times New Roman"/>
                <a:cs typeface="Times New Roman"/>
              </a:rPr>
              <a:t>1</a:t>
            </a:r>
            <a:r>
              <a:rPr lang="it-IT" sz="2400" dirty="0" smtClean="0">
                <a:latin typeface="Times New Roman"/>
                <a:cs typeface="Times New Roman"/>
              </a:rPr>
              <a:t>›: </a:t>
            </a:r>
            <a:r>
              <a:rPr lang="it-IT" sz="2400" dirty="0" err="1" smtClean="0">
                <a:latin typeface="Times New Roman"/>
                <a:cs typeface="Times New Roman"/>
              </a:rPr>
              <a:t>citaz</a:t>
            </a:r>
            <a:r>
              <a:rPr lang="it-IT" sz="2400" dirty="0" smtClean="0">
                <a:latin typeface="Times New Roman"/>
                <a:cs typeface="Times New Roman"/>
              </a:rPr>
              <a:t>. Da PIO XII, Lett. </a:t>
            </a:r>
            <a:r>
              <a:rPr lang="it-IT" sz="2400" dirty="0" err="1" smtClean="0">
                <a:latin typeface="Times New Roman"/>
                <a:cs typeface="Times New Roman"/>
              </a:rPr>
              <a:t>Enc</a:t>
            </a:r>
            <a:r>
              <a:rPr lang="it-IT" sz="2400" dirty="0" smtClean="0">
                <a:latin typeface="Times New Roman"/>
                <a:cs typeface="Times New Roman"/>
              </a:rPr>
              <a:t>. </a:t>
            </a:r>
            <a:r>
              <a:rPr lang="it-IT" sz="2400" i="1" dirty="0" smtClean="0">
                <a:latin typeface="Times New Roman"/>
                <a:cs typeface="Times New Roman"/>
              </a:rPr>
              <a:t>Mistici </a:t>
            </a:r>
            <a:r>
              <a:rPr lang="it-IT" sz="2400" i="1" dirty="0" err="1" smtClean="0">
                <a:latin typeface="Times New Roman"/>
                <a:cs typeface="Times New Roman"/>
              </a:rPr>
              <a:t>Corporis</a:t>
            </a:r>
            <a:endParaRPr lang="it-IT" sz="2400" dirty="0" smtClean="0"/>
          </a:p>
          <a:p>
            <a:pPr lvl="1" algn="just">
              <a:buFont typeface="Arial" pitchFamily="34" charset="0"/>
              <a:buChar char="•"/>
            </a:pPr>
            <a:r>
              <a:rPr lang="it-IT" sz="2800" dirty="0" smtClean="0"/>
              <a:t>Attribuire alla chiesa la qualifica di “copro mistico” è impreciso.</a:t>
            </a:r>
          </a:p>
          <a:p>
            <a:pPr lvl="1" algn="just">
              <a:buFont typeface="Arial" pitchFamily="34" charset="0"/>
              <a:buChar char="•"/>
            </a:pPr>
            <a:r>
              <a:rPr lang="it-IT" sz="2800" dirty="0" smtClean="0"/>
              <a:t>Il “quasi” è espressione poco teologica: o è o non è!</a:t>
            </a:r>
          </a:p>
          <a:p>
            <a:pPr algn="just"/>
            <a:endParaRPr lang="it-IT" sz="24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57158" y="6215082"/>
            <a:ext cx="4643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Scuola di formazione teologica – Terni - 2017</a:t>
            </a:r>
            <a:endParaRPr lang="it-IT" sz="16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71472" y="1142984"/>
            <a:ext cx="807249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”Poiché con il Cristo-Capo forma “quasi un’unica persona mistica” </a:t>
            </a:r>
            <a:r>
              <a:rPr lang="it-IT" sz="2800" dirty="0" smtClean="0">
                <a:latin typeface="Times New Roman"/>
                <a:cs typeface="Times New Roman"/>
              </a:rPr>
              <a:t>‹</a:t>
            </a:r>
            <a:r>
              <a:rPr lang="it-IT" sz="1600" dirty="0" smtClean="0">
                <a:latin typeface="Times New Roman"/>
                <a:cs typeface="Times New Roman"/>
              </a:rPr>
              <a:t>1</a:t>
            </a:r>
            <a:r>
              <a:rPr lang="it-IT" sz="2800" dirty="0" smtClean="0">
                <a:latin typeface="Times New Roman"/>
                <a:cs typeface="Times New Roman"/>
              </a:rPr>
              <a:t>›</a:t>
            </a:r>
            <a:endParaRPr lang="it-IT" sz="2800" dirty="0" smtClean="0"/>
          </a:p>
          <a:p>
            <a:r>
              <a:rPr lang="it-IT" sz="2800" dirty="0" smtClean="0"/>
              <a:t>La Chiesa agisce nei sacramenti come “comunità sacerdotale” “organicamente strutturata”</a:t>
            </a:r>
            <a:r>
              <a:rPr lang="it-IT" sz="2800" dirty="0" smtClean="0">
                <a:latin typeface="Times New Roman"/>
                <a:cs typeface="Times New Roman"/>
              </a:rPr>
              <a:t> ‹</a:t>
            </a:r>
            <a:r>
              <a:rPr lang="it-IT" sz="1600" dirty="0" smtClean="0">
                <a:latin typeface="Times New Roman"/>
                <a:cs typeface="Times New Roman"/>
              </a:rPr>
              <a:t>2</a:t>
            </a:r>
            <a:r>
              <a:rPr lang="it-IT" sz="2800" dirty="0" smtClean="0">
                <a:latin typeface="Times New Roman"/>
                <a:cs typeface="Times New Roman"/>
              </a:rPr>
              <a:t>›</a:t>
            </a:r>
            <a:r>
              <a:rPr lang="it-IT" sz="2800" dirty="0" smtClean="0"/>
              <a:t> </a:t>
            </a:r>
          </a:p>
          <a:p>
            <a:r>
              <a:rPr lang="it-IT" sz="2800" dirty="0" smtClean="0"/>
              <a:t>(CCC 1119)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215074" y="500042"/>
            <a:ext cx="2500330" cy="428628"/>
          </a:xfrm>
        </p:spPr>
        <p:txBody>
          <a:bodyPr>
            <a:normAutofit/>
          </a:bodyPr>
          <a:lstStyle/>
          <a:p>
            <a:pPr algn="ctr"/>
            <a:r>
              <a:rPr lang="it-IT" sz="1600" dirty="0" smtClean="0"/>
              <a:t>Teologia dei sacramenti</a:t>
            </a:r>
            <a:endParaRPr lang="it-IT" sz="1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458612"/>
          </a:xfrm>
        </p:spPr>
        <p:txBody>
          <a:bodyPr>
            <a:normAutofit/>
          </a:bodyPr>
          <a:lstStyle/>
          <a:p>
            <a:pPr algn="just"/>
            <a:r>
              <a:rPr lang="it-IT" sz="2400" dirty="0" smtClean="0">
                <a:latin typeface="Times New Roman"/>
                <a:cs typeface="Times New Roman"/>
              </a:rPr>
              <a:t>‹</a:t>
            </a:r>
            <a:r>
              <a:rPr lang="it-IT" sz="1400" dirty="0" smtClean="0">
                <a:latin typeface="Times New Roman"/>
                <a:cs typeface="Times New Roman"/>
              </a:rPr>
              <a:t>2</a:t>
            </a:r>
            <a:r>
              <a:rPr lang="it-IT" sz="2400" smtClean="0">
                <a:latin typeface="Times New Roman"/>
                <a:cs typeface="Times New Roman"/>
              </a:rPr>
              <a:t>› </a:t>
            </a:r>
            <a:r>
              <a:rPr lang="it-IT" sz="2400" smtClean="0">
                <a:latin typeface="Times New Roman"/>
                <a:cs typeface="Times New Roman"/>
              </a:rPr>
              <a:t>CEV II</a:t>
            </a:r>
            <a:r>
              <a:rPr lang="it-IT" sz="2400" dirty="0" smtClean="0">
                <a:latin typeface="Times New Roman"/>
                <a:cs typeface="Times New Roman"/>
              </a:rPr>
              <a:t>, </a:t>
            </a:r>
            <a:r>
              <a:rPr lang="it-IT" sz="2400" i="1" dirty="0" smtClean="0">
                <a:latin typeface="Times New Roman"/>
                <a:cs typeface="Times New Roman"/>
              </a:rPr>
              <a:t>Lumen </a:t>
            </a:r>
            <a:r>
              <a:rPr lang="it-IT" sz="2400" i="1" dirty="0" err="1" smtClean="0">
                <a:latin typeface="Times New Roman"/>
                <a:cs typeface="Times New Roman"/>
              </a:rPr>
              <a:t>gentium</a:t>
            </a:r>
            <a:r>
              <a:rPr lang="it-IT" sz="2400" i="1" dirty="0" smtClean="0">
                <a:latin typeface="Times New Roman"/>
                <a:cs typeface="Times New Roman"/>
              </a:rPr>
              <a:t> 11</a:t>
            </a:r>
          </a:p>
          <a:p>
            <a:pPr algn="just"/>
            <a:r>
              <a:rPr lang="it-IT" sz="2400" i="1" dirty="0" smtClean="0">
                <a:latin typeface="Times New Roman"/>
                <a:cs typeface="Times New Roman"/>
              </a:rPr>
              <a:t>Richiama il fatto che attraverso il battesimo e la confermazione tutti  i cristiani formano un unico popolo sacerdotale perciò idoneo a celebrare la liturgia. </a:t>
            </a:r>
          </a:p>
          <a:p>
            <a:pPr algn="just"/>
            <a:r>
              <a:rPr lang="it-IT" sz="2400" i="1" dirty="0" smtClean="0">
                <a:latin typeface="Times New Roman"/>
                <a:cs typeface="Times New Roman"/>
              </a:rPr>
              <a:t>Tra i essi alcuni fedeli insigniti dell’ordine, hanno la funzione di guide e pastori.</a:t>
            </a:r>
            <a:endParaRPr lang="it-IT" sz="24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57158" y="6215082"/>
            <a:ext cx="4643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Scuola di formazione teologica – Terni - 2017</a:t>
            </a:r>
            <a:endParaRPr lang="it-IT" sz="16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71472" y="1142984"/>
            <a:ext cx="807249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“Poiché con il Cristo-Capo forma “quasi un’unica persona mistica” </a:t>
            </a:r>
            <a:r>
              <a:rPr lang="it-IT" sz="2800" dirty="0" smtClean="0">
                <a:latin typeface="Times New Roman"/>
                <a:cs typeface="Times New Roman"/>
              </a:rPr>
              <a:t>‹</a:t>
            </a:r>
            <a:r>
              <a:rPr lang="it-IT" sz="1600" dirty="0" smtClean="0">
                <a:latin typeface="Times New Roman"/>
                <a:cs typeface="Times New Roman"/>
              </a:rPr>
              <a:t>1</a:t>
            </a:r>
            <a:r>
              <a:rPr lang="it-IT" sz="2800" dirty="0" smtClean="0">
                <a:latin typeface="Times New Roman"/>
                <a:cs typeface="Times New Roman"/>
              </a:rPr>
              <a:t>›</a:t>
            </a:r>
            <a:endParaRPr lang="it-IT" sz="2800" dirty="0" smtClean="0"/>
          </a:p>
          <a:p>
            <a:r>
              <a:rPr lang="it-IT" sz="2800" dirty="0" smtClean="0"/>
              <a:t>La Chiesa agisce nei sacramenti come “comunità sacerdotale” “organicamente strutturata”</a:t>
            </a:r>
            <a:r>
              <a:rPr lang="it-IT" sz="2800" dirty="0" smtClean="0">
                <a:latin typeface="Times New Roman"/>
                <a:cs typeface="Times New Roman"/>
              </a:rPr>
              <a:t> ‹</a:t>
            </a:r>
            <a:r>
              <a:rPr lang="it-IT" sz="1600" dirty="0" smtClean="0">
                <a:latin typeface="Times New Roman"/>
                <a:cs typeface="Times New Roman"/>
              </a:rPr>
              <a:t>2</a:t>
            </a:r>
            <a:r>
              <a:rPr lang="it-IT" sz="2800" dirty="0" smtClean="0">
                <a:latin typeface="Times New Roman"/>
                <a:cs typeface="Times New Roman"/>
              </a:rPr>
              <a:t>›</a:t>
            </a:r>
            <a:r>
              <a:rPr lang="it-IT" sz="2800" dirty="0" smtClean="0"/>
              <a:t> </a:t>
            </a:r>
          </a:p>
          <a:p>
            <a:r>
              <a:rPr lang="it-IT" sz="2800" dirty="0" smtClean="0"/>
              <a:t>(CCC 1119)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215074" y="500042"/>
            <a:ext cx="2500330" cy="428628"/>
          </a:xfrm>
        </p:spPr>
        <p:txBody>
          <a:bodyPr>
            <a:normAutofit/>
          </a:bodyPr>
          <a:lstStyle/>
          <a:p>
            <a:pPr algn="ctr"/>
            <a:r>
              <a:rPr lang="it-IT" sz="1600" dirty="0" smtClean="0"/>
              <a:t>Teologia dei sacramenti</a:t>
            </a:r>
            <a:endParaRPr lang="it-IT" sz="1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2376" y="3786190"/>
            <a:ext cx="7772400" cy="2357454"/>
          </a:xfrm>
        </p:spPr>
        <p:txBody>
          <a:bodyPr>
            <a:normAutofit/>
          </a:bodyPr>
          <a:lstStyle/>
          <a:p>
            <a:pPr algn="just"/>
            <a:endParaRPr lang="it-IT" sz="24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57158" y="6215082"/>
            <a:ext cx="4643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Scuola di formazione teologica – Terni - 2017</a:t>
            </a:r>
            <a:endParaRPr lang="it-IT" sz="16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71472" y="1142984"/>
            <a:ext cx="80724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“Il </a:t>
            </a:r>
            <a:r>
              <a:rPr lang="it-IT" sz="2000" dirty="0" err="1" smtClean="0"/>
              <a:t>ministrero</a:t>
            </a:r>
            <a:r>
              <a:rPr lang="it-IT" sz="2000" dirty="0" smtClean="0"/>
              <a:t> ordinato è a servizio del sacerdozio battesimale. Esso garantisce che, nei sacramenti, è proprio il Cristo che agisce per mezzo dello Spirito Santo a favore della Chiesa. […] Il ministro ordinato è il legame sacramentale che collega l’azione liturgica  a ciò che hanno detto e fatto gli apostoli, e tramite loro, a ciò che ha detto e operato Cristo, sorgente e fondamento dei sacramenti. (CCC 1120)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2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156</TotalTime>
  <Words>1422</Words>
  <PresentationFormat>Presentazione su schermo (4:3)</PresentationFormat>
  <Paragraphs>107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Astro</vt:lpstr>
      <vt:lpstr>Teologia dei sacramenti</vt:lpstr>
      <vt:lpstr>Teologia dei sacramenti</vt:lpstr>
      <vt:lpstr>Teologia dei sacramenti</vt:lpstr>
      <vt:lpstr>Teologia dei sacramenti</vt:lpstr>
      <vt:lpstr>Teologia dei sacramenti</vt:lpstr>
      <vt:lpstr>Teologia dei sacramenti</vt:lpstr>
      <vt:lpstr>Teologia dei sacramenti</vt:lpstr>
      <vt:lpstr>Teologia dei sacramenti</vt:lpstr>
      <vt:lpstr>Teologia dei sacramenti</vt:lpstr>
      <vt:lpstr>Teologia dei sacramenti</vt:lpstr>
      <vt:lpstr>Teologia dei sacramenti</vt:lpstr>
      <vt:lpstr>Teologia dei sacramenti</vt:lpstr>
      <vt:lpstr>Teologia dei sacramenti</vt:lpstr>
      <vt:lpstr>Teologia dei sacramenti</vt:lpstr>
      <vt:lpstr>Teologia dei sacramenti</vt:lpstr>
      <vt:lpstr>Teologia dei sacramenti</vt:lpstr>
      <vt:lpstr>Teologia dei sacramenti</vt:lpstr>
      <vt:lpstr>Teologia dei sacramenti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Teologia dei sacramenti</dc:title>
  <dc:creator>Mariano Pappalardo</dc:creator>
  <cp:lastModifiedBy>Mariano</cp:lastModifiedBy>
  <cp:revision>29</cp:revision>
  <dcterms:created xsi:type="dcterms:W3CDTF">2017-04-03T07:29:39Z</dcterms:created>
  <dcterms:modified xsi:type="dcterms:W3CDTF">2017-04-03T10:16:24Z</dcterms:modified>
</cp:coreProperties>
</file>