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4" r:id="rId3"/>
    <p:sldId id="258" r:id="rId4"/>
    <p:sldId id="259" r:id="rId5"/>
    <p:sldId id="289" r:id="rId6"/>
    <p:sldId id="260" r:id="rId7"/>
    <p:sldId id="290" r:id="rId8"/>
    <p:sldId id="291" r:id="rId9"/>
    <p:sldId id="261" r:id="rId10"/>
    <p:sldId id="292" r:id="rId11"/>
    <p:sldId id="263" r:id="rId12"/>
    <p:sldId id="264" r:id="rId13"/>
    <p:sldId id="265" r:id="rId14"/>
    <p:sldId id="266" r:id="rId15"/>
    <p:sldId id="267" r:id="rId16"/>
    <p:sldId id="268" r:id="rId17"/>
    <p:sldId id="269" r:id="rId18"/>
    <p:sldId id="270" r:id="rId19"/>
    <p:sldId id="293" r:id="rId20"/>
    <p:sldId id="271" r:id="rId21"/>
    <p:sldId id="272" r:id="rId22"/>
    <p:sldId id="273" r:id="rId23"/>
    <p:sldId id="294" r:id="rId24"/>
    <p:sldId id="274" r:id="rId25"/>
    <p:sldId id="275" r:id="rId26"/>
    <p:sldId id="276" r:id="rId27"/>
    <p:sldId id="277" r:id="rId28"/>
    <p:sldId id="278" r:id="rId29"/>
    <p:sldId id="279" r:id="rId30"/>
    <p:sldId id="280" r:id="rId31"/>
    <p:sldId id="281" r:id="rId32"/>
    <p:sldId id="282" r:id="rId33"/>
    <p:sldId id="283" r:id="rId34"/>
    <p:sldId id="295" r:id="rId35"/>
    <p:sldId id="284" r:id="rId36"/>
    <p:sldId id="285" r:id="rId37"/>
    <p:sldId id="286" r:id="rId38"/>
    <p:sldId id="296" r:id="rId39"/>
    <p:sldId id="287" r:id="rId40"/>
    <p:sldId id="341" r:id="rId41"/>
    <p:sldId id="342" r:id="rId42"/>
    <p:sldId id="343" r:id="rId43"/>
    <p:sldId id="344" r:id="rId44"/>
    <p:sldId id="345" r:id="rId45"/>
    <p:sldId id="358" r:id="rId46"/>
    <p:sldId id="346" r:id="rId47"/>
    <p:sldId id="359" r:id="rId48"/>
    <p:sldId id="347" r:id="rId49"/>
    <p:sldId id="348" r:id="rId50"/>
    <p:sldId id="349" r:id="rId51"/>
    <p:sldId id="350" r:id="rId52"/>
    <p:sldId id="360" r:id="rId53"/>
    <p:sldId id="351" r:id="rId54"/>
    <p:sldId id="352" r:id="rId55"/>
    <p:sldId id="353" r:id="rId56"/>
    <p:sldId id="354" r:id="rId57"/>
    <p:sldId id="355" r:id="rId58"/>
    <p:sldId id="361" r:id="rId59"/>
    <p:sldId id="356" r:id="rId60"/>
    <p:sldId id="357" r:id="rId61"/>
    <p:sldId id="336" r:id="rId62"/>
    <p:sldId id="337" r:id="rId63"/>
    <p:sldId id="338" r:id="rId64"/>
    <p:sldId id="339" r:id="rId65"/>
    <p:sldId id="340" r:id="rId6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769" autoAdjust="0"/>
  </p:normalViewPr>
  <p:slideViewPr>
    <p:cSldViewPr>
      <p:cViewPr varScale="1">
        <p:scale>
          <a:sx n="45" d="100"/>
          <a:sy n="45" d="100"/>
        </p:scale>
        <p:origin x="-12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BBA3BF3-D3C2-43E6-A09C-9A31405A76A4}" type="datetimeFigureOut">
              <a:rPr lang="it-IT" smtClean="0"/>
              <a:pPr/>
              <a:t>28/11/2016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D2618B3-EED4-4593-9342-DAD341F42520}"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BBA3BF3-D3C2-43E6-A09C-9A31405A76A4}" type="datetimeFigureOut">
              <a:rPr lang="it-IT" smtClean="0"/>
              <a:pPr/>
              <a:t>28/11/2016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D2618B3-EED4-4593-9342-DAD341F4252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BBA3BF3-D3C2-43E6-A09C-9A31405A76A4}" type="datetimeFigureOut">
              <a:rPr lang="it-IT" smtClean="0"/>
              <a:pPr/>
              <a:t>28/11/2016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D2618B3-EED4-4593-9342-DAD341F42520}"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BBA3BF3-D3C2-43E6-A09C-9A31405A76A4}" type="datetimeFigureOut">
              <a:rPr lang="it-IT" smtClean="0"/>
              <a:pPr/>
              <a:t>28/11/2016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D2618B3-EED4-4593-9342-DAD341F42520}"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BBA3BF3-D3C2-43E6-A09C-9A31405A76A4}" type="datetimeFigureOut">
              <a:rPr lang="it-IT" smtClean="0"/>
              <a:pPr/>
              <a:t>28/11/2016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D2618B3-EED4-4593-9342-DAD341F42520}"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BBA3BF3-D3C2-43E6-A09C-9A31405A76A4}" type="datetimeFigureOut">
              <a:rPr lang="it-IT" smtClean="0"/>
              <a:pPr/>
              <a:t>28/11/2016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D2618B3-EED4-4593-9342-DAD341F42520}"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BBA3BF3-D3C2-43E6-A09C-9A31405A76A4}" type="datetimeFigureOut">
              <a:rPr lang="it-IT" smtClean="0"/>
              <a:pPr/>
              <a:t>28/11/2016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D2618B3-EED4-4593-9342-DAD341F42520}"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BBA3BF3-D3C2-43E6-A09C-9A31405A76A4}" type="datetimeFigureOut">
              <a:rPr lang="it-IT" smtClean="0"/>
              <a:pPr/>
              <a:t>28/11/2016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D2618B3-EED4-4593-9342-DAD341F4252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BBA3BF3-D3C2-43E6-A09C-9A31405A76A4}" type="datetimeFigureOut">
              <a:rPr lang="it-IT" smtClean="0"/>
              <a:pPr/>
              <a:t>28/11/2016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D2618B3-EED4-4593-9342-DAD341F4252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BBA3BF3-D3C2-43E6-A09C-9A31405A76A4}" type="datetimeFigureOut">
              <a:rPr lang="it-IT" smtClean="0"/>
              <a:pPr/>
              <a:t>28/11/2016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D2618B3-EED4-4593-9342-DAD341F42520}"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BBA3BF3-D3C2-43E6-A09C-9A31405A76A4}" type="datetimeFigureOut">
              <a:rPr lang="it-IT" smtClean="0"/>
              <a:pPr/>
              <a:t>28/11/2016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D2618B3-EED4-4593-9342-DAD341F42520}"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60000"/>
                <a:lumOff val="4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BA3BF3-D3C2-43E6-A09C-9A31405A76A4}" type="datetimeFigureOut">
              <a:rPr lang="it-IT" smtClean="0"/>
              <a:pPr/>
              <a:t>28/11/2016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2618B3-EED4-4593-9342-DAD341F42520}"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it.wikipedia.org/wiki/File:Miraculous_medal.jp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980729"/>
            <a:ext cx="7772400" cy="4536503"/>
          </a:xfrm>
        </p:spPr>
        <p:txBody>
          <a:bodyPr>
            <a:normAutofit/>
          </a:bodyPr>
          <a:lstStyle/>
          <a:p>
            <a:r>
              <a:rPr lang="it-IT" sz="9600" b="1" dirty="0" smtClean="0">
                <a:solidFill>
                  <a:schemeClr val="accent5">
                    <a:lumMod val="75000"/>
                  </a:schemeClr>
                </a:solidFill>
                <a:latin typeface="Algerian" pitchFamily="82" charset="0"/>
              </a:rPr>
              <a:t>Maria</a:t>
            </a:r>
            <a:endParaRPr lang="it-IT" sz="9600" b="1" dirty="0">
              <a:solidFill>
                <a:schemeClr val="accent5">
                  <a:lumMod val="75000"/>
                </a:schemeClr>
              </a:solidFill>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0" y="303997"/>
          <a:ext cx="9144000" cy="6149340"/>
        </p:xfrm>
        <a:graphic>
          <a:graphicData uri="http://schemas.openxmlformats.org/drawingml/2006/table">
            <a:tbl>
              <a:tblPr firstRow="1" bandRow="1">
                <a:tableStyleId>{5C22544A-7EE6-4342-B048-85BDC9FD1C3A}</a:tableStyleId>
              </a:tblPr>
              <a:tblGrid>
                <a:gridCol w="4572000"/>
                <a:gridCol w="4572000"/>
              </a:tblGrid>
              <a:tr h="6120680">
                <a:tc>
                  <a:txBody>
                    <a:bodyPr/>
                    <a:lstStyle/>
                    <a:p>
                      <a:pPr>
                        <a:lnSpc>
                          <a:spcPct val="115000"/>
                        </a:lnSpc>
                        <a:spcAft>
                          <a:spcPts val="0"/>
                        </a:spcAft>
                      </a:pPr>
                      <a:r>
                        <a:rPr lang="el-GR" sz="1800" dirty="0" smtClean="0">
                          <a:latin typeface="Times New Roman"/>
                          <a:ea typeface="Calibri"/>
                          <a:cs typeface="Arial"/>
                        </a:rPr>
                        <a:t>οὗτος ἔσται μέγας καὶ υἱὸς ὑψίστου κληθήσεται καὶ δώσει αὐτῷ κύριος ὁ θεὸς τὸν θρόνον Δαυὶδ τοῦ πατρὸς αὐτοῦ,</a:t>
                      </a:r>
                      <a:endParaRPr lang="it-IT" sz="1600" dirty="0" smtClean="0">
                        <a:latin typeface="+mn-lt"/>
                        <a:ea typeface="Calibri"/>
                        <a:cs typeface="Arial"/>
                      </a:endParaRPr>
                    </a:p>
                    <a:p>
                      <a:pPr>
                        <a:lnSpc>
                          <a:spcPct val="115000"/>
                        </a:lnSpc>
                        <a:spcAft>
                          <a:spcPts val="0"/>
                        </a:spcAft>
                      </a:pPr>
                      <a:r>
                        <a:rPr lang="el-GR" sz="1800" dirty="0" smtClean="0">
                          <a:latin typeface="Times New Roman"/>
                          <a:ea typeface="Calibri"/>
                          <a:cs typeface="Arial"/>
                        </a:rPr>
                        <a:t>καὶ βασιλεύσει ἐπὶ τὸν οἶκον Ἰακὼβ εἰς τοὺς αἰῶνας καὶ τῆς βασιλείας αὐτοῦ </a:t>
                      </a:r>
                      <a:r>
                        <a:rPr lang="el-GR" sz="1200" dirty="0" smtClean="0">
                          <a:latin typeface="Times New Roman"/>
                          <a:ea typeface="Calibri"/>
                          <a:cs typeface="Arial"/>
                        </a:rPr>
                        <a:t>οὐκ ἔσται τέλος.</a:t>
                      </a:r>
                      <a:endParaRPr lang="it-IT" sz="1600" dirty="0" smtClean="0">
                        <a:latin typeface="+mn-lt"/>
                        <a:ea typeface="Calibri"/>
                        <a:cs typeface="Arial"/>
                      </a:endParaRPr>
                    </a:p>
                    <a:p>
                      <a:pPr>
                        <a:lnSpc>
                          <a:spcPct val="115000"/>
                        </a:lnSpc>
                        <a:spcAft>
                          <a:spcPts val="0"/>
                        </a:spcAft>
                      </a:pPr>
                      <a:r>
                        <a:rPr lang="el-GR" sz="1800" dirty="0" smtClean="0">
                          <a:latin typeface="Times New Roman"/>
                          <a:ea typeface="Calibri"/>
                          <a:cs typeface="Arial"/>
                        </a:rPr>
                        <a:t>εἶπεν δὲ Μαριὰμ πρὸς τὸν ἄγγελον· πῶς ἔσται τοῦτο, ἐπεὶ ἄνδρα οὐ γινώσκω;</a:t>
                      </a:r>
                      <a:endParaRPr lang="it-IT" sz="1600" dirty="0" smtClean="0">
                        <a:latin typeface="+mn-lt"/>
                        <a:ea typeface="Calibri"/>
                        <a:cs typeface="Arial"/>
                      </a:endParaRPr>
                    </a:p>
                    <a:p>
                      <a:pPr>
                        <a:lnSpc>
                          <a:spcPct val="115000"/>
                        </a:lnSpc>
                        <a:spcAft>
                          <a:spcPts val="0"/>
                        </a:spcAft>
                      </a:pPr>
                      <a:r>
                        <a:rPr lang="el-GR" sz="1800" dirty="0" smtClean="0">
                          <a:latin typeface="Times New Roman"/>
                          <a:ea typeface="Calibri"/>
                          <a:cs typeface="Arial"/>
                        </a:rPr>
                        <a:t>καὶ ἀποκριθεὶς ὁ ἄγγελος εἶπεν αὐτῇ· πνεῦμα ἅγιον ἐπελεύσεται ἐπὶ σὲ καὶ δύναμις ὑψίστου </a:t>
                      </a:r>
                      <a:r>
                        <a:rPr lang="el-GR" sz="1200" dirty="0" smtClean="0">
                          <a:latin typeface="Times New Roman"/>
                          <a:ea typeface="Calibri"/>
                          <a:cs typeface="Arial"/>
                        </a:rPr>
                        <a:t>ἐπισκιάσει σοι· διὸ καὶ τὸ γεννώμενον ἅγιον ληθήσεται υἱὸς θεοῦ.</a:t>
                      </a:r>
                      <a:endParaRPr lang="it-IT" sz="1600" dirty="0" smtClean="0">
                        <a:latin typeface="+mn-lt"/>
                        <a:ea typeface="Calibri"/>
                        <a:cs typeface="Arial"/>
                      </a:endParaRPr>
                    </a:p>
                    <a:p>
                      <a:pPr>
                        <a:lnSpc>
                          <a:spcPct val="115000"/>
                        </a:lnSpc>
                        <a:spcAft>
                          <a:spcPts val="0"/>
                        </a:spcAft>
                      </a:pPr>
                      <a:r>
                        <a:rPr lang="el-GR" sz="1800" dirty="0" smtClean="0">
                          <a:latin typeface="Times New Roman"/>
                          <a:ea typeface="Calibri"/>
                          <a:cs typeface="Arial"/>
                        </a:rPr>
                        <a:t>καὶ ἰδοὺ Ἐλισάβετ ἡ συγγενίς σου καὶ αὐτὴ συνείληφεν υἱὸν ἐν γήρει αὐτῆς καὶ οὗτος μὴν ἕκτος ἐστὶν αὐτῇ τῇ καλουμένῃ στείρᾳ·</a:t>
                      </a:r>
                      <a:endParaRPr lang="it-IT" sz="1600" dirty="0" smtClean="0">
                        <a:latin typeface="+mn-lt"/>
                        <a:ea typeface="Calibri"/>
                        <a:cs typeface="Arial"/>
                      </a:endParaRPr>
                    </a:p>
                    <a:p>
                      <a:pPr>
                        <a:lnSpc>
                          <a:spcPct val="115000"/>
                        </a:lnSpc>
                        <a:spcAft>
                          <a:spcPts val="0"/>
                        </a:spcAft>
                      </a:pPr>
                      <a:r>
                        <a:rPr lang="el-GR" sz="1800" dirty="0" smtClean="0">
                          <a:latin typeface="Times New Roman"/>
                          <a:ea typeface="Calibri"/>
                          <a:cs typeface="Arial"/>
                        </a:rPr>
                        <a:t>ὅτι οὐκ ἀδυνατήσει παρὰ τοῦ θεοῦ πᾶν ῥῆμα.</a:t>
                      </a:r>
                      <a:endParaRPr lang="it-IT" sz="1600" dirty="0" smtClean="0">
                        <a:latin typeface="+mn-lt"/>
                        <a:ea typeface="Calibri"/>
                        <a:cs typeface="Arial"/>
                      </a:endParaRPr>
                    </a:p>
                    <a:p>
                      <a:pPr>
                        <a:lnSpc>
                          <a:spcPct val="115000"/>
                        </a:lnSpc>
                        <a:spcAft>
                          <a:spcPts val="0"/>
                        </a:spcAft>
                      </a:pPr>
                      <a:r>
                        <a:rPr lang="el-GR" sz="1800" dirty="0" smtClean="0">
                          <a:latin typeface="Times New Roman"/>
                          <a:ea typeface="Calibri"/>
                          <a:cs typeface="Arial"/>
                        </a:rPr>
                        <a:t>εἶπεν δὲ Μαριάμ· ἰδοὺ ἡ δούλη κυρίου· γένοιτό μοι κατὰ τὸ ῥῆμά σου. καὶ ἀπῆλθεν ἀπ᾽ αὐτῆς ὁ ἄγγελος.</a:t>
                      </a:r>
                      <a:endParaRPr lang="it-IT" sz="1600" dirty="0" smtClean="0">
                        <a:latin typeface="+mn-lt"/>
                        <a:ea typeface="Calibri"/>
                        <a:cs typeface="Arial"/>
                      </a:endParaRPr>
                    </a:p>
                    <a:p>
                      <a:endParaRPr lang="it-IT" dirty="0"/>
                    </a:p>
                  </a:txBody>
                  <a:tcPr/>
                </a:tc>
                <a:tc>
                  <a:txBody>
                    <a:bodyPr/>
                    <a:lstStyle/>
                    <a:p>
                      <a:pPr>
                        <a:lnSpc>
                          <a:spcPct val="115000"/>
                        </a:lnSpc>
                        <a:spcAft>
                          <a:spcPts val="0"/>
                        </a:spcAft>
                      </a:pPr>
                      <a:r>
                        <a:rPr lang="it-IT" sz="1800" baseline="30000" dirty="0" smtClean="0">
                          <a:solidFill>
                            <a:srgbClr val="002060"/>
                          </a:solidFill>
                          <a:latin typeface="Times New Roman" pitchFamily="18" charset="0"/>
                          <a:ea typeface="Calibri"/>
                          <a:cs typeface="Times New Roman" pitchFamily="18" charset="0"/>
                        </a:rPr>
                        <a:t>32</a:t>
                      </a:r>
                      <a:r>
                        <a:rPr lang="it-IT" sz="1800" dirty="0" smtClean="0">
                          <a:solidFill>
                            <a:srgbClr val="002060"/>
                          </a:solidFill>
                          <a:latin typeface="Times New Roman" pitchFamily="18" charset="0"/>
                          <a:ea typeface="Calibri"/>
                          <a:cs typeface="Times New Roman" pitchFamily="18" charset="0"/>
                        </a:rPr>
                        <a:t>Sarà grande e chiamato Figlio dell' Altissimo; il Signore Dio gli darà il trono di Davide suo padre</a:t>
                      </a:r>
                      <a:endParaRPr lang="it-IT" sz="1600" dirty="0" smtClean="0">
                        <a:solidFill>
                          <a:srgbClr val="002060"/>
                        </a:solidFill>
                        <a:latin typeface="Times New Roman" pitchFamily="18" charset="0"/>
                        <a:ea typeface="Calibri"/>
                        <a:cs typeface="Times New Roman" pitchFamily="18" charset="0"/>
                      </a:endParaRPr>
                    </a:p>
                    <a:p>
                      <a:pPr>
                        <a:lnSpc>
                          <a:spcPct val="115000"/>
                        </a:lnSpc>
                        <a:spcAft>
                          <a:spcPts val="0"/>
                        </a:spcAft>
                      </a:pPr>
                      <a:r>
                        <a:rPr lang="it-IT" sz="1800" baseline="30000" dirty="0" smtClean="0">
                          <a:solidFill>
                            <a:srgbClr val="002060"/>
                          </a:solidFill>
                          <a:latin typeface="Times New Roman" pitchFamily="18" charset="0"/>
                          <a:ea typeface="Calibri"/>
                          <a:cs typeface="Times New Roman" pitchFamily="18" charset="0"/>
                        </a:rPr>
                        <a:t>33</a:t>
                      </a:r>
                      <a:r>
                        <a:rPr lang="it-IT" sz="1800" dirty="0" smtClean="0">
                          <a:solidFill>
                            <a:srgbClr val="002060"/>
                          </a:solidFill>
                          <a:latin typeface="Times New Roman" pitchFamily="18" charset="0"/>
                          <a:ea typeface="Calibri"/>
                          <a:cs typeface="Times New Roman" pitchFamily="18" charset="0"/>
                        </a:rPr>
                        <a:t>e regnerà per sempre sulla casa di Giacobbe e il suo regno non avrà fine".</a:t>
                      </a:r>
                      <a:endParaRPr lang="it-IT" sz="1600" dirty="0" smtClean="0">
                        <a:solidFill>
                          <a:srgbClr val="002060"/>
                        </a:solidFill>
                        <a:latin typeface="Times New Roman" pitchFamily="18" charset="0"/>
                        <a:ea typeface="Calibri"/>
                        <a:cs typeface="Times New Roman" pitchFamily="18" charset="0"/>
                      </a:endParaRPr>
                    </a:p>
                    <a:p>
                      <a:pPr algn="just">
                        <a:lnSpc>
                          <a:spcPct val="115000"/>
                        </a:lnSpc>
                        <a:spcAft>
                          <a:spcPts val="0"/>
                        </a:spcAft>
                      </a:pPr>
                      <a:r>
                        <a:rPr lang="it-IT" sz="1600" baseline="30000" dirty="0" smtClean="0">
                          <a:solidFill>
                            <a:srgbClr val="002060"/>
                          </a:solidFill>
                          <a:latin typeface="Times New Roman" pitchFamily="18" charset="0"/>
                          <a:ea typeface="Calibri"/>
                          <a:cs typeface="Times New Roman" pitchFamily="18" charset="0"/>
                        </a:rPr>
                        <a:t>34</a:t>
                      </a:r>
                      <a:r>
                        <a:rPr lang="it-IT" sz="1600" dirty="0" smtClean="0">
                          <a:solidFill>
                            <a:srgbClr val="002060"/>
                          </a:solidFill>
                          <a:latin typeface="Times New Roman" pitchFamily="18" charset="0"/>
                          <a:ea typeface="Calibri"/>
                          <a:cs typeface="Times New Roman" pitchFamily="18" charset="0"/>
                        </a:rPr>
                        <a:t>Allora Maria disse all'angelo: "</a:t>
                      </a:r>
                      <a:r>
                        <a:rPr lang="it-IT" sz="1600" b="1" dirty="0" smtClean="0">
                          <a:solidFill>
                            <a:srgbClr val="002060"/>
                          </a:solidFill>
                          <a:latin typeface="Times New Roman" pitchFamily="18" charset="0"/>
                          <a:ea typeface="Calibri"/>
                          <a:cs typeface="Times New Roman" pitchFamily="18" charset="0"/>
                        </a:rPr>
                        <a:t>Come (</a:t>
                      </a:r>
                      <a:r>
                        <a:rPr lang="it-IT" sz="1600" i="1" dirty="0" smtClean="0">
                          <a:solidFill>
                            <a:srgbClr val="002060"/>
                          </a:solidFill>
                          <a:latin typeface="Times New Roman" pitchFamily="18" charset="0"/>
                          <a:ea typeface="Calibri"/>
                          <a:cs typeface="Times New Roman" pitchFamily="18" charset="0"/>
                        </a:rPr>
                        <a:t>sarà questo</a:t>
                      </a:r>
                      <a:r>
                        <a:rPr lang="it-IT" sz="1600" b="1" dirty="0" smtClean="0">
                          <a:solidFill>
                            <a:srgbClr val="002060"/>
                          </a:solidFill>
                          <a:latin typeface="Times New Roman" pitchFamily="18" charset="0"/>
                          <a:ea typeface="Calibri"/>
                          <a:cs typeface="Times New Roman" pitchFamily="18" charset="0"/>
                        </a:rPr>
                        <a:t>) è possibile? (</a:t>
                      </a:r>
                      <a:r>
                        <a:rPr lang="it-IT" sz="1600" i="1" dirty="0" smtClean="0">
                          <a:solidFill>
                            <a:srgbClr val="002060"/>
                          </a:solidFill>
                          <a:latin typeface="Times New Roman" pitchFamily="18" charset="0"/>
                          <a:ea typeface="Calibri"/>
                          <a:cs typeface="Times New Roman" pitchFamily="18" charset="0"/>
                        </a:rPr>
                        <a:t>perché</a:t>
                      </a:r>
                      <a:r>
                        <a:rPr lang="it-IT" sz="1600" b="1" dirty="0" smtClean="0">
                          <a:solidFill>
                            <a:srgbClr val="002060"/>
                          </a:solidFill>
                          <a:latin typeface="Times New Roman" pitchFamily="18" charset="0"/>
                          <a:ea typeface="Calibri"/>
                          <a:cs typeface="Times New Roman" pitchFamily="18" charset="0"/>
                        </a:rPr>
                        <a:t>) Non conosco uomo</a:t>
                      </a:r>
                      <a:r>
                        <a:rPr lang="it-IT" sz="1600" dirty="0" smtClean="0">
                          <a:solidFill>
                            <a:srgbClr val="002060"/>
                          </a:solidFill>
                          <a:latin typeface="Times New Roman" pitchFamily="18" charset="0"/>
                          <a:ea typeface="Calibri"/>
                          <a:cs typeface="Times New Roman" pitchFamily="18" charset="0"/>
                        </a:rPr>
                        <a:t>"</a:t>
                      </a:r>
                    </a:p>
                    <a:p>
                      <a:pPr>
                        <a:lnSpc>
                          <a:spcPct val="115000"/>
                        </a:lnSpc>
                        <a:spcAft>
                          <a:spcPts val="0"/>
                        </a:spcAft>
                      </a:pPr>
                      <a:r>
                        <a:rPr lang="it-IT" sz="1600" baseline="30000" dirty="0" smtClean="0">
                          <a:solidFill>
                            <a:srgbClr val="002060"/>
                          </a:solidFill>
                          <a:latin typeface="Times New Roman" pitchFamily="18" charset="0"/>
                          <a:ea typeface="Calibri"/>
                          <a:cs typeface="Times New Roman" pitchFamily="18" charset="0"/>
                        </a:rPr>
                        <a:t>35</a:t>
                      </a:r>
                      <a:r>
                        <a:rPr lang="it-IT" sz="1600" dirty="0" smtClean="0">
                          <a:solidFill>
                            <a:srgbClr val="002060"/>
                          </a:solidFill>
                          <a:latin typeface="Times New Roman" pitchFamily="18" charset="0"/>
                          <a:ea typeface="Calibri"/>
                          <a:cs typeface="Times New Roman" pitchFamily="18" charset="0"/>
                        </a:rPr>
                        <a:t>Le rispose l' angelo: "</a:t>
                      </a:r>
                      <a:r>
                        <a:rPr lang="it-IT" sz="1600" u="sng" dirty="0" smtClean="0">
                          <a:solidFill>
                            <a:srgbClr val="002060"/>
                          </a:solidFill>
                          <a:latin typeface="Times New Roman" pitchFamily="18" charset="0"/>
                          <a:ea typeface="Calibri"/>
                          <a:cs typeface="Times New Roman" pitchFamily="18" charset="0"/>
                        </a:rPr>
                        <a:t>Lo Spirito Santo scenderà su di te, su te stenderà la sua ombra (coprirà) la potenza dell' Altissimo</a:t>
                      </a:r>
                      <a:r>
                        <a:rPr lang="it-IT" sz="1600" dirty="0" smtClean="0">
                          <a:solidFill>
                            <a:srgbClr val="002060"/>
                          </a:solidFill>
                          <a:latin typeface="Times New Roman" pitchFamily="18" charset="0"/>
                          <a:ea typeface="Calibri"/>
                          <a:cs typeface="Times New Roman" pitchFamily="18" charset="0"/>
                        </a:rPr>
                        <a:t>. (Perciò) Colui che nascerà sarà dunque santo e chiamato Figlio di Dio.</a:t>
                      </a:r>
                    </a:p>
                    <a:p>
                      <a:pPr algn="just">
                        <a:lnSpc>
                          <a:spcPct val="115000"/>
                        </a:lnSpc>
                        <a:spcAft>
                          <a:spcPts val="0"/>
                        </a:spcAft>
                      </a:pPr>
                      <a:r>
                        <a:rPr lang="it-IT" sz="1800" baseline="30000" dirty="0" smtClean="0">
                          <a:solidFill>
                            <a:srgbClr val="002060"/>
                          </a:solidFill>
                          <a:latin typeface="Times New Roman" pitchFamily="18" charset="0"/>
                          <a:ea typeface="Calibri"/>
                          <a:cs typeface="Times New Roman" pitchFamily="18" charset="0"/>
                        </a:rPr>
                        <a:t>36</a:t>
                      </a:r>
                      <a:r>
                        <a:rPr lang="it-IT" sz="1800" dirty="0" smtClean="0">
                          <a:solidFill>
                            <a:srgbClr val="002060"/>
                          </a:solidFill>
                          <a:latin typeface="Times New Roman" pitchFamily="18" charset="0"/>
                          <a:ea typeface="Calibri"/>
                          <a:cs typeface="Times New Roman" pitchFamily="18" charset="0"/>
                        </a:rPr>
                        <a:t>Vedi: anche </a:t>
                      </a:r>
                      <a:r>
                        <a:rPr lang="it-IT" sz="1800" u="sng" dirty="0" smtClean="0">
                          <a:solidFill>
                            <a:srgbClr val="002060"/>
                          </a:solidFill>
                          <a:latin typeface="Times New Roman" pitchFamily="18" charset="0"/>
                          <a:ea typeface="Calibri"/>
                          <a:cs typeface="Times New Roman" pitchFamily="18" charset="0"/>
                        </a:rPr>
                        <a:t>Elisabetta, tua parente</a:t>
                      </a:r>
                      <a:r>
                        <a:rPr lang="it-IT" sz="1800" dirty="0" smtClean="0">
                          <a:solidFill>
                            <a:srgbClr val="002060"/>
                          </a:solidFill>
                          <a:latin typeface="Times New Roman" pitchFamily="18" charset="0"/>
                          <a:ea typeface="Calibri"/>
                          <a:cs typeface="Times New Roman" pitchFamily="18" charset="0"/>
                        </a:rPr>
                        <a:t>, nella sua vecchiaia, ha concepito un figlio e questo è il sesto mese per lei, che tutti dicevano sterile:</a:t>
                      </a:r>
                      <a:endParaRPr lang="it-IT" sz="1600" dirty="0" smtClean="0">
                        <a:solidFill>
                          <a:srgbClr val="002060"/>
                        </a:solidFill>
                        <a:latin typeface="Times New Roman" pitchFamily="18" charset="0"/>
                        <a:ea typeface="Calibri"/>
                        <a:cs typeface="Times New Roman" pitchFamily="18" charset="0"/>
                      </a:endParaRPr>
                    </a:p>
                    <a:p>
                      <a:pPr>
                        <a:lnSpc>
                          <a:spcPct val="115000"/>
                        </a:lnSpc>
                        <a:spcAft>
                          <a:spcPts val="0"/>
                        </a:spcAft>
                      </a:pPr>
                      <a:r>
                        <a:rPr lang="it-IT" sz="1800" baseline="30000" dirty="0" smtClean="0">
                          <a:solidFill>
                            <a:srgbClr val="002060"/>
                          </a:solidFill>
                          <a:latin typeface="Times New Roman" pitchFamily="18" charset="0"/>
                          <a:ea typeface="Calibri"/>
                          <a:cs typeface="Times New Roman" pitchFamily="18" charset="0"/>
                        </a:rPr>
                        <a:t>37</a:t>
                      </a:r>
                      <a:r>
                        <a:rPr lang="it-IT" sz="1800" i="1" dirty="0" smtClean="0">
                          <a:solidFill>
                            <a:srgbClr val="002060"/>
                          </a:solidFill>
                          <a:latin typeface="Times New Roman" pitchFamily="18" charset="0"/>
                          <a:ea typeface="Calibri"/>
                          <a:cs typeface="Times New Roman" pitchFamily="18" charset="0"/>
                        </a:rPr>
                        <a:t>nulla è impossibile a Dio </a:t>
                      </a:r>
                      <a:r>
                        <a:rPr lang="it-IT" sz="1800" dirty="0" smtClean="0">
                          <a:solidFill>
                            <a:srgbClr val="002060"/>
                          </a:solidFill>
                          <a:latin typeface="Times New Roman" pitchFamily="18" charset="0"/>
                          <a:ea typeface="Calibri"/>
                          <a:cs typeface="Times New Roman" pitchFamily="18" charset="0"/>
                        </a:rPr>
                        <a:t>(</a:t>
                      </a:r>
                      <a:r>
                        <a:rPr lang="it-IT" sz="1800" i="1" dirty="0" smtClean="0">
                          <a:solidFill>
                            <a:srgbClr val="002060"/>
                          </a:solidFill>
                          <a:latin typeface="Times New Roman" pitchFamily="18" charset="0"/>
                          <a:ea typeface="Calibri"/>
                          <a:cs typeface="Times New Roman" pitchFamily="18" charset="0"/>
                        </a:rPr>
                        <a:t>ogni parola</a:t>
                      </a:r>
                      <a:r>
                        <a:rPr lang="it-IT" sz="1800" dirty="0" smtClean="0">
                          <a:solidFill>
                            <a:srgbClr val="002060"/>
                          </a:solidFill>
                          <a:latin typeface="Times New Roman" pitchFamily="18" charset="0"/>
                          <a:ea typeface="Calibri"/>
                          <a:cs typeface="Times New Roman" pitchFamily="18" charset="0"/>
                        </a:rPr>
                        <a:t>)".</a:t>
                      </a:r>
                      <a:endParaRPr lang="it-IT" sz="1600" dirty="0" smtClean="0">
                        <a:solidFill>
                          <a:srgbClr val="002060"/>
                        </a:solidFill>
                        <a:latin typeface="Times New Roman" pitchFamily="18" charset="0"/>
                        <a:ea typeface="Calibri"/>
                        <a:cs typeface="Times New Roman" pitchFamily="18" charset="0"/>
                      </a:endParaRPr>
                    </a:p>
                    <a:p>
                      <a:pPr algn="just">
                        <a:lnSpc>
                          <a:spcPct val="115000"/>
                        </a:lnSpc>
                        <a:spcAft>
                          <a:spcPts val="0"/>
                        </a:spcAft>
                      </a:pPr>
                      <a:r>
                        <a:rPr lang="it-IT" sz="1800" baseline="30000" dirty="0" smtClean="0">
                          <a:solidFill>
                            <a:srgbClr val="002060"/>
                          </a:solidFill>
                          <a:latin typeface="Times New Roman" pitchFamily="18" charset="0"/>
                          <a:ea typeface="Calibri"/>
                          <a:cs typeface="Times New Roman" pitchFamily="18" charset="0"/>
                        </a:rPr>
                        <a:t>38</a:t>
                      </a:r>
                      <a:r>
                        <a:rPr lang="it-IT" sz="1800" dirty="0" smtClean="0">
                          <a:solidFill>
                            <a:srgbClr val="002060"/>
                          </a:solidFill>
                          <a:latin typeface="Times New Roman" pitchFamily="18" charset="0"/>
                          <a:ea typeface="Calibri"/>
                          <a:cs typeface="Times New Roman" pitchFamily="18" charset="0"/>
                        </a:rPr>
                        <a:t>Allora Maria disse: "</a:t>
                      </a:r>
                      <a:r>
                        <a:rPr lang="it-IT" sz="1800" b="1" dirty="0" smtClean="0">
                          <a:solidFill>
                            <a:srgbClr val="002060"/>
                          </a:solidFill>
                          <a:latin typeface="Times New Roman" pitchFamily="18" charset="0"/>
                          <a:ea typeface="Calibri"/>
                          <a:cs typeface="Times New Roman" pitchFamily="18" charset="0"/>
                        </a:rPr>
                        <a:t>Eccomi, sono la serva del Signore, avvenga di me quello che hai detto</a:t>
                      </a:r>
                      <a:r>
                        <a:rPr lang="it-IT" sz="1800" dirty="0" smtClean="0">
                          <a:solidFill>
                            <a:srgbClr val="002060"/>
                          </a:solidFill>
                          <a:latin typeface="Times New Roman" pitchFamily="18" charset="0"/>
                          <a:ea typeface="Calibri"/>
                          <a:cs typeface="Times New Roman" pitchFamily="18" charset="0"/>
                        </a:rPr>
                        <a:t>". E l'angelo partì da lei</a:t>
                      </a:r>
                      <a:endParaRPr lang="it-IT" sz="1600" dirty="0" smtClean="0">
                        <a:solidFill>
                          <a:srgbClr val="002060"/>
                        </a:solidFill>
                        <a:latin typeface="Times New Roman" pitchFamily="18" charset="0"/>
                        <a:ea typeface="Calibri"/>
                        <a:cs typeface="Times New Roman" pitchFamily="18" charset="0"/>
                      </a:endParaRPr>
                    </a:p>
                    <a:p>
                      <a:endParaRPr lang="it-IT" dirty="0"/>
                    </a:p>
                  </a:txBody>
                  <a:tcPr>
                    <a:solidFill>
                      <a:schemeClr val="accent2">
                        <a:lumMod val="20000"/>
                        <a:lumOff val="80000"/>
                      </a:schemeClr>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ctr">
              <a:buNone/>
            </a:pPr>
            <a:r>
              <a:rPr lang="it-IT" b="1" dirty="0">
                <a:latin typeface="Times New Roman" pitchFamily="18" charset="0"/>
                <a:cs typeface="Times New Roman" pitchFamily="18" charset="0"/>
              </a:rPr>
              <a:t>Il brano è organizzato con accuratezza da un Autore eccellente che anche dimostra di conoscere bene l’AT</a:t>
            </a:r>
            <a:r>
              <a:rPr lang="it-IT" b="1" dirty="0" smtClean="0">
                <a:latin typeface="Times New Roman" pitchFamily="18" charset="0"/>
                <a:cs typeface="Times New Roman" pitchFamily="18" charset="0"/>
              </a:rPr>
              <a:t>.</a:t>
            </a:r>
          </a:p>
          <a:p>
            <a:pPr algn="ctr">
              <a:buNone/>
            </a:pPr>
            <a:r>
              <a:rPr lang="it-IT" b="1" dirty="0" smtClean="0">
                <a:latin typeface="Times New Roman" pitchFamily="18" charset="0"/>
                <a:cs typeface="Times New Roman" pitchFamily="18" charset="0"/>
              </a:rPr>
              <a:t> </a:t>
            </a:r>
            <a:r>
              <a:rPr lang="it-IT" b="1" dirty="0">
                <a:latin typeface="Times New Roman" pitchFamily="18" charset="0"/>
                <a:cs typeface="Times New Roman" pitchFamily="18" charset="0"/>
              </a:rPr>
              <a:t>Il tuo affiancato dall’altra annunciazione, quella della nascita di Giovanni Battista. </a:t>
            </a:r>
            <a:endParaRPr lang="it-IT" b="1" dirty="0" smtClean="0">
              <a:latin typeface="Times New Roman" pitchFamily="18" charset="0"/>
              <a:cs typeface="Times New Roman" pitchFamily="18" charset="0"/>
            </a:endParaRPr>
          </a:p>
          <a:p>
            <a:pPr algn="ctr">
              <a:buNone/>
            </a:pPr>
            <a:r>
              <a:rPr lang="it-IT" b="1" dirty="0" smtClean="0">
                <a:latin typeface="Times New Roman" pitchFamily="18" charset="0"/>
                <a:cs typeface="Times New Roman" pitchFamily="18" charset="0"/>
              </a:rPr>
              <a:t>Da </a:t>
            </a:r>
            <a:r>
              <a:rPr lang="it-IT" b="1" dirty="0">
                <a:latin typeface="Times New Roman" pitchFamily="18" charset="0"/>
                <a:cs typeface="Times New Roman" pitchFamily="18" charset="0"/>
              </a:rPr>
              <a:t>un lato quindi i genitori </a:t>
            </a:r>
            <a:r>
              <a:rPr lang="it-IT" b="1" i="1" dirty="0">
                <a:latin typeface="Times New Roman" pitchFamily="18" charset="0"/>
                <a:cs typeface="Times New Roman" pitchFamily="18" charset="0"/>
              </a:rPr>
              <a:t>giusti e pii davanti a Dio</a:t>
            </a:r>
            <a:r>
              <a:rPr lang="it-IT" b="1" dirty="0">
                <a:latin typeface="Times New Roman" pitchFamily="18" charset="0"/>
                <a:cs typeface="Times New Roman" pitchFamily="18" charset="0"/>
              </a:rPr>
              <a:t>, dall’altra Maria, </a:t>
            </a:r>
            <a:r>
              <a:rPr lang="it-IT" b="1" i="1" dirty="0">
                <a:latin typeface="Times New Roman" pitchFamily="18" charset="0"/>
                <a:cs typeface="Times New Roman" pitchFamily="18" charset="0"/>
              </a:rPr>
              <a:t>la piena di grazia</a:t>
            </a:r>
            <a:r>
              <a:rPr lang="it-IT" b="1" dirty="0">
                <a:latin typeface="Times New Roman" pitchFamily="18" charset="0"/>
                <a:cs typeface="Times New Roman" pitchFamily="18" charset="0"/>
              </a:rPr>
              <a:t>. </a:t>
            </a:r>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980728"/>
          </a:xfrm>
        </p:spPr>
        <p:txBody>
          <a:bodyPr>
            <a:normAutofit/>
          </a:bodyPr>
          <a:lstStyle/>
          <a:p>
            <a:r>
              <a:rPr lang="it-IT" b="1" dirty="0" smtClean="0">
                <a:solidFill>
                  <a:srgbClr val="002060"/>
                </a:solidFill>
              </a:rPr>
              <a:t>Coordinate ben precise</a:t>
            </a:r>
            <a:endParaRPr lang="it-IT" b="1" dirty="0">
              <a:solidFill>
                <a:srgbClr val="002060"/>
              </a:solidFill>
            </a:endParaRPr>
          </a:p>
        </p:txBody>
      </p:sp>
      <p:graphicFrame>
        <p:nvGraphicFramePr>
          <p:cNvPr id="5" name="Segnaposto contenuto 4"/>
          <p:cNvGraphicFramePr>
            <a:graphicFrameLocks noGrp="1"/>
          </p:cNvGraphicFramePr>
          <p:nvPr>
            <p:ph idx="1"/>
          </p:nvPr>
        </p:nvGraphicFramePr>
        <p:xfrm>
          <a:off x="179512" y="1124742"/>
          <a:ext cx="8964488" cy="5733258"/>
        </p:xfrm>
        <a:graphic>
          <a:graphicData uri="http://schemas.openxmlformats.org/drawingml/2006/table">
            <a:tbl>
              <a:tblPr firstRow="1" bandRow="1">
                <a:tableStyleId>{5C22544A-7EE6-4342-B048-85BDC9FD1C3A}</a:tableStyleId>
              </a:tblPr>
              <a:tblGrid>
                <a:gridCol w="8964488"/>
              </a:tblGrid>
              <a:tr h="955543">
                <a:tc>
                  <a:txBody>
                    <a:bodyPr/>
                    <a:lstStyle/>
                    <a:p>
                      <a:pPr algn="ctr"/>
                      <a:r>
                        <a:rPr lang="it-IT" sz="2800" b="1" dirty="0" smtClean="0">
                          <a:solidFill>
                            <a:srgbClr val="C00000"/>
                          </a:solidFill>
                          <a:latin typeface="Times New Roman" pitchFamily="18" charset="0"/>
                          <a:cs typeface="Times New Roman" pitchFamily="18" charset="0"/>
                        </a:rPr>
                        <a:t>... sesto mese (dal concepimento di Giovanni Battista) </a:t>
                      </a:r>
                    </a:p>
                    <a:p>
                      <a:pPr algn="ctr"/>
                      <a:endParaRPr lang="it-IT" sz="2800" b="1" dirty="0">
                        <a:solidFill>
                          <a:srgbClr val="C00000"/>
                        </a:solidFill>
                        <a:latin typeface="Times New Roman" pitchFamily="18" charset="0"/>
                        <a:cs typeface="Times New Roman" pitchFamily="18" charset="0"/>
                      </a:endParaRPr>
                    </a:p>
                  </a:txBody>
                  <a:tcPr>
                    <a:solidFill>
                      <a:schemeClr val="accent3">
                        <a:lumMod val="40000"/>
                        <a:lumOff val="60000"/>
                      </a:schemeClr>
                    </a:solidFill>
                  </a:tcPr>
                </a:tc>
              </a:tr>
              <a:tr h="95554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800" b="1" dirty="0" smtClean="0">
                          <a:solidFill>
                            <a:srgbClr val="C00000"/>
                          </a:solidFill>
                          <a:latin typeface="Times New Roman" pitchFamily="18" charset="0"/>
                          <a:cs typeface="Times New Roman" pitchFamily="18" charset="0"/>
                        </a:rPr>
                        <a:t>... in una città della Galilea chiamata Nazareth </a:t>
                      </a:r>
                    </a:p>
                    <a:p>
                      <a:pPr algn="ctr"/>
                      <a:endParaRPr lang="it-IT" sz="2800" b="1" dirty="0">
                        <a:solidFill>
                          <a:srgbClr val="C00000"/>
                        </a:solidFill>
                        <a:latin typeface="Times New Roman" pitchFamily="18" charset="0"/>
                        <a:cs typeface="Times New Roman" pitchFamily="18" charset="0"/>
                      </a:endParaRPr>
                    </a:p>
                  </a:txBody>
                  <a:tcPr>
                    <a:solidFill>
                      <a:schemeClr val="accent3">
                        <a:lumMod val="40000"/>
                        <a:lumOff val="60000"/>
                      </a:schemeClr>
                    </a:solidFill>
                  </a:tcPr>
                </a:tc>
              </a:tr>
              <a:tr h="95554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800" b="1" dirty="0" smtClean="0">
                          <a:solidFill>
                            <a:srgbClr val="C00000"/>
                          </a:solidFill>
                          <a:latin typeface="Times New Roman" pitchFamily="18" charset="0"/>
                          <a:cs typeface="Times New Roman" pitchFamily="18" charset="0"/>
                        </a:rPr>
                        <a:t>... l’angelo Gabriele (lo stesso inviato a Zaccaria)</a:t>
                      </a:r>
                    </a:p>
                    <a:p>
                      <a:pPr algn="ctr"/>
                      <a:endParaRPr lang="it-IT" sz="2800" b="1" dirty="0">
                        <a:solidFill>
                          <a:srgbClr val="C00000"/>
                        </a:solidFill>
                        <a:latin typeface="Times New Roman" pitchFamily="18" charset="0"/>
                        <a:cs typeface="Times New Roman" pitchFamily="18" charset="0"/>
                      </a:endParaRPr>
                    </a:p>
                  </a:txBody>
                  <a:tcPr>
                    <a:solidFill>
                      <a:schemeClr val="accent3">
                        <a:lumMod val="40000"/>
                        <a:lumOff val="60000"/>
                      </a:schemeClr>
                    </a:solidFill>
                  </a:tcPr>
                </a:tc>
              </a:tr>
              <a:tr h="95554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800" b="1" dirty="0" smtClean="0">
                          <a:solidFill>
                            <a:srgbClr val="C00000"/>
                          </a:solidFill>
                          <a:latin typeface="Times New Roman" pitchFamily="18" charset="0"/>
                          <a:cs typeface="Times New Roman" pitchFamily="18" charset="0"/>
                        </a:rPr>
                        <a:t>... ad una vergine, sposata </a:t>
                      </a:r>
                    </a:p>
                    <a:p>
                      <a:pPr algn="ctr"/>
                      <a:endParaRPr lang="it-IT" sz="2800" b="1" dirty="0">
                        <a:solidFill>
                          <a:srgbClr val="C00000"/>
                        </a:solidFill>
                        <a:latin typeface="Times New Roman" pitchFamily="18" charset="0"/>
                        <a:cs typeface="Times New Roman" pitchFamily="18" charset="0"/>
                      </a:endParaRPr>
                    </a:p>
                  </a:txBody>
                  <a:tcPr>
                    <a:solidFill>
                      <a:schemeClr val="accent3">
                        <a:lumMod val="40000"/>
                        <a:lumOff val="60000"/>
                      </a:schemeClr>
                    </a:solidFill>
                  </a:tcPr>
                </a:tc>
              </a:tr>
              <a:tr h="95554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800" b="1" dirty="0" smtClean="0">
                          <a:solidFill>
                            <a:srgbClr val="C00000"/>
                          </a:solidFill>
                          <a:latin typeface="Times New Roman" pitchFamily="18" charset="0"/>
                          <a:cs typeface="Times New Roman" pitchFamily="18" charset="0"/>
                        </a:rPr>
                        <a:t>... ad un uomo, di nome Giuseppe, della casa di David</a:t>
                      </a:r>
                    </a:p>
                    <a:p>
                      <a:pPr algn="ctr"/>
                      <a:endParaRPr lang="it-IT" sz="2800" b="1" dirty="0">
                        <a:solidFill>
                          <a:srgbClr val="C00000"/>
                        </a:solidFill>
                        <a:latin typeface="Times New Roman" pitchFamily="18" charset="0"/>
                        <a:cs typeface="Times New Roman" pitchFamily="18" charset="0"/>
                      </a:endParaRPr>
                    </a:p>
                  </a:txBody>
                  <a:tcPr>
                    <a:solidFill>
                      <a:schemeClr val="accent3">
                        <a:lumMod val="40000"/>
                        <a:lumOff val="60000"/>
                      </a:schemeClr>
                    </a:solidFill>
                  </a:tcPr>
                </a:tc>
              </a:tr>
              <a:tr h="95554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800" b="1" dirty="0" smtClean="0">
                          <a:solidFill>
                            <a:srgbClr val="C00000"/>
                          </a:solidFill>
                          <a:latin typeface="Times New Roman" pitchFamily="18" charset="0"/>
                          <a:cs typeface="Times New Roman" pitchFamily="18" charset="0"/>
                        </a:rPr>
                        <a:t>... il nome della vergine era Maria </a:t>
                      </a:r>
                    </a:p>
                    <a:p>
                      <a:pPr algn="ctr"/>
                      <a:endParaRPr lang="it-IT" sz="2800" b="1" dirty="0">
                        <a:solidFill>
                          <a:srgbClr val="C00000"/>
                        </a:solidFill>
                        <a:latin typeface="Times New Roman" pitchFamily="18" charset="0"/>
                        <a:cs typeface="Times New Roman" pitchFamily="18" charset="0"/>
                      </a:endParaRPr>
                    </a:p>
                  </a:txBody>
                  <a:tcPr>
                    <a:solidFill>
                      <a:schemeClr val="accent3">
                        <a:lumMod val="40000"/>
                        <a:lumOff val="60000"/>
                      </a:schemeClr>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rgbClr val="FFC000"/>
                </a:solidFill>
              </a:rPr>
              <a:t>Il saluto</a:t>
            </a:r>
            <a:endParaRPr lang="it-IT" b="1" dirty="0">
              <a:solidFill>
                <a:srgbClr val="FFC000"/>
              </a:solidFill>
            </a:endParaRPr>
          </a:p>
        </p:txBody>
      </p:sp>
      <p:sp>
        <p:nvSpPr>
          <p:cNvPr id="3" name="Segnaposto contenuto 2"/>
          <p:cNvSpPr>
            <a:spLocks noGrp="1"/>
          </p:cNvSpPr>
          <p:nvPr>
            <p:ph idx="1"/>
          </p:nvPr>
        </p:nvSpPr>
        <p:spPr/>
        <p:txBody>
          <a:bodyPr/>
          <a:lstStyle/>
          <a:p>
            <a:pPr algn="ctr">
              <a:buNone/>
            </a:pPr>
            <a:r>
              <a:rPr lang="it-IT" b="1" i="1" dirty="0" smtClean="0">
                <a:solidFill>
                  <a:srgbClr val="FF0000"/>
                </a:solidFill>
                <a:latin typeface="Times New Roman" pitchFamily="18" charset="0"/>
                <a:cs typeface="Times New Roman" pitchFamily="18" charset="0"/>
              </a:rPr>
              <a:t>Rallegrati</a:t>
            </a:r>
            <a:r>
              <a:rPr lang="it-IT" b="1" dirty="0" smtClean="0">
                <a:solidFill>
                  <a:srgbClr val="FF0000"/>
                </a:solidFill>
                <a:latin typeface="Times New Roman" pitchFamily="18" charset="0"/>
                <a:cs typeface="Times New Roman" pitchFamily="18" charset="0"/>
              </a:rPr>
              <a:t> </a:t>
            </a:r>
            <a:r>
              <a:rPr lang="it-IT" b="1" dirty="0">
                <a:solidFill>
                  <a:srgbClr val="FF0000"/>
                </a:solidFill>
                <a:latin typeface="Times New Roman" pitchFamily="18" charset="0"/>
                <a:cs typeface="Times New Roman" pitchFamily="18" charset="0"/>
              </a:rPr>
              <a:t>(</a:t>
            </a:r>
            <a:r>
              <a:rPr lang="it-IT" b="1" i="1" dirty="0">
                <a:solidFill>
                  <a:srgbClr val="FF0000"/>
                </a:solidFill>
                <a:latin typeface="Times New Roman" pitchFamily="18" charset="0"/>
                <a:cs typeface="Times New Roman" pitchFamily="18" charset="0"/>
              </a:rPr>
              <a:t>esulta</a:t>
            </a:r>
            <a:r>
              <a:rPr lang="it-IT" b="1" dirty="0">
                <a:solidFill>
                  <a:srgbClr val="FF0000"/>
                </a:solidFill>
                <a:latin typeface="Times New Roman" pitchFamily="18" charset="0"/>
                <a:cs typeface="Times New Roman" pitchFamily="18" charset="0"/>
              </a:rPr>
              <a:t>), </a:t>
            </a:r>
            <a:r>
              <a:rPr lang="it-IT" b="1" i="1" dirty="0">
                <a:solidFill>
                  <a:srgbClr val="FF0000"/>
                </a:solidFill>
                <a:latin typeface="Times New Roman" pitchFamily="18" charset="0"/>
                <a:cs typeface="Times New Roman" pitchFamily="18" charset="0"/>
              </a:rPr>
              <a:t>piena di grazia</a:t>
            </a:r>
            <a:endParaRPr lang="it-IT" b="1" dirty="0">
              <a:solidFill>
                <a:srgbClr val="FF0000"/>
              </a:solidFill>
              <a:latin typeface="Times New Roman" pitchFamily="18" charset="0"/>
              <a:cs typeface="Times New Roman" pitchFamily="18" charset="0"/>
            </a:endParaRPr>
          </a:p>
          <a:p>
            <a:pPr>
              <a:buNone/>
            </a:pPr>
            <a:endParaRPr lang="it-IT" dirty="0" smtClean="0"/>
          </a:p>
          <a:p>
            <a:pPr>
              <a:buNone/>
            </a:pPr>
            <a:endParaRPr lang="it-IT" dirty="0"/>
          </a:p>
          <a:p>
            <a:pPr algn="ctr">
              <a:buNone/>
            </a:pPr>
            <a:r>
              <a:rPr lang="it-IT" dirty="0" smtClean="0"/>
              <a:t>L’Autore </a:t>
            </a:r>
            <a:r>
              <a:rPr lang="it-IT" dirty="0"/>
              <a:t>è a conoscenza di questo verbo usato 11 volte nella Scrittura di cui 9 proprio come invito categorico alla gioia </a:t>
            </a:r>
            <a:r>
              <a:rPr lang="it-IT" sz="1800" dirty="0" smtClean="0"/>
              <a:t>(</a:t>
            </a:r>
            <a:r>
              <a:rPr lang="it-IT" sz="1800" dirty="0" err="1" smtClean="0"/>
              <a:t>Is</a:t>
            </a:r>
            <a:r>
              <a:rPr lang="it-IT" sz="1800" dirty="0" smtClean="0"/>
              <a:t> </a:t>
            </a:r>
            <a:r>
              <a:rPr lang="it-IT" sz="1800" dirty="0"/>
              <a:t>12,6; 44,23; 49,13; 54,1; </a:t>
            </a:r>
            <a:r>
              <a:rPr lang="it-IT" sz="1800" dirty="0" err="1"/>
              <a:t>Sof</a:t>
            </a:r>
            <a:r>
              <a:rPr lang="it-IT" sz="1800" dirty="0"/>
              <a:t> 3,14-16; </a:t>
            </a:r>
            <a:r>
              <a:rPr lang="it-IT" sz="1800" dirty="0" err="1"/>
              <a:t>Ger</a:t>
            </a:r>
            <a:r>
              <a:rPr lang="it-IT" sz="1800" dirty="0"/>
              <a:t> 31,7; </a:t>
            </a:r>
            <a:r>
              <a:rPr lang="it-IT" sz="1800" dirty="0" err="1"/>
              <a:t>Zac</a:t>
            </a:r>
            <a:r>
              <a:rPr lang="it-IT" sz="1800" dirty="0"/>
              <a:t> 2,14; 9,9; </a:t>
            </a:r>
            <a:r>
              <a:rPr lang="it-IT" sz="1800" dirty="0" err="1"/>
              <a:t>Gl</a:t>
            </a:r>
            <a:r>
              <a:rPr lang="it-IT" sz="1800" dirty="0"/>
              <a:t> 2,21-23).</a:t>
            </a:r>
            <a:r>
              <a:rPr lang="it-IT" dirty="0"/>
              <a:t> </a:t>
            </a:r>
          </a:p>
          <a:p>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a:t>
            </a:r>
            <a:endParaRPr lang="it-IT" dirty="0"/>
          </a:p>
        </p:txBody>
      </p:sp>
      <p:sp>
        <p:nvSpPr>
          <p:cNvPr id="3" name="Segnaposto contenuto 2"/>
          <p:cNvSpPr>
            <a:spLocks noGrp="1"/>
          </p:cNvSpPr>
          <p:nvPr>
            <p:ph idx="1"/>
          </p:nvPr>
        </p:nvSpPr>
        <p:spPr/>
        <p:txBody>
          <a:bodyPr>
            <a:normAutofit fontScale="85000" lnSpcReduction="20000"/>
          </a:bodyPr>
          <a:lstStyle/>
          <a:p>
            <a:r>
              <a:rPr lang="it-IT" b="1" i="1" dirty="0">
                <a:solidFill>
                  <a:srgbClr val="C00000"/>
                </a:solidFill>
              </a:rPr>
              <a:t>Rallegrati</a:t>
            </a:r>
            <a:r>
              <a:rPr lang="it-IT" i="1" dirty="0">
                <a:solidFill>
                  <a:srgbClr val="C00000"/>
                </a:solidFill>
              </a:rPr>
              <a:t>, figlia di Sion, lancia un grido di gioia, Israele, </a:t>
            </a:r>
            <a:r>
              <a:rPr lang="it-IT" b="1" i="1" dirty="0">
                <a:solidFill>
                  <a:srgbClr val="C00000"/>
                </a:solidFill>
              </a:rPr>
              <a:t>esulta</a:t>
            </a:r>
            <a:r>
              <a:rPr lang="it-IT" i="1" dirty="0">
                <a:solidFill>
                  <a:srgbClr val="C00000"/>
                </a:solidFill>
              </a:rPr>
              <a:t> e acclama con tutto il cuore, figlia di Gerusalemme! ... Re d’Israele è </a:t>
            </a:r>
            <a:r>
              <a:rPr lang="it-IT" i="1" u="sng" dirty="0">
                <a:solidFill>
                  <a:srgbClr val="C00000"/>
                </a:solidFill>
              </a:rPr>
              <a:t>il Signore in mezzo a te</a:t>
            </a:r>
            <a:r>
              <a:rPr lang="it-IT" i="1" dirty="0">
                <a:solidFill>
                  <a:srgbClr val="C00000"/>
                </a:solidFill>
              </a:rPr>
              <a:t> </a:t>
            </a:r>
            <a:r>
              <a:rPr lang="it-IT" dirty="0">
                <a:solidFill>
                  <a:srgbClr val="C00000"/>
                </a:solidFill>
              </a:rPr>
              <a:t>(</a:t>
            </a:r>
            <a:r>
              <a:rPr lang="it-IT" dirty="0" err="1">
                <a:solidFill>
                  <a:srgbClr val="C00000"/>
                </a:solidFill>
              </a:rPr>
              <a:t>Sof</a:t>
            </a:r>
            <a:r>
              <a:rPr lang="it-IT" dirty="0">
                <a:solidFill>
                  <a:srgbClr val="C00000"/>
                </a:solidFill>
              </a:rPr>
              <a:t> 3, 14-15).</a:t>
            </a:r>
          </a:p>
          <a:p>
            <a:r>
              <a:rPr lang="it-IT" i="1" dirty="0">
                <a:solidFill>
                  <a:srgbClr val="C00000"/>
                </a:solidFill>
              </a:rPr>
              <a:t>Non temere, ma </a:t>
            </a:r>
            <a:r>
              <a:rPr lang="it-IT" b="1" i="1" dirty="0">
                <a:solidFill>
                  <a:srgbClr val="C00000"/>
                </a:solidFill>
              </a:rPr>
              <a:t>esulta</a:t>
            </a:r>
            <a:r>
              <a:rPr lang="it-IT" i="1" dirty="0">
                <a:solidFill>
                  <a:srgbClr val="C00000"/>
                </a:solidFill>
              </a:rPr>
              <a:t>, e rallegrati ... Esultate e rallegratevi nel Signore, vostro Dio ... che </a:t>
            </a:r>
            <a:r>
              <a:rPr lang="it-IT" i="1" u="sng" dirty="0">
                <a:solidFill>
                  <a:srgbClr val="C00000"/>
                </a:solidFill>
              </a:rPr>
              <a:t>in mezzo a voi ha fatto meraviglie</a:t>
            </a:r>
            <a:r>
              <a:rPr lang="it-IT" dirty="0">
                <a:solidFill>
                  <a:srgbClr val="C00000"/>
                </a:solidFill>
              </a:rPr>
              <a:t> (</a:t>
            </a:r>
            <a:r>
              <a:rPr lang="it-IT" dirty="0" err="1" smtClean="0">
                <a:solidFill>
                  <a:srgbClr val="C00000"/>
                </a:solidFill>
              </a:rPr>
              <a:t>Gl</a:t>
            </a:r>
            <a:r>
              <a:rPr lang="it-IT" dirty="0" smtClean="0">
                <a:solidFill>
                  <a:srgbClr val="C00000"/>
                </a:solidFill>
              </a:rPr>
              <a:t> </a:t>
            </a:r>
            <a:r>
              <a:rPr lang="it-IT" dirty="0">
                <a:solidFill>
                  <a:srgbClr val="C00000"/>
                </a:solidFill>
              </a:rPr>
              <a:t>2,21.23.26).</a:t>
            </a:r>
          </a:p>
          <a:p>
            <a:r>
              <a:rPr lang="it-IT" b="1" i="1" dirty="0">
                <a:solidFill>
                  <a:srgbClr val="C00000"/>
                </a:solidFill>
              </a:rPr>
              <a:t>Rallegrati</a:t>
            </a:r>
            <a:r>
              <a:rPr lang="it-IT" i="1" dirty="0">
                <a:solidFill>
                  <a:srgbClr val="C00000"/>
                </a:solidFill>
              </a:rPr>
              <a:t>, esulta, figlia di Sion, perché ecco, </a:t>
            </a:r>
            <a:r>
              <a:rPr lang="it-IT" i="1" u="sng" dirty="0">
                <a:solidFill>
                  <a:srgbClr val="C00000"/>
                </a:solidFill>
              </a:rPr>
              <a:t>io vengo ad abitare in mezzo a te</a:t>
            </a:r>
            <a:r>
              <a:rPr lang="it-IT" i="1" dirty="0">
                <a:solidFill>
                  <a:srgbClr val="C00000"/>
                </a:solidFill>
              </a:rPr>
              <a:t> </a:t>
            </a:r>
            <a:r>
              <a:rPr lang="it-IT" dirty="0">
                <a:solidFill>
                  <a:srgbClr val="C00000"/>
                </a:solidFill>
              </a:rPr>
              <a:t>(</a:t>
            </a:r>
            <a:r>
              <a:rPr lang="it-IT" dirty="0" err="1" smtClean="0">
                <a:solidFill>
                  <a:srgbClr val="C00000"/>
                </a:solidFill>
              </a:rPr>
              <a:t>Zc</a:t>
            </a:r>
            <a:r>
              <a:rPr lang="it-IT" dirty="0" smtClean="0">
                <a:solidFill>
                  <a:srgbClr val="C00000"/>
                </a:solidFill>
              </a:rPr>
              <a:t> </a:t>
            </a:r>
            <a:r>
              <a:rPr lang="it-IT" dirty="0">
                <a:solidFill>
                  <a:srgbClr val="C00000"/>
                </a:solidFill>
              </a:rPr>
              <a:t>2,14)</a:t>
            </a:r>
          </a:p>
          <a:p>
            <a:r>
              <a:rPr lang="it-IT" b="1" i="1" dirty="0">
                <a:solidFill>
                  <a:srgbClr val="C00000"/>
                </a:solidFill>
              </a:rPr>
              <a:t>Esulta</a:t>
            </a:r>
            <a:r>
              <a:rPr lang="it-IT" i="1" dirty="0">
                <a:solidFill>
                  <a:srgbClr val="C00000"/>
                </a:solidFill>
              </a:rPr>
              <a:t> grandemente, figlia di Sion, giubila, figlia di Gerusalemme!: ecco </a:t>
            </a:r>
            <a:r>
              <a:rPr lang="it-IT" i="1" u="sng" dirty="0">
                <a:solidFill>
                  <a:srgbClr val="C00000"/>
                </a:solidFill>
              </a:rPr>
              <a:t>a te viene il tuo re</a:t>
            </a:r>
            <a:r>
              <a:rPr lang="it-IT" i="1" dirty="0">
                <a:solidFill>
                  <a:srgbClr val="C00000"/>
                </a:solidFill>
              </a:rPr>
              <a:t>. Egli è giusto e vittorioso </a:t>
            </a:r>
            <a:r>
              <a:rPr lang="it-IT" dirty="0">
                <a:solidFill>
                  <a:srgbClr val="C00000"/>
                </a:solidFill>
              </a:rPr>
              <a:t>(</a:t>
            </a:r>
            <a:r>
              <a:rPr lang="it-IT" dirty="0" err="1" smtClean="0">
                <a:solidFill>
                  <a:srgbClr val="C00000"/>
                </a:solidFill>
              </a:rPr>
              <a:t>Zc</a:t>
            </a:r>
            <a:r>
              <a:rPr lang="it-IT" dirty="0" smtClean="0">
                <a:solidFill>
                  <a:srgbClr val="C00000"/>
                </a:solidFill>
              </a:rPr>
              <a:t> </a:t>
            </a:r>
            <a:r>
              <a:rPr lang="it-IT" dirty="0">
                <a:solidFill>
                  <a:srgbClr val="C00000"/>
                </a:solidFill>
              </a:rPr>
              <a:t>9,9).</a:t>
            </a:r>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ctr">
              <a:buNone/>
            </a:pPr>
            <a:r>
              <a:rPr lang="it-IT" dirty="0"/>
              <a:t>Tutti gli imperativi dei profeti invitano alla gioia ed il </a:t>
            </a:r>
            <a:r>
              <a:rPr lang="it-IT" b="1" dirty="0"/>
              <a:t>comune denominatore </a:t>
            </a:r>
            <a:r>
              <a:rPr lang="it-IT" dirty="0"/>
              <a:t>è sempre lo stesso: </a:t>
            </a:r>
            <a:r>
              <a:rPr lang="it-IT" b="1" dirty="0">
                <a:solidFill>
                  <a:srgbClr val="C00000"/>
                </a:solidFill>
              </a:rPr>
              <a:t>la presenza del Signore in mezzo al popolo</a:t>
            </a:r>
            <a:r>
              <a:rPr lang="it-IT" dirty="0"/>
              <a:t>. </a:t>
            </a:r>
            <a:endParaRPr lang="it-IT" dirty="0" smtClean="0"/>
          </a:p>
          <a:p>
            <a:pPr algn="ctr">
              <a:buNone/>
            </a:pPr>
            <a:r>
              <a:rPr lang="it-IT" dirty="0" smtClean="0"/>
              <a:t>Relativamente </a:t>
            </a:r>
            <a:r>
              <a:rPr lang="it-IT" dirty="0"/>
              <a:t>a Maria, l’Autore utilizza la stessa espressione profetica perché anche a lei (alla </a:t>
            </a:r>
            <a:r>
              <a:rPr lang="it-IT" i="1" dirty="0"/>
              <a:t>piena di grazia</a:t>
            </a:r>
            <a:r>
              <a:rPr lang="it-IT" dirty="0"/>
              <a:t>) sta per accadere di accogliere </a:t>
            </a:r>
            <a:r>
              <a:rPr lang="it-IT" b="1" dirty="0">
                <a:solidFill>
                  <a:srgbClr val="C00000"/>
                </a:solidFill>
              </a:rPr>
              <a:t>in sé la presenza divina</a:t>
            </a:r>
            <a:r>
              <a:rPr lang="it-IT" dirty="0"/>
              <a:t>.  </a:t>
            </a:r>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Kecharitomene</a:t>
            </a:r>
            <a:endParaRPr lang="it-IT" dirty="0"/>
          </a:p>
        </p:txBody>
      </p:sp>
      <p:sp>
        <p:nvSpPr>
          <p:cNvPr id="3" name="Segnaposto contenuto 2"/>
          <p:cNvSpPr>
            <a:spLocks noGrp="1"/>
          </p:cNvSpPr>
          <p:nvPr>
            <p:ph idx="1"/>
          </p:nvPr>
        </p:nvSpPr>
        <p:spPr/>
        <p:txBody>
          <a:bodyPr/>
          <a:lstStyle/>
          <a:p>
            <a:pPr algn="ctr">
              <a:buNone/>
            </a:pPr>
            <a:r>
              <a:rPr lang="it-IT" dirty="0" smtClean="0"/>
              <a:t>… verbo </a:t>
            </a:r>
            <a:r>
              <a:rPr lang="it-IT" dirty="0"/>
              <a:t>che contiene in sé il sostantivo </a:t>
            </a:r>
            <a:r>
              <a:rPr lang="it-IT" i="1" dirty="0" err="1"/>
              <a:t>charis</a:t>
            </a:r>
            <a:r>
              <a:rPr lang="it-IT" dirty="0"/>
              <a:t> (</a:t>
            </a:r>
            <a:r>
              <a:rPr lang="it-IT" i="1" dirty="0"/>
              <a:t>grazia</a:t>
            </a:r>
            <a:r>
              <a:rPr lang="it-IT" dirty="0"/>
              <a:t>), </a:t>
            </a:r>
            <a:r>
              <a:rPr lang="it-IT" i="1" dirty="0"/>
              <a:t>sovrabbondante di grazia</a:t>
            </a:r>
            <a:r>
              <a:rPr lang="it-IT" dirty="0"/>
              <a:t>. Il termine è usato anche in </a:t>
            </a:r>
            <a:r>
              <a:rPr lang="it-IT" b="1" dirty="0">
                <a:solidFill>
                  <a:srgbClr val="C00000"/>
                </a:solidFill>
              </a:rPr>
              <a:t>Sir 9,8 </a:t>
            </a:r>
            <a:r>
              <a:rPr lang="it-IT" dirty="0"/>
              <a:t>e in quel contesto sta a delineare una qualità fisica, cioè la bellezza, la </a:t>
            </a:r>
            <a:r>
              <a:rPr lang="it-IT" b="1" dirty="0">
                <a:solidFill>
                  <a:srgbClr val="00B0F0"/>
                </a:solidFill>
                <a:latin typeface="Arial Black" pitchFamily="34" charset="0"/>
              </a:rPr>
              <a:t>grazia dei lineamenti estetici</a:t>
            </a:r>
            <a:r>
              <a:rPr lang="it-IT" dirty="0"/>
              <a:t>. Qui certamente si allude ad entrambe le dimensioni: interiore ed estetica. </a:t>
            </a:r>
          </a:p>
          <a:p>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solidFill>
                  <a:srgbClr val="FFC000"/>
                </a:solidFill>
              </a:rPr>
              <a:t>piena di grazia</a:t>
            </a:r>
            <a:endParaRPr lang="it-IT" b="1" dirty="0">
              <a:solidFill>
                <a:srgbClr val="FFC000"/>
              </a:solidFill>
            </a:endParaRPr>
          </a:p>
        </p:txBody>
      </p:sp>
      <p:sp>
        <p:nvSpPr>
          <p:cNvPr id="3" name="Segnaposto contenuto 2"/>
          <p:cNvSpPr>
            <a:spLocks noGrp="1"/>
          </p:cNvSpPr>
          <p:nvPr>
            <p:ph idx="1"/>
          </p:nvPr>
        </p:nvSpPr>
        <p:spPr/>
        <p:txBody>
          <a:bodyPr>
            <a:normAutofit/>
          </a:bodyPr>
          <a:lstStyle/>
          <a:p>
            <a:pPr algn="ctr">
              <a:buNone/>
            </a:pPr>
            <a:r>
              <a:rPr lang="it-IT" b="1" dirty="0">
                <a:solidFill>
                  <a:srgbClr val="0070C0"/>
                </a:solidFill>
              </a:rPr>
              <a:t>L’utilizzo del verbo </a:t>
            </a:r>
            <a:r>
              <a:rPr lang="it-IT" b="1" i="1" dirty="0">
                <a:solidFill>
                  <a:srgbClr val="0070C0"/>
                </a:solidFill>
              </a:rPr>
              <a:t>piena di grazia </a:t>
            </a:r>
            <a:r>
              <a:rPr lang="it-IT" b="1" dirty="0">
                <a:solidFill>
                  <a:srgbClr val="0070C0"/>
                </a:solidFill>
              </a:rPr>
              <a:t>(</a:t>
            </a:r>
            <a:r>
              <a:rPr lang="it-IT" i="1" dirty="0" err="1">
                <a:solidFill>
                  <a:srgbClr val="0070C0"/>
                </a:solidFill>
                <a:latin typeface="Times New Roman" pitchFamily="18" charset="0"/>
                <a:cs typeface="Times New Roman" pitchFamily="18" charset="0"/>
              </a:rPr>
              <a:t>kecharitomene</a:t>
            </a:r>
            <a:r>
              <a:rPr lang="it-IT" b="1" dirty="0">
                <a:solidFill>
                  <a:srgbClr val="0070C0"/>
                </a:solidFill>
              </a:rPr>
              <a:t>) in greco è al ‘perfetto’, ciò significa che lo stato di essere colma di grazia è già avvenuto e che continua ancora al presente. Non è un beneficio ‘momentaneo’: l’Autore avrebbe usato il tempo aoristo. È invece un privilegio ricevuto una volta e che </a:t>
            </a:r>
            <a:r>
              <a:rPr lang="it-IT" b="1" u="sng" dirty="0">
                <a:solidFill>
                  <a:srgbClr val="0070C0"/>
                </a:solidFill>
              </a:rPr>
              <a:t>continua a valere nel tempo</a:t>
            </a:r>
            <a:r>
              <a:rPr lang="it-IT" b="1" dirty="0">
                <a:solidFill>
                  <a:srgbClr val="0070C0"/>
                </a:solidFill>
              </a:rPr>
              <a:t>. </a:t>
            </a:r>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solidFill>
                  <a:srgbClr val="002060"/>
                </a:solidFill>
                <a:latin typeface="Arial Black" pitchFamily="34" charset="0"/>
              </a:rPr>
              <a:t>Il Signore è con te</a:t>
            </a:r>
            <a:endParaRPr lang="it-IT" dirty="0">
              <a:solidFill>
                <a:srgbClr val="002060"/>
              </a:solidFill>
              <a:latin typeface="Arial Black" pitchFamily="34" charset="0"/>
            </a:endParaRPr>
          </a:p>
        </p:txBody>
      </p:sp>
      <p:sp>
        <p:nvSpPr>
          <p:cNvPr id="3" name="Segnaposto contenuto 2"/>
          <p:cNvSpPr>
            <a:spLocks noGrp="1"/>
          </p:cNvSpPr>
          <p:nvPr>
            <p:ph idx="1"/>
          </p:nvPr>
        </p:nvSpPr>
        <p:spPr/>
        <p:txBody>
          <a:bodyPr>
            <a:normAutofit/>
          </a:bodyPr>
          <a:lstStyle/>
          <a:p>
            <a:pPr algn="ctr">
              <a:buNone/>
            </a:pPr>
            <a:r>
              <a:rPr lang="it-IT" b="1" dirty="0" smtClean="0"/>
              <a:t>Quante </a:t>
            </a:r>
            <a:r>
              <a:rPr lang="it-IT" b="1" dirty="0"/>
              <a:t>volte nella Sacra Scrittura è riportata questa stessa espressione? </a:t>
            </a:r>
            <a:endParaRPr lang="it-IT" b="1" dirty="0" smtClean="0"/>
          </a:p>
          <a:p>
            <a:pPr algn="ctr">
              <a:buNone/>
            </a:pPr>
            <a:r>
              <a:rPr lang="it-IT" b="1" dirty="0" smtClean="0"/>
              <a:t>Tante </a:t>
            </a:r>
            <a:r>
              <a:rPr lang="it-IT" b="1" dirty="0"/>
              <a:t>e soprattutto in relazione a personaggi ed eventi fondamentali per la storia della salvezza: </a:t>
            </a:r>
            <a:endParaRPr lang="it-IT" b="1" dirty="0" smtClean="0"/>
          </a:p>
          <a:p>
            <a:pPr algn="ctr">
              <a:buNone/>
            </a:pPr>
            <a:r>
              <a:rPr lang="it-IT" b="1" dirty="0" err="1" smtClean="0"/>
              <a:t>Gen</a:t>
            </a:r>
            <a:r>
              <a:rPr lang="it-IT" b="1" dirty="0" smtClean="0"/>
              <a:t> </a:t>
            </a:r>
            <a:r>
              <a:rPr lang="it-IT" b="1" dirty="0"/>
              <a:t>26,24; 28,15; 39,2.3.21.23; </a:t>
            </a:r>
            <a:r>
              <a:rPr lang="it-IT" b="1" dirty="0" err="1"/>
              <a:t>Es</a:t>
            </a:r>
            <a:r>
              <a:rPr lang="it-IT" b="1" dirty="0"/>
              <a:t> 3,12; </a:t>
            </a:r>
            <a:r>
              <a:rPr lang="it-IT" b="1" dirty="0" err="1"/>
              <a:t>Dt</a:t>
            </a:r>
            <a:r>
              <a:rPr lang="it-IT" b="1" dirty="0"/>
              <a:t> 20,1; </a:t>
            </a:r>
            <a:r>
              <a:rPr lang="it-IT" b="1" dirty="0" err="1"/>
              <a:t>Gdc</a:t>
            </a:r>
            <a:r>
              <a:rPr lang="it-IT" b="1" dirty="0"/>
              <a:t> 6,12.16; </a:t>
            </a:r>
            <a:r>
              <a:rPr lang="it-IT" b="1" dirty="0" err="1"/>
              <a:t>Is</a:t>
            </a:r>
            <a:r>
              <a:rPr lang="it-IT" b="1" dirty="0"/>
              <a:t> 41,10; 43,5; </a:t>
            </a:r>
            <a:r>
              <a:rPr lang="it-IT" b="1" dirty="0" err="1"/>
              <a:t>Ger</a:t>
            </a:r>
            <a:r>
              <a:rPr lang="it-IT" b="1" dirty="0"/>
              <a:t> 1,19</a:t>
            </a:r>
            <a:r>
              <a:rPr lang="it-IT" b="1" dirty="0" smtClean="0"/>
              <a:t>.</a:t>
            </a:r>
            <a:endParaRPr lang="it-IT"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0" y="908721"/>
          <a:ext cx="9144000" cy="4320479"/>
        </p:xfrm>
        <a:graphic>
          <a:graphicData uri="http://schemas.openxmlformats.org/drawingml/2006/table">
            <a:tbl>
              <a:tblPr firstRow="1" bandRow="1">
                <a:tableStyleId>{5C22544A-7EE6-4342-B048-85BDC9FD1C3A}</a:tableStyleId>
              </a:tblPr>
              <a:tblGrid>
                <a:gridCol w="9144000"/>
              </a:tblGrid>
              <a:tr h="432047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4400" dirty="0" smtClean="0"/>
                        <a:t>Cosa ha detto il Signore ad Isacco per rassicurarlo? </a:t>
                      </a:r>
                      <a:r>
                        <a:rPr lang="it-IT" sz="4400" i="1" dirty="0" smtClean="0">
                          <a:solidFill>
                            <a:srgbClr val="C00000"/>
                          </a:solidFill>
                        </a:rPr>
                        <a:t>Io sono con te </a:t>
                      </a:r>
                      <a:r>
                        <a:rPr lang="it-IT" sz="1400" b="0" dirty="0" smtClean="0"/>
                        <a:t>(</a:t>
                      </a:r>
                      <a:r>
                        <a:rPr lang="it-IT" sz="1400" b="0" dirty="0" err="1" smtClean="0"/>
                        <a:t>Gen</a:t>
                      </a:r>
                      <a:r>
                        <a:rPr lang="it-IT" sz="1400" b="0" dirty="0" smtClean="0"/>
                        <a:t> 26,24); </a:t>
                      </a:r>
                    </a:p>
                    <a:p>
                      <a:pPr marL="0" marR="0" indent="0" algn="ctr" defTabSz="914400" rtl="0" eaLnBrk="1" fontAlgn="auto" latinLnBrk="0" hangingPunct="1">
                        <a:lnSpc>
                          <a:spcPct val="100000"/>
                        </a:lnSpc>
                        <a:spcBef>
                          <a:spcPts val="0"/>
                        </a:spcBef>
                        <a:spcAft>
                          <a:spcPts val="0"/>
                        </a:spcAft>
                        <a:buClrTx/>
                        <a:buSzTx/>
                        <a:buFontTx/>
                        <a:buNone/>
                        <a:tabLst/>
                        <a:defRPr/>
                      </a:pPr>
                      <a:r>
                        <a:rPr lang="it-IT" sz="4400" dirty="0" smtClean="0"/>
                        <a:t>e a Mosè che doveva presentarsi al Faraone? </a:t>
                      </a:r>
                      <a:r>
                        <a:rPr lang="it-IT" sz="4400" i="1" dirty="0" smtClean="0">
                          <a:solidFill>
                            <a:srgbClr val="C00000"/>
                          </a:solidFill>
                        </a:rPr>
                        <a:t>Io sarò con te</a:t>
                      </a:r>
                      <a:r>
                        <a:rPr lang="it-IT" sz="4400" i="1" dirty="0" smtClean="0"/>
                        <a:t> </a:t>
                      </a:r>
                      <a:r>
                        <a:rPr lang="it-IT" sz="1400" b="0" dirty="0" smtClean="0"/>
                        <a:t>(</a:t>
                      </a:r>
                      <a:r>
                        <a:rPr lang="it-IT" sz="1400" b="0" dirty="0" err="1" smtClean="0"/>
                        <a:t>Es</a:t>
                      </a:r>
                      <a:r>
                        <a:rPr lang="it-IT" sz="1400" b="0" dirty="0" smtClean="0"/>
                        <a:t> 3,12);</a:t>
                      </a:r>
                    </a:p>
                    <a:p>
                      <a:pPr marL="0" marR="0" indent="0" algn="ctr" defTabSz="914400" rtl="0" eaLnBrk="1" fontAlgn="auto" latinLnBrk="0" hangingPunct="1">
                        <a:lnSpc>
                          <a:spcPct val="100000"/>
                        </a:lnSpc>
                        <a:spcBef>
                          <a:spcPts val="0"/>
                        </a:spcBef>
                        <a:spcAft>
                          <a:spcPts val="0"/>
                        </a:spcAft>
                        <a:buClrTx/>
                        <a:buSzTx/>
                        <a:buFontTx/>
                        <a:buNone/>
                        <a:tabLst/>
                        <a:defRPr/>
                      </a:pPr>
                      <a:r>
                        <a:rPr lang="it-IT" sz="4400" b="0" dirty="0" smtClean="0"/>
                        <a:t> </a:t>
                      </a:r>
                      <a:r>
                        <a:rPr lang="it-IT" sz="4400" dirty="0" smtClean="0"/>
                        <a:t>e a Geremia? </a:t>
                      </a:r>
                      <a:r>
                        <a:rPr lang="it-IT" sz="4400" i="1" dirty="0" smtClean="0">
                          <a:solidFill>
                            <a:srgbClr val="C00000"/>
                          </a:solidFill>
                        </a:rPr>
                        <a:t>Io sono con te</a:t>
                      </a:r>
                      <a:r>
                        <a:rPr lang="it-IT" sz="4400" i="1"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lang="it-IT" sz="1400" b="0" dirty="0" smtClean="0"/>
                        <a:t>(</a:t>
                      </a:r>
                      <a:r>
                        <a:rPr lang="it-IT" sz="1400" b="0" dirty="0" err="1" smtClean="0"/>
                        <a:t>Ger</a:t>
                      </a:r>
                      <a:r>
                        <a:rPr lang="it-IT" sz="1400" b="0" dirty="0" smtClean="0"/>
                        <a:t> 1,19).  </a:t>
                      </a: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upload.wikimedia.org/wikipedia/commons/thumb/7/72/Miraculous_medal.jpg/220px-Miraculous_medal.jpg">
            <a:hlinkClick r:id="rId2"/>
          </p:cNvPr>
          <p:cNvPicPr>
            <a:picLocks noChangeAspect="1" noChangeArrowheads="1"/>
          </p:cNvPicPr>
          <p:nvPr/>
        </p:nvPicPr>
        <p:blipFill>
          <a:blip r:embed="rId3" cstate="print"/>
          <a:srcRect/>
          <a:stretch>
            <a:fillRect/>
          </a:stretch>
        </p:blipFill>
        <p:spPr bwMode="auto">
          <a:xfrm>
            <a:off x="251521" y="200695"/>
            <a:ext cx="8568951" cy="6396657"/>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ctr">
              <a:buNone/>
            </a:pPr>
            <a:r>
              <a:rPr lang="it-IT" b="1" dirty="0">
                <a:solidFill>
                  <a:srgbClr val="C00000"/>
                </a:solidFill>
              </a:rPr>
              <a:t>Tuttavia, in Maria questa espressione acquista un significato più intenso perché non solo il Signore è accanto come lo è stato per Mosè, </a:t>
            </a:r>
            <a:r>
              <a:rPr lang="it-IT" b="1" dirty="0" err="1">
                <a:solidFill>
                  <a:srgbClr val="C00000"/>
                </a:solidFill>
              </a:rPr>
              <a:t>Gedeone</a:t>
            </a:r>
            <a:r>
              <a:rPr lang="it-IT" b="1" dirty="0">
                <a:solidFill>
                  <a:srgbClr val="C00000"/>
                </a:solidFill>
              </a:rPr>
              <a:t>, Geremia, ..., ma nel caso di Maria </a:t>
            </a:r>
            <a:r>
              <a:rPr lang="it-IT" b="1" u="sng" dirty="0">
                <a:solidFill>
                  <a:srgbClr val="C00000"/>
                </a:solidFill>
              </a:rPr>
              <a:t>Dio diviene vera e propria presenza in Lei</a:t>
            </a:r>
            <a:r>
              <a:rPr lang="it-IT" b="1" dirty="0">
                <a:solidFill>
                  <a:srgbClr val="C00000"/>
                </a:solidFill>
              </a:rPr>
              <a:t>. </a:t>
            </a:r>
          </a:p>
          <a:p>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Per tali parole</a:t>
            </a:r>
            <a:r>
              <a:rPr lang="it-IT" i="1" dirty="0" smtClean="0"/>
              <a:t> ella </a:t>
            </a:r>
            <a:r>
              <a:rPr lang="it-IT" b="1" i="1" dirty="0" smtClean="0"/>
              <a:t>rimase turbata</a:t>
            </a:r>
            <a:endParaRPr lang="it-IT" dirty="0"/>
          </a:p>
        </p:txBody>
      </p:sp>
      <p:sp>
        <p:nvSpPr>
          <p:cNvPr id="3" name="Segnaposto contenuto 2"/>
          <p:cNvSpPr>
            <a:spLocks noGrp="1"/>
          </p:cNvSpPr>
          <p:nvPr>
            <p:ph idx="1"/>
          </p:nvPr>
        </p:nvSpPr>
        <p:spPr/>
        <p:txBody>
          <a:bodyPr>
            <a:normAutofit/>
          </a:bodyPr>
          <a:lstStyle/>
          <a:p>
            <a:pPr algn="ctr">
              <a:buNone/>
            </a:pPr>
            <a:r>
              <a:rPr lang="it-IT" i="1" dirty="0" smtClean="0"/>
              <a:t>… e </a:t>
            </a:r>
            <a:r>
              <a:rPr lang="it-IT" i="1" u="sng" dirty="0"/>
              <a:t>si domandava</a:t>
            </a:r>
            <a:r>
              <a:rPr lang="it-IT" i="1" dirty="0"/>
              <a:t> che cosa significasse un tale saluto</a:t>
            </a:r>
            <a:r>
              <a:rPr lang="it-IT" dirty="0"/>
              <a:t>. Il contenuto delle parole dell’angelo ha turbato Maria, non la presenza dell’angelo! Si suppone lei conoscesse l’espressione </a:t>
            </a:r>
            <a:r>
              <a:rPr lang="it-IT" b="1" i="1" dirty="0">
                <a:solidFill>
                  <a:srgbClr val="C00000"/>
                </a:solidFill>
              </a:rPr>
              <a:t>il Signore è con te</a:t>
            </a:r>
            <a:r>
              <a:rPr lang="it-IT" dirty="0"/>
              <a:t>, che cioè riguardava figure eminenti dell’AT. La sua umiltà non la fa ritenere all’altezza di uguagliarsi ai ‘grandi’ del passato? Oppure pensa che non si confà a Lei il titolo </a:t>
            </a:r>
            <a:r>
              <a:rPr lang="it-IT" b="1" i="1" dirty="0">
                <a:solidFill>
                  <a:srgbClr val="C00000"/>
                </a:solidFill>
              </a:rPr>
              <a:t>piena di grazia</a:t>
            </a:r>
            <a:r>
              <a:rPr lang="it-IT" dirty="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solidFill>
                  <a:srgbClr val="C00000"/>
                </a:solidFill>
                <a:latin typeface="Times New Roman" pitchFamily="18" charset="0"/>
                <a:cs typeface="Times New Roman" pitchFamily="18" charset="0"/>
              </a:rPr>
              <a:t>Non temere</a:t>
            </a:r>
            <a:endParaRPr lang="it-IT" b="1" dirty="0">
              <a:solidFill>
                <a:srgbClr val="C00000"/>
              </a:solidFill>
              <a:latin typeface="Times New Roman" pitchFamily="18" charset="0"/>
              <a:cs typeface="Times New Roman" pitchFamily="18" charset="0"/>
            </a:endParaRPr>
          </a:p>
        </p:txBody>
      </p:sp>
      <p:sp>
        <p:nvSpPr>
          <p:cNvPr id="3" name="Segnaposto contenuto 2"/>
          <p:cNvSpPr>
            <a:spLocks noGrp="1"/>
          </p:cNvSpPr>
          <p:nvPr>
            <p:ph idx="1"/>
          </p:nvPr>
        </p:nvSpPr>
        <p:spPr/>
        <p:txBody>
          <a:bodyPr>
            <a:normAutofit/>
          </a:bodyPr>
          <a:lstStyle/>
          <a:p>
            <a:pPr algn="ctr">
              <a:buNone/>
            </a:pPr>
            <a:endParaRPr lang="it-IT" b="1" dirty="0" smtClean="0"/>
          </a:p>
          <a:p>
            <a:pPr algn="ctr">
              <a:buNone/>
            </a:pPr>
            <a:r>
              <a:rPr lang="it-IT" b="1" dirty="0" smtClean="0"/>
              <a:t>Quest’espressione</a:t>
            </a:r>
            <a:r>
              <a:rPr lang="it-IT" b="1" i="1" dirty="0" smtClean="0"/>
              <a:t> </a:t>
            </a:r>
            <a:r>
              <a:rPr lang="it-IT" b="1" i="1" dirty="0"/>
              <a:t>non temere / non aver paura </a:t>
            </a:r>
            <a:r>
              <a:rPr lang="it-IT" b="1" dirty="0">
                <a:solidFill>
                  <a:schemeClr val="accent6">
                    <a:lumMod val="50000"/>
                  </a:schemeClr>
                </a:solidFill>
              </a:rPr>
              <a:t>ricorre circa 365 volte nella Bibbia</a:t>
            </a:r>
            <a:r>
              <a:rPr lang="it-IT" b="1" dirty="0"/>
              <a:t>, </a:t>
            </a:r>
            <a:endParaRPr lang="it-IT" b="1" dirty="0" smtClean="0"/>
          </a:p>
          <a:p>
            <a:pPr algn="ctr">
              <a:buNone/>
            </a:pPr>
            <a:r>
              <a:rPr lang="it-IT" b="1" dirty="0" smtClean="0"/>
              <a:t>come </a:t>
            </a:r>
            <a:r>
              <a:rPr lang="it-IT" b="1" dirty="0"/>
              <a:t>a voler dire che il Signore incoraggia sempre a vivere l’“oggi” con fiducia sentendo sempre la Sua </a:t>
            </a:r>
            <a:r>
              <a:rPr lang="it-IT" b="1" dirty="0" smtClean="0"/>
              <a:t>presenza.</a:t>
            </a:r>
            <a:endParaRPr lang="it-IT" b="1" dirty="0"/>
          </a:p>
          <a:p>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57200" y="1600200"/>
          <a:ext cx="8229600" cy="3139440"/>
        </p:xfrm>
        <a:graphic>
          <a:graphicData uri="http://schemas.openxmlformats.org/drawingml/2006/table">
            <a:tbl>
              <a:tblPr firstRow="1" bandRow="1">
                <a:tableStyleId>{5C22544A-7EE6-4342-B048-85BDC9FD1C3A}</a:tableStyleId>
              </a:tblPr>
              <a:tblGrid>
                <a:gridCol w="82296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4000" dirty="0" smtClean="0"/>
                        <a:t>Infatti poi l’Angelo conferma: </a:t>
                      </a:r>
                      <a:r>
                        <a:rPr lang="it-IT" sz="4000" i="1" dirty="0" smtClean="0"/>
                        <a:t>hai trovato grazia presso Dio</a:t>
                      </a:r>
                      <a:r>
                        <a:rPr lang="it-IT" sz="4000" dirty="0" smtClean="0"/>
                        <a:t> e le esplicita la </a:t>
                      </a:r>
                      <a:r>
                        <a:rPr lang="it-IT" sz="4000" dirty="0" smtClean="0">
                          <a:solidFill>
                            <a:schemeClr val="accent6">
                              <a:lumMod val="50000"/>
                            </a:schemeClr>
                          </a:solidFill>
                        </a:rPr>
                        <a:t>missione</a:t>
                      </a:r>
                      <a:r>
                        <a:rPr lang="it-IT" sz="4000" dirty="0" smtClean="0"/>
                        <a:t> (</a:t>
                      </a:r>
                      <a:r>
                        <a:rPr lang="it-IT" sz="4000" i="1" dirty="0" smtClean="0"/>
                        <a:t>Ecco, tu concepirai ...</a:t>
                      </a:r>
                      <a:r>
                        <a:rPr lang="it-IT" sz="4000" dirty="0" smtClean="0"/>
                        <a:t>). Ancora lei interviene: </a:t>
                      </a:r>
                      <a:r>
                        <a:rPr lang="it-IT" sz="4000" i="1" dirty="0" smtClean="0"/>
                        <a:t>come è possibile? </a:t>
                      </a:r>
                      <a:r>
                        <a:rPr lang="it-IT" sz="4000" i="1" dirty="0" smtClean="0">
                          <a:solidFill>
                            <a:srgbClr val="FF0000"/>
                          </a:solidFill>
                        </a:rPr>
                        <a:t>Non conosco uomo</a:t>
                      </a:r>
                      <a:endParaRPr lang="it-IT" sz="4000" dirty="0" smtClean="0">
                        <a:solidFill>
                          <a:srgbClr val="FF0000"/>
                        </a:solidFill>
                      </a:endParaRPr>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solidFill>
                  <a:srgbClr val="FF0000"/>
                </a:solidFill>
              </a:rPr>
              <a:t>Varie possibilità</a:t>
            </a:r>
            <a:endParaRPr lang="it-IT" dirty="0">
              <a:solidFill>
                <a:srgbClr val="FF0000"/>
              </a:solidFill>
            </a:endParaRPr>
          </a:p>
        </p:txBody>
      </p:sp>
      <p:sp>
        <p:nvSpPr>
          <p:cNvPr id="3" name="Segnaposto contenuto 2"/>
          <p:cNvSpPr>
            <a:spLocks noGrp="1"/>
          </p:cNvSpPr>
          <p:nvPr>
            <p:ph idx="1"/>
          </p:nvPr>
        </p:nvSpPr>
        <p:spPr/>
        <p:txBody>
          <a:bodyPr>
            <a:normAutofit lnSpcReduction="10000"/>
          </a:bodyPr>
          <a:lstStyle/>
          <a:p>
            <a:r>
              <a:rPr lang="it-IT" b="1" dirty="0" smtClean="0"/>
              <a:t>Maria </a:t>
            </a:r>
            <a:r>
              <a:rPr lang="it-IT" b="1" dirty="0"/>
              <a:t>sarebbe semplicemente sposa di Giuseppe, ma non ancora con lui convivente e si chiede </a:t>
            </a:r>
            <a:r>
              <a:rPr lang="it-IT" b="1" i="1" dirty="0"/>
              <a:t>come è possibile? </a:t>
            </a:r>
            <a:r>
              <a:rPr lang="it-IT" b="1" dirty="0"/>
              <a:t>nel senso che ancora non ha relazione con Giuseppe per cui </a:t>
            </a:r>
            <a:r>
              <a:rPr lang="it-IT" b="1" i="1" dirty="0"/>
              <a:t>Non conosco uomo</a:t>
            </a:r>
            <a:r>
              <a:rPr lang="it-IT" b="1" dirty="0"/>
              <a:t>. </a:t>
            </a:r>
          </a:p>
          <a:p>
            <a:r>
              <a:rPr lang="it-IT" b="1" dirty="0">
                <a:solidFill>
                  <a:srgbClr val="00B050"/>
                </a:solidFill>
              </a:rPr>
              <a:t>Si può ritenere pensi all’annuncio di Isaia </a:t>
            </a:r>
            <a:r>
              <a:rPr lang="it-IT" b="1" i="1" dirty="0">
                <a:solidFill>
                  <a:srgbClr val="00B050"/>
                </a:solidFill>
              </a:rPr>
              <a:t>la vergine concepirà e partorirà un figlio</a:t>
            </a:r>
            <a:r>
              <a:rPr lang="it-IT" b="1" dirty="0">
                <a:solidFill>
                  <a:srgbClr val="00B050"/>
                </a:solidFill>
              </a:rPr>
              <a:t>, ma Lei nella Sua grande umiltà non può pensare di essere ammessa ad un così grande evento.</a:t>
            </a:r>
          </a:p>
          <a:p>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Maria </a:t>
            </a:r>
            <a:r>
              <a:rPr lang="it-IT" dirty="0" smtClean="0"/>
              <a:t>(e anche Giuseppe)</a:t>
            </a:r>
            <a:endParaRPr lang="it-IT" dirty="0"/>
          </a:p>
        </p:txBody>
      </p:sp>
      <p:sp>
        <p:nvSpPr>
          <p:cNvPr id="3" name="Segnaposto contenuto 2"/>
          <p:cNvSpPr>
            <a:spLocks noGrp="1"/>
          </p:cNvSpPr>
          <p:nvPr>
            <p:ph idx="1"/>
          </p:nvPr>
        </p:nvSpPr>
        <p:spPr/>
        <p:txBody>
          <a:bodyPr>
            <a:normAutofit fontScale="85000" lnSpcReduction="20000"/>
          </a:bodyPr>
          <a:lstStyle/>
          <a:p>
            <a:pPr algn="ctr">
              <a:buNone/>
            </a:pPr>
            <a:r>
              <a:rPr lang="it-IT" dirty="0" smtClean="0"/>
              <a:t>… </a:t>
            </a:r>
            <a:r>
              <a:rPr lang="it-IT" b="1" dirty="0" smtClean="0"/>
              <a:t>colma </a:t>
            </a:r>
            <a:r>
              <a:rPr lang="it-IT" b="1" dirty="0"/>
              <a:t>della grazia Dio, avrebbe voluto imitare le donne dell’AT che vivevano per la causa del Signore (</a:t>
            </a:r>
            <a:r>
              <a:rPr lang="it-IT" b="1" dirty="0">
                <a:solidFill>
                  <a:schemeClr val="accent6">
                    <a:lumMod val="75000"/>
                  </a:schemeClr>
                </a:solidFill>
              </a:rPr>
              <a:t>Maria, sorella di </a:t>
            </a:r>
            <a:r>
              <a:rPr lang="it-IT" b="1" dirty="0" err="1">
                <a:solidFill>
                  <a:schemeClr val="accent6">
                    <a:lumMod val="75000"/>
                  </a:schemeClr>
                </a:solidFill>
              </a:rPr>
              <a:t>Mosé</a:t>
            </a:r>
            <a:r>
              <a:rPr lang="it-IT" b="1" dirty="0">
                <a:solidFill>
                  <a:schemeClr val="accent6">
                    <a:lumMod val="75000"/>
                  </a:schemeClr>
                </a:solidFill>
              </a:rPr>
              <a:t>, la figlia di </a:t>
            </a:r>
            <a:r>
              <a:rPr lang="it-IT" b="1" dirty="0" err="1">
                <a:solidFill>
                  <a:schemeClr val="accent6">
                    <a:lumMod val="75000"/>
                  </a:schemeClr>
                </a:solidFill>
              </a:rPr>
              <a:t>Iefte</a:t>
            </a:r>
            <a:r>
              <a:rPr lang="it-IT" b="1" dirty="0"/>
              <a:t>) e quindi il Suo turbamento non sarebbe frutto del non credere possibile un tale evento, quanto piuttosto perché a Dio </a:t>
            </a:r>
            <a:r>
              <a:rPr lang="it-IT" b="1" dirty="0" smtClean="0"/>
              <a:t>lei </a:t>
            </a:r>
            <a:r>
              <a:rPr lang="it-IT" b="1" dirty="0"/>
              <a:t>aveva già dato la </a:t>
            </a:r>
            <a:r>
              <a:rPr lang="it-IT" b="1" dirty="0" smtClean="0"/>
              <a:t>sua </a:t>
            </a:r>
            <a:r>
              <a:rPr lang="it-IT" b="1" dirty="0"/>
              <a:t>parola. Ma l’annuncio viene proprio da Dio che conosce ed ha gradito la Sua donazione a Lui. E Dio rispetterà questo proposito, anzi ripagherà questa </a:t>
            </a:r>
            <a:r>
              <a:rPr lang="it-IT" b="1" dirty="0" smtClean="0"/>
              <a:t>sua </a:t>
            </a:r>
            <a:r>
              <a:rPr lang="it-IT" b="1" dirty="0"/>
              <a:t>disponibilità </a:t>
            </a:r>
            <a:r>
              <a:rPr lang="it-IT" b="1" dirty="0" smtClean="0"/>
              <a:t>concedendole </a:t>
            </a:r>
            <a:r>
              <a:rPr lang="it-IT" b="1" dirty="0"/>
              <a:t>di essere Madre del </a:t>
            </a:r>
            <a:r>
              <a:rPr lang="it-IT" b="1" i="1" dirty="0"/>
              <a:t>Figlio di Dio</a:t>
            </a:r>
            <a:r>
              <a:rPr lang="it-IT" b="1" dirty="0"/>
              <a:t>. </a:t>
            </a:r>
            <a:endParaRPr lang="it-IT" b="1" dirty="0" smtClean="0"/>
          </a:p>
          <a:p>
            <a:pPr algn="ctr">
              <a:buNone/>
            </a:pPr>
            <a:r>
              <a:rPr lang="it-IT" b="1" dirty="0" smtClean="0"/>
              <a:t>(“... </a:t>
            </a:r>
            <a:r>
              <a:rPr lang="it-IT" b="1" dirty="0"/>
              <a:t>il proposito verginale è l’unica spiegazione che il testo consente”, O. Da </a:t>
            </a:r>
            <a:r>
              <a:rPr lang="it-IT" b="1" dirty="0" err="1"/>
              <a:t>Spinetoli</a:t>
            </a:r>
            <a:r>
              <a:rPr lang="it-IT" b="1" dirty="0"/>
              <a:t>, 89).</a:t>
            </a:r>
          </a:p>
          <a:p>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ctr">
              <a:buNone/>
            </a:pPr>
            <a:r>
              <a:rPr lang="it-IT" b="1" dirty="0"/>
              <a:t>E che Maria si rifaccia alla tradizione del suo popolo è confermato dallo schema dell’Annunciazione così come era stato negli annunci </a:t>
            </a:r>
            <a:r>
              <a:rPr lang="it-IT" b="1" dirty="0" err="1"/>
              <a:t>veterotestamentari</a:t>
            </a:r>
            <a:r>
              <a:rPr lang="it-IT" b="1" dirty="0"/>
              <a:t> </a:t>
            </a:r>
            <a:endParaRPr lang="it-IT" b="1" dirty="0" smtClean="0"/>
          </a:p>
          <a:p>
            <a:pPr algn="ctr">
              <a:buNone/>
            </a:pPr>
            <a:r>
              <a:rPr lang="it-IT" b="1" dirty="0" smtClean="0"/>
              <a:t>(</a:t>
            </a:r>
            <a:r>
              <a:rPr lang="it-IT" b="1" dirty="0"/>
              <a:t>nascita di Isacco, di Sansone, ...): </a:t>
            </a:r>
            <a:endParaRPr lang="it-IT" b="1" dirty="0" smtClean="0"/>
          </a:p>
          <a:p>
            <a:pPr algn="ctr">
              <a:buNone/>
            </a:pPr>
            <a:r>
              <a:rPr lang="it-IT" b="1" dirty="0" smtClean="0">
                <a:solidFill>
                  <a:srgbClr val="00B050"/>
                </a:solidFill>
              </a:rPr>
              <a:t>visione </a:t>
            </a:r>
            <a:r>
              <a:rPr lang="it-IT" b="1" dirty="0">
                <a:solidFill>
                  <a:srgbClr val="00B050"/>
                </a:solidFill>
              </a:rPr>
              <a:t>di angeli, turbamento, messaggio divino, obiezione, segno</a:t>
            </a:r>
            <a:r>
              <a:rPr lang="it-IT" b="1" dirty="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a:bodyPr>
          <a:lstStyle/>
          <a:p>
            <a:pPr algn="ctr">
              <a:buNone/>
            </a:pPr>
            <a:r>
              <a:rPr lang="it-IT" b="1" dirty="0"/>
              <a:t>Per alcune donne dell’AT e per Elisabetta </a:t>
            </a:r>
            <a:r>
              <a:rPr lang="it-IT" b="1" dirty="0">
                <a:solidFill>
                  <a:srgbClr val="C00000"/>
                </a:solidFill>
              </a:rPr>
              <a:t>l’intervento di Dio </a:t>
            </a:r>
            <a:r>
              <a:rPr lang="it-IT" b="1" dirty="0"/>
              <a:t>è stato quello di concepire e partorire figli benché sterili, nel caso di Maria </a:t>
            </a:r>
            <a:r>
              <a:rPr lang="it-IT" b="1" dirty="0">
                <a:solidFill>
                  <a:srgbClr val="C00000"/>
                </a:solidFill>
              </a:rPr>
              <a:t>l’intervento di Dio </a:t>
            </a:r>
            <a:r>
              <a:rPr lang="it-IT" b="1" dirty="0"/>
              <a:t>è su un altro tipo di impossibilità a generare: la </a:t>
            </a:r>
            <a:r>
              <a:rPr lang="it-IT" b="1" dirty="0">
                <a:solidFill>
                  <a:srgbClr val="0070C0"/>
                </a:solidFill>
              </a:rPr>
              <a:t>verginità</a:t>
            </a:r>
            <a:r>
              <a:rPr lang="it-IT" b="1" dirty="0"/>
              <a:t>. </a:t>
            </a:r>
            <a:endParaRPr lang="it-IT" b="1" dirty="0" smtClean="0"/>
          </a:p>
          <a:p>
            <a:pPr algn="ctr">
              <a:buNone/>
            </a:pPr>
            <a:r>
              <a:rPr lang="it-IT" b="1" dirty="0" smtClean="0"/>
              <a:t>Tutto </a:t>
            </a:r>
            <a:r>
              <a:rPr lang="it-IT" b="1" dirty="0"/>
              <a:t>ciò dovuta ad una “rinunzia volontaria alle proprie naturali inclinazioni presa o accettata da Maria fin dal suo primo uso di ragione o della sua adolescenza</a:t>
            </a:r>
            <a:r>
              <a:rPr lang="it-IT" b="1" dirty="0" smtClean="0"/>
              <a:t>”</a:t>
            </a:r>
          </a:p>
          <a:p>
            <a:pPr algn="ctr">
              <a:buNone/>
            </a:pPr>
            <a:r>
              <a:rPr lang="it-IT" b="1" dirty="0" smtClean="0"/>
              <a:t> </a:t>
            </a:r>
            <a:r>
              <a:rPr lang="it-IT" b="1" dirty="0"/>
              <a:t>(O. Da S., 92). </a:t>
            </a:r>
          </a:p>
          <a:p>
            <a:endParaRPr lang="it-IT"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836712"/>
            <a:ext cx="8229600" cy="5289451"/>
          </a:xfrm>
        </p:spPr>
        <p:txBody>
          <a:bodyPr/>
          <a:lstStyle/>
          <a:p>
            <a:pPr algn="ctr">
              <a:buNone/>
            </a:pPr>
            <a:r>
              <a:rPr lang="it-IT" b="1" dirty="0">
                <a:solidFill>
                  <a:srgbClr val="0070C0"/>
                </a:solidFill>
              </a:rPr>
              <a:t>Maria non è la prima ad aver fatto questo tipo di scelta di vita. Come sopra accennato, sono presenti nell’AT figure come </a:t>
            </a:r>
            <a:r>
              <a:rPr lang="it-IT" b="1" dirty="0">
                <a:solidFill>
                  <a:srgbClr val="C00000"/>
                </a:solidFill>
              </a:rPr>
              <a:t>Maria, sorella di Mosè e di Aronne, la figlia di </a:t>
            </a:r>
            <a:r>
              <a:rPr lang="it-IT" b="1" dirty="0" err="1">
                <a:solidFill>
                  <a:srgbClr val="C00000"/>
                </a:solidFill>
              </a:rPr>
              <a:t>Iefte</a:t>
            </a:r>
            <a:r>
              <a:rPr lang="it-IT" b="1" dirty="0">
                <a:solidFill>
                  <a:srgbClr val="C00000"/>
                </a:solidFill>
              </a:rPr>
              <a:t> e Giuditta</a:t>
            </a:r>
            <a:r>
              <a:rPr lang="it-IT" b="1" dirty="0">
                <a:solidFill>
                  <a:srgbClr val="0070C0"/>
                </a:solidFill>
              </a:rPr>
              <a:t>. Quest’ultima è stata una vedova ‘consacrata’ e di lei è detto: </a:t>
            </a:r>
            <a:r>
              <a:rPr lang="it-IT" b="1" i="1" dirty="0">
                <a:solidFill>
                  <a:srgbClr val="002060"/>
                </a:solidFill>
              </a:rPr>
              <a:t>Molti se ne invaghirono, ma nessun uomo ebbe rapporti con lei durante tutti i giorni della sua vita, da quando morì il marito di lei </a:t>
            </a:r>
            <a:r>
              <a:rPr lang="it-IT" b="1" i="1" dirty="0" err="1">
                <a:solidFill>
                  <a:srgbClr val="002060"/>
                </a:solidFill>
              </a:rPr>
              <a:t>Manasse</a:t>
            </a:r>
            <a:r>
              <a:rPr lang="it-IT" b="1" dirty="0">
                <a:solidFill>
                  <a:srgbClr val="0070C0"/>
                </a:solidFill>
              </a:rPr>
              <a:t>.</a:t>
            </a:r>
          </a:p>
          <a:p>
            <a:endParaRPr lang="it-IT"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92696"/>
            <a:ext cx="8229600" cy="5433467"/>
          </a:xfrm>
        </p:spPr>
        <p:txBody>
          <a:bodyPr>
            <a:normAutofit fontScale="92500" lnSpcReduction="10000"/>
          </a:bodyPr>
          <a:lstStyle/>
          <a:p>
            <a:pPr algn="ctr">
              <a:buNone/>
            </a:pPr>
            <a:r>
              <a:rPr lang="it-IT" dirty="0">
                <a:solidFill>
                  <a:srgbClr val="002060"/>
                </a:solidFill>
              </a:rPr>
              <a:t>Così Maria può benissimo rientrare in questo elenco di donne e uomini disponibili a fare della loro vita una relazione solo con Dio. </a:t>
            </a:r>
            <a:endParaRPr lang="it-IT" dirty="0" smtClean="0">
              <a:solidFill>
                <a:srgbClr val="002060"/>
              </a:solidFill>
            </a:endParaRPr>
          </a:p>
          <a:p>
            <a:pPr algn="ctr">
              <a:buNone/>
            </a:pPr>
            <a:r>
              <a:rPr lang="it-IT" b="1" dirty="0" smtClean="0">
                <a:solidFill>
                  <a:srgbClr val="FF0000"/>
                </a:solidFill>
              </a:rPr>
              <a:t>“</a:t>
            </a:r>
            <a:r>
              <a:rPr lang="it-IT" b="1" dirty="0">
                <a:solidFill>
                  <a:srgbClr val="002060"/>
                </a:solidFill>
              </a:rPr>
              <a:t>Le parole di Maria lasciano intendere che ella pensa ad un Messia nato secondo le comuni vie degli uomini, dal rapporto cioè di due creature, da lei, in questo caso, e dal suo sposo. La sua domanda lascia intendere che ella, non tanto non ha in vista nessuna relazione (</a:t>
            </a:r>
            <a:r>
              <a:rPr lang="it-IT" b="1" i="1" dirty="0">
                <a:solidFill>
                  <a:srgbClr val="002060"/>
                </a:solidFill>
              </a:rPr>
              <a:t>conoscenza</a:t>
            </a:r>
            <a:r>
              <a:rPr lang="it-IT" b="1" dirty="0">
                <a:solidFill>
                  <a:srgbClr val="002060"/>
                </a:solidFill>
              </a:rPr>
              <a:t>), ciò che è contrario con la realtà, poiché è già sposata (</a:t>
            </a:r>
            <a:r>
              <a:rPr lang="it-IT" b="1" dirty="0" err="1">
                <a:solidFill>
                  <a:srgbClr val="002060"/>
                </a:solidFill>
              </a:rPr>
              <a:t>Lc</a:t>
            </a:r>
            <a:r>
              <a:rPr lang="it-IT" b="1" dirty="0">
                <a:solidFill>
                  <a:srgbClr val="002060"/>
                </a:solidFill>
              </a:rPr>
              <a:t> 1,27), ma non ha neanche intenzione di contrarla.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5300" b="1" i="1" dirty="0" smtClean="0">
                <a:latin typeface="Algerian" pitchFamily="82" charset="0"/>
                <a:cs typeface="Times New Roman" pitchFamily="18" charset="0"/>
              </a:rPr>
              <a:t>M</a:t>
            </a:r>
            <a:r>
              <a:rPr lang="it-IT" b="1" i="1" dirty="0" smtClean="0">
                <a:latin typeface="Algerian" pitchFamily="82" charset="0"/>
                <a:cs typeface="Times New Roman" pitchFamily="18" charset="0"/>
              </a:rPr>
              <a:t>aria</a:t>
            </a:r>
            <a:r>
              <a:rPr lang="it-IT" dirty="0" smtClean="0">
                <a:latin typeface="Algerian" pitchFamily="82" charset="0"/>
                <a:cs typeface="Times New Roman" pitchFamily="18" charset="0"/>
              </a:rPr>
              <a:t> </a:t>
            </a:r>
            <a:r>
              <a:rPr lang="it-IT" dirty="0" smtClean="0">
                <a:latin typeface="Times New Roman" pitchFamily="18" charset="0"/>
                <a:cs typeface="Times New Roman" pitchFamily="18" charset="0"/>
              </a:rPr>
              <a:t>nella</a:t>
            </a:r>
            <a:r>
              <a:rPr lang="it-IT" dirty="0" smtClean="0">
                <a:latin typeface="Algerian" pitchFamily="82" charset="0"/>
                <a:cs typeface="Times New Roman" pitchFamily="18" charset="0"/>
              </a:rPr>
              <a:t> </a:t>
            </a:r>
            <a:r>
              <a:rPr lang="it-IT" sz="5300" dirty="0" smtClean="0">
                <a:latin typeface="Algerian" pitchFamily="82" charset="0"/>
                <a:cs typeface="Times New Roman" pitchFamily="18" charset="0"/>
              </a:rPr>
              <a:t>S</a:t>
            </a:r>
            <a:r>
              <a:rPr lang="it-IT" dirty="0" smtClean="0">
                <a:latin typeface="Algerian" pitchFamily="82" charset="0"/>
                <a:cs typeface="Times New Roman" pitchFamily="18" charset="0"/>
              </a:rPr>
              <a:t>acra </a:t>
            </a:r>
            <a:r>
              <a:rPr lang="it-IT" sz="5300" dirty="0" smtClean="0">
                <a:latin typeface="Algerian" pitchFamily="82" charset="0"/>
                <a:cs typeface="Times New Roman" pitchFamily="18" charset="0"/>
              </a:rPr>
              <a:t>S</a:t>
            </a:r>
            <a:r>
              <a:rPr lang="it-IT" dirty="0" smtClean="0">
                <a:latin typeface="Algerian" pitchFamily="82" charset="0"/>
                <a:cs typeface="Times New Roman" pitchFamily="18" charset="0"/>
              </a:rPr>
              <a:t>crittura</a:t>
            </a:r>
            <a:endParaRPr lang="it-IT" dirty="0">
              <a:latin typeface="Algerian" pitchFamily="82" charset="0"/>
              <a:cs typeface="Times New Roman" pitchFamily="18" charset="0"/>
            </a:endParaRPr>
          </a:p>
        </p:txBody>
      </p:sp>
      <p:sp>
        <p:nvSpPr>
          <p:cNvPr id="3" name="Segnaposto contenuto 2"/>
          <p:cNvSpPr>
            <a:spLocks noGrp="1"/>
          </p:cNvSpPr>
          <p:nvPr>
            <p:ph idx="1"/>
          </p:nvPr>
        </p:nvSpPr>
        <p:spPr/>
        <p:txBody>
          <a:bodyPr>
            <a:normAutofit/>
          </a:bodyPr>
          <a:lstStyle/>
          <a:p>
            <a:pPr algn="ctr">
              <a:buNone/>
            </a:pPr>
            <a:endParaRPr lang="it-IT" sz="4800" b="1" dirty="0" smtClean="0">
              <a:solidFill>
                <a:srgbClr val="FF0000"/>
              </a:solidFill>
              <a:latin typeface="Aharoni" pitchFamily="2" charset="-79"/>
              <a:cs typeface="Aharoni" pitchFamily="2" charset="-79"/>
            </a:endParaRPr>
          </a:p>
          <a:p>
            <a:pPr algn="ctr">
              <a:buNone/>
            </a:pPr>
            <a:r>
              <a:rPr lang="it-IT" sz="4800" b="1" dirty="0" smtClean="0">
                <a:solidFill>
                  <a:srgbClr val="FF0000"/>
                </a:solidFill>
                <a:latin typeface="Aharoni" pitchFamily="2" charset="-79"/>
                <a:cs typeface="Aharoni" pitchFamily="2" charset="-79"/>
              </a:rPr>
              <a:t>Parole </a:t>
            </a:r>
            <a:r>
              <a:rPr lang="it-IT" sz="4800" b="1" dirty="0">
                <a:solidFill>
                  <a:srgbClr val="FF0000"/>
                </a:solidFill>
                <a:latin typeface="Aharoni" pitchFamily="2" charset="-79"/>
                <a:cs typeface="Aharoni" pitchFamily="2" charset="-79"/>
              </a:rPr>
              <a:t>dette </a:t>
            </a:r>
            <a:r>
              <a:rPr lang="it-IT" sz="4800" b="1" u="sng" dirty="0">
                <a:solidFill>
                  <a:srgbClr val="FF0000"/>
                </a:solidFill>
                <a:latin typeface="Aharoni" pitchFamily="2" charset="-79"/>
                <a:cs typeface="Aharoni" pitchFamily="2" charset="-79"/>
              </a:rPr>
              <a:t>da</a:t>
            </a:r>
            <a:r>
              <a:rPr lang="it-IT" sz="4800" b="1" dirty="0">
                <a:solidFill>
                  <a:srgbClr val="FF0000"/>
                </a:solidFill>
                <a:latin typeface="Aharoni" pitchFamily="2" charset="-79"/>
                <a:cs typeface="Aharoni" pitchFamily="2" charset="-79"/>
              </a:rPr>
              <a:t> Maria </a:t>
            </a:r>
            <a:r>
              <a:rPr lang="it-IT" sz="4800" b="1" dirty="0" smtClean="0">
                <a:solidFill>
                  <a:srgbClr val="FF0000"/>
                </a:solidFill>
                <a:latin typeface="Aharoni" pitchFamily="2" charset="-79"/>
                <a:cs typeface="Aharoni" pitchFamily="2" charset="-79"/>
              </a:rPr>
              <a:t> </a:t>
            </a:r>
          </a:p>
          <a:p>
            <a:pPr algn="ctr">
              <a:buNone/>
            </a:pPr>
            <a:endParaRPr lang="it-IT" sz="4800" b="1" dirty="0" smtClean="0">
              <a:solidFill>
                <a:srgbClr val="FF0000"/>
              </a:solidFill>
              <a:latin typeface="Aharoni" pitchFamily="2" charset="-79"/>
              <a:cs typeface="Aharoni" pitchFamily="2" charset="-79"/>
            </a:endParaRPr>
          </a:p>
          <a:p>
            <a:pPr algn="ctr">
              <a:buNone/>
            </a:pPr>
            <a:r>
              <a:rPr lang="it-IT" sz="4800" b="1" dirty="0" smtClean="0">
                <a:solidFill>
                  <a:srgbClr val="FF0000"/>
                </a:solidFill>
                <a:latin typeface="Aharoni" pitchFamily="2" charset="-79"/>
                <a:cs typeface="Aharoni" pitchFamily="2" charset="-79"/>
              </a:rPr>
              <a:t>Parole </a:t>
            </a:r>
            <a:r>
              <a:rPr lang="it-IT" sz="4800" b="1" dirty="0">
                <a:solidFill>
                  <a:srgbClr val="FF0000"/>
                </a:solidFill>
                <a:latin typeface="Aharoni" pitchFamily="2" charset="-79"/>
                <a:cs typeface="Aharoni" pitchFamily="2" charset="-79"/>
              </a:rPr>
              <a:t>dette </a:t>
            </a:r>
            <a:r>
              <a:rPr lang="it-IT" sz="4800" b="1" u="sng" dirty="0">
                <a:solidFill>
                  <a:srgbClr val="FF0000"/>
                </a:solidFill>
                <a:latin typeface="Aharoni" pitchFamily="2" charset="-79"/>
                <a:cs typeface="Aharoni" pitchFamily="2" charset="-79"/>
              </a:rPr>
              <a:t>su</a:t>
            </a:r>
            <a:r>
              <a:rPr lang="it-IT" sz="4800" b="1" dirty="0">
                <a:solidFill>
                  <a:srgbClr val="FF0000"/>
                </a:solidFill>
                <a:latin typeface="Aharoni" pitchFamily="2" charset="-79"/>
                <a:cs typeface="Aharoni" pitchFamily="2" charset="-79"/>
              </a:rPr>
              <a:t> Maria</a:t>
            </a:r>
          </a:p>
          <a:p>
            <a:endParaRPr lang="it-IT" sz="4800" b="1" dirty="0">
              <a:solidFill>
                <a:srgbClr val="FF0000"/>
              </a:solidFill>
              <a:latin typeface="Aharoni" pitchFamily="2" charset="-79"/>
              <a:cs typeface="Aharoni" pitchFamily="2" charset="-79"/>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836712"/>
            <a:ext cx="8229600" cy="5289451"/>
          </a:xfrm>
        </p:spPr>
        <p:txBody>
          <a:bodyPr>
            <a:normAutofit fontScale="92500" lnSpcReduction="10000"/>
          </a:bodyPr>
          <a:lstStyle/>
          <a:p>
            <a:pPr algn="ctr">
              <a:buNone/>
            </a:pPr>
            <a:r>
              <a:rPr lang="it-IT" b="1" dirty="0">
                <a:solidFill>
                  <a:srgbClr val="002060"/>
                </a:solidFill>
              </a:rPr>
              <a:t>Altrimenti non si vede la ragione della sua domanda. Sono le sue decisioni che urtano con l’annunzio dell’angelo, non le sue presenti particolari circostanze, il suo stato ancora verginale. Il discorso e le stesse parole che qui interferiscono sono troppo serie per pensare ad una schermaglia di vani complimenti e futili domande. All’annunziata maternità Maria oppone un ostacolo che, per sé, deve essere insormontabile; non una temporanea parentesi ma uno stato di verginità già presente e che intende mantenere per tutta la vita.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904656"/>
          </a:xfrm>
        </p:spPr>
        <p:txBody>
          <a:bodyPr>
            <a:normAutofit fontScale="85000" lnSpcReduction="20000"/>
          </a:bodyPr>
          <a:lstStyle/>
          <a:p>
            <a:pPr algn="ctr">
              <a:buNone/>
            </a:pPr>
            <a:r>
              <a:rPr lang="it-IT" b="1" dirty="0">
                <a:solidFill>
                  <a:srgbClr val="002060"/>
                </a:solidFill>
              </a:rPr>
              <a:t>Altrimenti alle sue parole: </a:t>
            </a:r>
            <a:r>
              <a:rPr lang="it-IT" b="1" i="1" dirty="0">
                <a:solidFill>
                  <a:srgbClr val="002060"/>
                </a:solidFill>
              </a:rPr>
              <a:t>come avverrà questo?</a:t>
            </a:r>
            <a:r>
              <a:rPr lang="it-IT" b="1" dirty="0">
                <a:solidFill>
                  <a:srgbClr val="002060"/>
                </a:solidFill>
              </a:rPr>
              <a:t>, l’angelo, pensando al suo presente stato prematrimoniale, avrebbe sempre potuto trovare una risposta plausibile: “il primo frutto del suo amore sarebbe stato l’annunziato Messia”. Anche il suo modo di parlare è troppo assoluto per dare appigli a restrizioni di tempo e di persone. La frase: </a:t>
            </a:r>
            <a:r>
              <a:rPr lang="it-IT" b="1" i="1" dirty="0">
                <a:solidFill>
                  <a:srgbClr val="002060"/>
                </a:solidFill>
              </a:rPr>
              <a:t>non conosco uomo </a:t>
            </a:r>
            <a:r>
              <a:rPr lang="it-IT" b="1" dirty="0">
                <a:solidFill>
                  <a:srgbClr val="002060"/>
                </a:solidFill>
              </a:rPr>
              <a:t>non sottolinea soltanto un fatto passato (‘non ho conosciuto’, ‘non conosco ancora’), ma la decisione che esso si verifichi neppure in futuro. La parola ‘uomo’ senza articolo determinativo esclude non solo il riferimento ad un individuo determinato e a tutti noto ma a qualsiasi persona di qualsiasi tempo e luogo. Nessun uomo: né al presente, né al futuro. Sono queste le ragioni addotte tradizionalmente a favore del proposito di verginità</a:t>
            </a:r>
            <a:r>
              <a:rPr lang="it-IT" b="1" dirty="0" smtClean="0">
                <a:solidFill>
                  <a:srgbClr val="FF0000"/>
                </a:solidFill>
              </a:rPr>
              <a:t>”</a:t>
            </a:r>
          </a:p>
          <a:p>
            <a:pPr algn="ctr">
              <a:buNone/>
            </a:pPr>
            <a:r>
              <a:rPr lang="it-IT" b="1" dirty="0" smtClean="0">
                <a:solidFill>
                  <a:srgbClr val="002060"/>
                </a:solidFill>
              </a:rPr>
              <a:t>(O</a:t>
            </a:r>
            <a:r>
              <a:rPr lang="it-IT" b="1" dirty="0">
                <a:solidFill>
                  <a:srgbClr val="002060"/>
                </a:solidFill>
              </a:rPr>
              <a:t>. Da S., 89-90, Nota 11).</a:t>
            </a:r>
          </a:p>
          <a:p>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57200" y="1600200"/>
          <a:ext cx="8229600" cy="3657600"/>
        </p:xfrm>
        <a:graphic>
          <a:graphicData uri="http://schemas.openxmlformats.org/drawingml/2006/table">
            <a:tbl>
              <a:tblPr firstRow="1" bandRow="1">
                <a:tableStyleId>{5C22544A-7EE6-4342-B048-85BDC9FD1C3A}</a:tableStyleId>
              </a:tblPr>
              <a:tblGrid>
                <a:gridCol w="82296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3600" dirty="0" smtClean="0">
                          <a:solidFill>
                            <a:srgbClr val="002060"/>
                          </a:solidFill>
                          <a:latin typeface="Times New Roman" pitchFamily="18" charset="0"/>
                          <a:cs typeface="Times New Roman" pitchFamily="18" charset="0"/>
                        </a:rPr>
                        <a:t>Anche i membri della comunità di </a:t>
                      </a:r>
                      <a:r>
                        <a:rPr lang="it-IT" sz="3600" dirty="0" err="1" smtClean="0">
                          <a:solidFill>
                            <a:srgbClr val="002060"/>
                          </a:solidFill>
                          <a:latin typeface="Times New Roman" pitchFamily="18" charset="0"/>
                          <a:cs typeface="Times New Roman" pitchFamily="18" charset="0"/>
                        </a:rPr>
                        <a:t>Qumran</a:t>
                      </a:r>
                      <a:r>
                        <a:rPr lang="it-IT" sz="3600" dirty="0" smtClean="0">
                          <a:solidFill>
                            <a:srgbClr val="002060"/>
                          </a:solidFill>
                          <a:latin typeface="Times New Roman" pitchFamily="18" charset="0"/>
                          <a:cs typeface="Times New Roman" pitchFamily="18" charset="0"/>
                        </a:rPr>
                        <a:t> vivevano uno stile di vita casto e ascetico. È testimoniato nella </a:t>
                      </a:r>
                      <a:r>
                        <a:rPr lang="it-IT" sz="3600" i="1" dirty="0" smtClean="0">
                          <a:solidFill>
                            <a:srgbClr val="002060"/>
                          </a:solidFill>
                          <a:latin typeface="Times New Roman" pitchFamily="18" charset="0"/>
                          <a:cs typeface="Times New Roman" pitchFamily="18" charset="0"/>
                        </a:rPr>
                        <a:t>Regola della guerra </a:t>
                      </a:r>
                      <a:r>
                        <a:rPr lang="it-IT" sz="3600" dirty="0" smtClean="0">
                          <a:solidFill>
                            <a:srgbClr val="002060"/>
                          </a:solidFill>
                          <a:latin typeface="Times New Roman" pitchFamily="18" charset="0"/>
                          <a:cs typeface="Times New Roman" pitchFamily="18" charset="0"/>
                        </a:rPr>
                        <a:t>che nei loro “accampamenti  ... non entreranno donne perché dovranno condurre vita angelica” </a:t>
                      </a:r>
                      <a:r>
                        <a:rPr lang="it-IT" sz="1400" b="0" dirty="0" smtClean="0">
                          <a:solidFill>
                            <a:srgbClr val="002060"/>
                          </a:solidFill>
                          <a:latin typeface="Times New Roman" pitchFamily="18" charset="0"/>
                          <a:cs typeface="Times New Roman" pitchFamily="18" charset="0"/>
                        </a:rPr>
                        <a:t>(7,3-5).</a:t>
                      </a:r>
                    </a:p>
                    <a:p>
                      <a:endParaRPr lang="it-IT" dirty="0"/>
                    </a:p>
                  </a:txBody>
                  <a:tcPr>
                    <a:solidFill>
                      <a:schemeClr val="bg2">
                        <a:lumMod val="90000"/>
                      </a:schemeClr>
                    </a:solidFill>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ctr">
              <a:buNone/>
            </a:pPr>
            <a:r>
              <a:rPr lang="it-IT" b="1" dirty="0">
                <a:solidFill>
                  <a:srgbClr val="C00000"/>
                </a:solidFill>
              </a:rPr>
              <a:t>Filone di Alessandria </a:t>
            </a:r>
            <a:r>
              <a:rPr lang="it-IT" b="1" dirty="0"/>
              <a:t>riferisce che tra le donne della diaspora ‘egiziana’ ve ne sono alcune “che hanno disprezzato i piaceri del corpo in virtù di una libera risoluzione” </a:t>
            </a:r>
            <a:r>
              <a:rPr lang="it-IT" dirty="0"/>
              <a:t>(</a:t>
            </a:r>
            <a:r>
              <a:rPr lang="it-IT" dirty="0" err="1"/>
              <a:t>Quod</a:t>
            </a:r>
            <a:r>
              <a:rPr lang="it-IT" dirty="0"/>
              <a:t> </a:t>
            </a:r>
            <a:r>
              <a:rPr lang="it-IT" dirty="0" err="1"/>
              <a:t>omnis</a:t>
            </a:r>
            <a:r>
              <a:rPr lang="it-IT" dirty="0"/>
              <a:t> </a:t>
            </a:r>
            <a:r>
              <a:rPr lang="it-IT" dirty="0" err="1"/>
              <a:t>probus</a:t>
            </a:r>
            <a:r>
              <a:rPr lang="it-IT" dirty="0"/>
              <a:t> </a:t>
            </a:r>
            <a:r>
              <a:rPr lang="it-IT" dirty="0" err="1"/>
              <a:t>liber</a:t>
            </a:r>
            <a:r>
              <a:rPr lang="it-IT" dirty="0"/>
              <a:t>)</a:t>
            </a:r>
            <a:r>
              <a:rPr lang="it-IT" b="1" dirty="0"/>
              <a:t>. Da considerare poi l’ascetismo sia del Battista che della profetessa </a:t>
            </a:r>
            <a:r>
              <a:rPr lang="it-IT" b="1" dirty="0" smtClean="0"/>
              <a:t>Anna</a:t>
            </a:r>
            <a:endParaRPr lang="it-IT"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ctr">
              <a:buNone/>
            </a:pPr>
            <a:r>
              <a:rPr lang="it-IT" b="1" dirty="0" smtClean="0">
                <a:solidFill>
                  <a:srgbClr val="C00000"/>
                </a:solidFill>
              </a:rPr>
              <a:t>Insomma, Maria poteva benissimo rientrare in questa categoria di persone ‘libere’ per essere tutte del Signore. </a:t>
            </a:r>
          </a:p>
          <a:p>
            <a:pPr algn="ctr">
              <a:buNone/>
            </a:pPr>
            <a:r>
              <a:rPr lang="it-IT" b="1" dirty="0" smtClean="0"/>
              <a:t>Inoltre se si pensa alla questione che san Paolo affronta in 1Cor 7,36 circa alcuni coniugi che intendono astenersi dai rapporti sessuali, si potrebbe ulteriormente supporre l’esistenza anche del matrimonio ‘spirituale’, tra l’altro ACCETTATO CON RISERVA DALL’APOSTOLO.</a:t>
            </a:r>
            <a:endParaRPr lang="it-IT"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ctr">
              <a:buNone/>
            </a:pPr>
            <a:r>
              <a:rPr lang="it-IT" b="1" dirty="0">
                <a:solidFill>
                  <a:schemeClr val="accent2">
                    <a:lumMod val="75000"/>
                  </a:schemeClr>
                </a:solidFill>
              </a:rPr>
              <a:t>Perché allora Maria sarebbe comunque una </a:t>
            </a:r>
            <a:r>
              <a:rPr lang="it-IT" b="1" dirty="0">
                <a:solidFill>
                  <a:srgbClr val="002060"/>
                </a:solidFill>
              </a:rPr>
              <a:t>donna sposata </a:t>
            </a:r>
            <a:r>
              <a:rPr lang="it-IT" b="1" dirty="0">
                <a:solidFill>
                  <a:schemeClr val="accent2">
                    <a:lumMod val="75000"/>
                  </a:schemeClr>
                </a:solidFill>
              </a:rPr>
              <a:t>se non aveva intenzione di avere una vera e propria relazione? </a:t>
            </a:r>
            <a:endParaRPr lang="it-IT" b="1" dirty="0" smtClean="0">
              <a:solidFill>
                <a:schemeClr val="accent2">
                  <a:lumMod val="75000"/>
                </a:schemeClr>
              </a:solidFill>
            </a:endParaRPr>
          </a:p>
          <a:p>
            <a:pPr algn="ctr">
              <a:buNone/>
            </a:pPr>
            <a:r>
              <a:rPr lang="it-IT" b="1" dirty="0" smtClean="0">
                <a:solidFill>
                  <a:schemeClr val="accent2">
                    <a:lumMod val="75000"/>
                  </a:schemeClr>
                </a:solidFill>
              </a:rPr>
              <a:t>Una </a:t>
            </a:r>
            <a:r>
              <a:rPr lang="it-IT" b="1" dirty="0">
                <a:solidFill>
                  <a:schemeClr val="accent2">
                    <a:lumMod val="75000"/>
                  </a:schemeClr>
                </a:solidFill>
              </a:rPr>
              <a:t>vergine poteva essere data in sposa ad un uomo per avere una forma di protezione e tutela in un contesto in cui la donna doveva appartenere comunque a qualcuno. </a:t>
            </a:r>
          </a:p>
          <a:p>
            <a:endParaRPr lang="it-IT"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578298"/>
          </a:xfrm>
        </p:spPr>
        <p:txBody>
          <a:bodyPr>
            <a:normAutofit fontScale="90000"/>
          </a:bodyPr>
          <a:lstStyle/>
          <a:p>
            <a:r>
              <a:rPr lang="it-IT" b="1" i="1" dirty="0" smtClean="0">
                <a:solidFill>
                  <a:srgbClr val="002060"/>
                </a:solidFill>
                <a:latin typeface="Times New Roman" pitchFamily="18" charset="0"/>
                <a:cs typeface="Times New Roman" pitchFamily="18" charset="0"/>
              </a:rPr>
              <a:t>Lo Spirito Santo scenderà su di te e la potenza dell’Altissimo ti coprirà con la sua ombra</a:t>
            </a:r>
            <a:r>
              <a:rPr lang="it-IT" dirty="0" smtClean="0"/>
              <a:t/>
            </a:r>
            <a:br>
              <a:rPr lang="it-IT" dirty="0" smtClean="0"/>
            </a:br>
            <a:endParaRPr lang="it-IT" dirty="0"/>
          </a:p>
        </p:txBody>
      </p:sp>
      <p:sp>
        <p:nvSpPr>
          <p:cNvPr id="3" name="Segnaposto contenuto 2"/>
          <p:cNvSpPr>
            <a:spLocks noGrp="1"/>
          </p:cNvSpPr>
          <p:nvPr>
            <p:ph idx="1"/>
          </p:nvPr>
        </p:nvSpPr>
        <p:spPr>
          <a:xfrm>
            <a:off x="457200" y="3068960"/>
            <a:ext cx="8229600" cy="3057203"/>
          </a:xfrm>
        </p:spPr>
        <p:txBody>
          <a:bodyPr>
            <a:normAutofit fontScale="77500" lnSpcReduction="20000"/>
          </a:bodyPr>
          <a:lstStyle/>
          <a:p>
            <a:pPr>
              <a:buNone/>
            </a:pPr>
            <a:endParaRPr lang="it-IT" dirty="0" smtClean="0"/>
          </a:p>
          <a:p>
            <a:pPr>
              <a:buNone/>
            </a:pPr>
            <a:endParaRPr lang="it-IT" dirty="0"/>
          </a:p>
          <a:p>
            <a:pPr>
              <a:buNone/>
            </a:pPr>
            <a:endParaRPr lang="it-IT" dirty="0" smtClean="0"/>
          </a:p>
          <a:p>
            <a:pPr algn="ctr">
              <a:buNone/>
            </a:pPr>
            <a:r>
              <a:rPr lang="it-IT" sz="4300" b="1" dirty="0" smtClean="0">
                <a:solidFill>
                  <a:schemeClr val="accent6">
                    <a:lumMod val="75000"/>
                  </a:schemeClr>
                </a:solidFill>
              </a:rPr>
              <a:t>Anche </a:t>
            </a:r>
            <a:r>
              <a:rPr lang="it-IT" sz="4300" b="1" dirty="0">
                <a:solidFill>
                  <a:schemeClr val="accent6">
                    <a:lumMod val="75000"/>
                  </a:schemeClr>
                </a:solidFill>
              </a:rPr>
              <a:t>questa espressione è un richiamo all’AT ed allude alla nuvola (</a:t>
            </a:r>
            <a:r>
              <a:rPr lang="it-IT" sz="4300" b="1" i="1" dirty="0">
                <a:solidFill>
                  <a:srgbClr val="00B0F0"/>
                </a:solidFill>
                <a:latin typeface="Times New Roman" pitchFamily="18" charset="0"/>
                <a:cs typeface="Times New Roman" pitchFamily="18" charset="0"/>
              </a:rPr>
              <a:t>colonna di nube</a:t>
            </a:r>
            <a:r>
              <a:rPr lang="it-IT" sz="4300" b="1" dirty="0">
                <a:solidFill>
                  <a:srgbClr val="00B0F0"/>
                </a:solidFill>
                <a:latin typeface="Times New Roman" pitchFamily="18" charset="0"/>
                <a:cs typeface="Times New Roman" pitchFamily="18" charset="0"/>
              </a:rPr>
              <a:t>, </a:t>
            </a:r>
            <a:r>
              <a:rPr lang="it-IT" sz="4300" b="1" i="1" dirty="0">
                <a:solidFill>
                  <a:srgbClr val="00B0F0"/>
                </a:solidFill>
                <a:latin typeface="Times New Roman" pitchFamily="18" charset="0"/>
                <a:cs typeface="Times New Roman" pitchFamily="18" charset="0"/>
              </a:rPr>
              <a:t>colonna di fuoco</a:t>
            </a:r>
            <a:r>
              <a:rPr lang="it-IT" sz="4300" b="1" dirty="0">
                <a:solidFill>
                  <a:srgbClr val="00B0F0"/>
                </a:solidFill>
                <a:latin typeface="Times New Roman" pitchFamily="18" charset="0"/>
                <a:cs typeface="Times New Roman" pitchFamily="18" charset="0"/>
              </a:rPr>
              <a:t>, </a:t>
            </a:r>
            <a:r>
              <a:rPr lang="it-IT" sz="4300" b="1" i="1" dirty="0">
                <a:solidFill>
                  <a:srgbClr val="00B0F0"/>
                </a:solidFill>
                <a:latin typeface="Times New Roman" pitchFamily="18" charset="0"/>
                <a:cs typeface="Times New Roman" pitchFamily="18" charset="0"/>
              </a:rPr>
              <a:t>nube oscura</a:t>
            </a:r>
            <a:r>
              <a:rPr lang="it-IT" sz="4300" b="1" dirty="0">
                <a:solidFill>
                  <a:schemeClr val="accent6">
                    <a:lumMod val="75000"/>
                  </a:schemeClr>
                </a:solidFill>
              </a:rPr>
              <a:t>) che indicava la presenza divina.      </a:t>
            </a:r>
          </a:p>
          <a:p>
            <a:endParaRPr lang="it-IT"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a:t>
            </a:r>
            <a:r>
              <a:rPr lang="it-IT" i="1" dirty="0" smtClean="0"/>
              <a:t>nulla è impossibile a Dio</a:t>
            </a:r>
            <a:endParaRPr lang="it-IT" dirty="0"/>
          </a:p>
        </p:txBody>
      </p:sp>
      <p:sp>
        <p:nvSpPr>
          <p:cNvPr id="3" name="Segnaposto contenuto 2"/>
          <p:cNvSpPr>
            <a:spLocks noGrp="1"/>
          </p:cNvSpPr>
          <p:nvPr>
            <p:ph idx="1"/>
          </p:nvPr>
        </p:nvSpPr>
        <p:spPr/>
        <p:txBody>
          <a:bodyPr>
            <a:normAutofit/>
          </a:bodyPr>
          <a:lstStyle/>
          <a:p>
            <a:pPr algn="ctr">
              <a:buNone/>
            </a:pPr>
            <a:r>
              <a:rPr lang="it-IT" b="1" dirty="0" smtClean="0">
                <a:solidFill>
                  <a:srgbClr val="0070C0"/>
                </a:solidFill>
              </a:rPr>
              <a:t>Letteralmente</a:t>
            </a:r>
            <a:r>
              <a:rPr lang="it-IT" b="1" dirty="0">
                <a:solidFill>
                  <a:srgbClr val="0070C0"/>
                </a:solidFill>
              </a:rPr>
              <a:t>: </a:t>
            </a:r>
            <a:endParaRPr lang="it-IT" b="1" dirty="0" smtClean="0">
              <a:solidFill>
                <a:srgbClr val="0070C0"/>
              </a:solidFill>
            </a:endParaRPr>
          </a:p>
          <a:p>
            <a:pPr algn="ctr">
              <a:buNone/>
            </a:pPr>
            <a:endParaRPr lang="it-IT" sz="4800" b="1" i="1" dirty="0" smtClean="0">
              <a:solidFill>
                <a:srgbClr val="0070C0"/>
              </a:solidFill>
            </a:endParaRPr>
          </a:p>
          <a:p>
            <a:pPr algn="ctr">
              <a:buNone/>
            </a:pPr>
            <a:r>
              <a:rPr lang="it-IT" sz="4800" b="1" i="1" dirty="0" smtClean="0">
                <a:solidFill>
                  <a:srgbClr val="0070C0"/>
                </a:solidFill>
              </a:rPr>
              <a:t>perché </a:t>
            </a:r>
            <a:r>
              <a:rPr lang="it-IT" sz="4800" b="1" i="1" dirty="0">
                <a:solidFill>
                  <a:srgbClr val="0070C0"/>
                </a:solidFill>
              </a:rPr>
              <a:t>non sarà impossibile presso Dio ogni </a:t>
            </a:r>
            <a:r>
              <a:rPr lang="it-IT" sz="4800" b="1" i="1" dirty="0" smtClean="0">
                <a:solidFill>
                  <a:srgbClr val="0070C0"/>
                </a:solidFill>
              </a:rPr>
              <a:t>parola</a:t>
            </a:r>
            <a:endParaRPr lang="it-IT" sz="4800" b="1" dirty="0">
              <a:solidFill>
                <a:srgbClr val="0070C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ctr">
              <a:buNone/>
            </a:pPr>
            <a:r>
              <a:rPr lang="it-IT" b="1" dirty="0" smtClean="0">
                <a:solidFill>
                  <a:srgbClr val="0070C0"/>
                </a:solidFill>
              </a:rPr>
              <a:t>Nella traduzione si usa l’espressione sintetica ‘nulla è impossibile a Dio’, ma di fatto è mancante di un dettaglio: </a:t>
            </a:r>
            <a:r>
              <a:rPr lang="it-IT" b="1" i="1" dirty="0" smtClean="0">
                <a:solidFill>
                  <a:srgbClr val="C00000"/>
                </a:solidFill>
              </a:rPr>
              <a:t>ogni parola</a:t>
            </a:r>
            <a:r>
              <a:rPr lang="it-IT" b="1" dirty="0" smtClean="0">
                <a:solidFill>
                  <a:srgbClr val="0070C0"/>
                </a:solidFill>
              </a:rPr>
              <a:t>. </a:t>
            </a:r>
          </a:p>
          <a:p>
            <a:pPr algn="ctr">
              <a:buNone/>
            </a:pPr>
            <a:r>
              <a:rPr lang="it-IT" b="1" dirty="0" smtClean="0">
                <a:solidFill>
                  <a:srgbClr val="0070C0"/>
                </a:solidFill>
              </a:rPr>
              <a:t>Con la Parola Dio crea, stipula un’Alleanza; </a:t>
            </a:r>
          </a:p>
          <a:p>
            <a:pPr algn="ctr">
              <a:buNone/>
            </a:pPr>
            <a:r>
              <a:rPr lang="it-IT" b="1" dirty="0" smtClean="0">
                <a:solidFill>
                  <a:srgbClr val="0070C0"/>
                </a:solidFill>
              </a:rPr>
              <a:t>con la Parola Gesù ammaestra le folle e guarisce. </a:t>
            </a:r>
          </a:p>
          <a:p>
            <a:pPr algn="ctr">
              <a:buNone/>
            </a:pPr>
            <a:r>
              <a:rPr lang="it-IT" b="1" i="1" dirty="0" err="1" smtClean="0">
                <a:solidFill>
                  <a:srgbClr val="0070C0"/>
                </a:solidFill>
              </a:rPr>
              <a:t>Dabar</a:t>
            </a:r>
            <a:r>
              <a:rPr lang="it-IT" b="1" dirty="0" smtClean="0">
                <a:solidFill>
                  <a:srgbClr val="0070C0"/>
                </a:solidFill>
              </a:rPr>
              <a:t> = Parola = opera. </a:t>
            </a:r>
          </a:p>
          <a:p>
            <a:pPr algn="ctr">
              <a:buNone/>
            </a:pPr>
            <a:r>
              <a:rPr lang="it-IT" b="1" dirty="0" smtClean="0">
                <a:solidFill>
                  <a:srgbClr val="C00000"/>
                </a:solidFill>
              </a:rPr>
              <a:t>Qualsiasi Parola di Dio è compimento</a:t>
            </a:r>
          </a:p>
          <a:p>
            <a:pPr algn="ctr">
              <a:buNone/>
            </a:pPr>
            <a:endParaRPr lang="it-IT" dirty="0" smtClean="0"/>
          </a:p>
          <a:p>
            <a:endParaRPr lang="it-IT"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E infatti la risposta di Maria è coerente con quanto detto dall’angelo</a:t>
            </a:r>
            <a:r>
              <a:rPr lang="it-IT" dirty="0" smtClean="0"/>
              <a:t>:</a:t>
            </a:r>
            <a:endParaRPr lang="it-IT" dirty="0"/>
          </a:p>
        </p:txBody>
      </p:sp>
      <p:sp>
        <p:nvSpPr>
          <p:cNvPr id="3" name="Segnaposto contenuto 2"/>
          <p:cNvSpPr>
            <a:spLocks noGrp="1"/>
          </p:cNvSpPr>
          <p:nvPr>
            <p:ph idx="1"/>
          </p:nvPr>
        </p:nvSpPr>
        <p:spPr/>
        <p:txBody>
          <a:bodyPr/>
          <a:lstStyle/>
          <a:p>
            <a:pPr algn="ctr">
              <a:buNone/>
            </a:pPr>
            <a:endParaRPr lang="it-IT" i="1" dirty="0" smtClean="0"/>
          </a:p>
          <a:p>
            <a:pPr algn="ctr">
              <a:buNone/>
            </a:pPr>
            <a:endParaRPr lang="it-IT" i="1" dirty="0"/>
          </a:p>
          <a:p>
            <a:pPr algn="ctr">
              <a:buNone/>
            </a:pPr>
            <a:r>
              <a:rPr lang="it-IT" sz="4400" i="1" dirty="0" smtClean="0">
                <a:solidFill>
                  <a:srgbClr val="C00000"/>
                </a:solidFill>
              </a:rPr>
              <a:t>... </a:t>
            </a:r>
            <a:r>
              <a:rPr lang="it-IT" sz="4400" i="1" dirty="0">
                <a:solidFill>
                  <a:srgbClr val="C00000"/>
                </a:solidFill>
              </a:rPr>
              <a:t>ecco la </a:t>
            </a:r>
            <a:r>
              <a:rPr lang="it-IT" sz="4400" i="1" u="sng" dirty="0">
                <a:solidFill>
                  <a:srgbClr val="C00000"/>
                </a:solidFill>
              </a:rPr>
              <a:t>serva</a:t>
            </a:r>
            <a:r>
              <a:rPr lang="it-IT" sz="4400" i="1" dirty="0">
                <a:solidFill>
                  <a:srgbClr val="C00000"/>
                </a:solidFill>
              </a:rPr>
              <a:t> del Signore: sia a me secondo la </a:t>
            </a:r>
            <a:r>
              <a:rPr lang="it-IT" sz="4400" b="1" i="1" dirty="0">
                <a:solidFill>
                  <a:srgbClr val="C00000"/>
                </a:solidFill>
              </a:rPr>
              <a:t>parola</a:t>
            </a:r>
            <a:r>
              <a:rPr lang="it-IT" sz="4400" i="1" dirty="0">
                <a:solidFill>
                  <a:srgbClr val="C00000"/>
                </a:solidFill>
              </a:rPr>
              <a:t> di te</a:t>
            </a:r>
            <a:r>
              <a:rPr lang="it-IT" sz="4400" dirty="0">
                <a:solidFill>
                  <a:srgbClr val="C00000"/>
                </a:solidFill>
              </a:rPr>
              <a:t> </a:t>
            </a:r>
          </a:p>
          <a:p>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Maria parla 6 volte</a:t>
            </a:r>
            <a:endParaRPr lang="it-IT" dirty="0"/>
          </a:p>
        </p:txBody>
      </p:sp>
      <p:sp>
        <p:nvSpPr>
          <p:cNvPr id="3" name="Segnaposto contenuto 2"/>
          <p:cNvSpPr>
            <a:spLocks noGrp="1"/>
          </p:cNvSpPr>
          <p:nvPr>
            <p:ph idx="1"/>
          </p:nvPr>
        </p:nvSpPr>
        <p:spPr/>
        <p:txBody>
          <a:bodyPr>
            <a:normAutofit fontScale="92500" lnSpcReduction="10000"/>
          </a:bodyPr>
          <a:lstStyle/>
          <a:p>
            <a:r>
              <a:rPr lang="it-IT" b="1" i="1" dirty="0" smtClean="0">
                <a:solidFill>
                  <a:srgbClr val="002060"/>
                </a:solidFill>
                <a:latin typeface="Times New Roman" pitchFamily="18" charset="0"/>
                <a:cs typeface="Times New Roman" pitchFamily="18" charset="0"/>
              </a:rPr>
              <a:t>Come </a:t>
            </a:r>
            <a:r>
              <a:rPr lang="it-IT" b="1" i="1" dirty="0">
                <a:solidFill>
                  <a:srgbClr val="002060"/>
                </a:solidFill>
                <a:latin typeface="Times New Roman" pitchFamily="18" charset="0"/>
                <a:cs typeface="Times New Roman" pitchFamily="18" charset="0"/>
              </a:rPr>
              <a:t>avverrà questo, poiché io non conosco uomo</a:t>
            </a:r>
            <a:r>
              <a:rPr lang="it-IT" b="1" dirty="0">
                <a:solidFill>
                  <a:srgbClr val="002060"/>
                </a:solidFill>
                <a:latin typeface="Times New Roman" pitchFamily="18" charset="0"/>
                <a:cs typeface="Times New Roman" pitchFamily="18" charset="0"/>
              </a:rPr>
              <a:t>? </a:t>
            </a:r>
            <a:r>
              <a:rPr lang="it-IT" b="1" dirty="0" err="1">
                <a:solidFill>
                  <a:srgbClr val="002060"/>
                </a:solidFill>
                <a:latin typeface="Times New Roman" pitchFamily="18" charset="0"/>
                <a:cs typeface="Times New Roman" pitchFamily="18" charset="0"/>
              </a:rPr>
              <a:t>Lc</a:t>
            </a:r>
            <a:r>
              <a:rPr lang="it-IT" b="1" dirty="0">
                <a:solidFill>
                  <a:srgbClr val="002060"/>
                </a:solidFill>
                <a:latin typeface="Times New Roman" pitchFamily="18" charset="0"/>
                <a:cs typeface="Times New Roman" pitchFamily="18" charset="0"/>
              </a:rPr>
              <a:t> 1,34</a:t>
            </a:r>
          </a:p>
          <a:p>
            <a:r>
              <a:rPr lang="it-IT" b="1" i="1" dirty="0">
                <a:solidFill>
                  <a:srgbClr val="002060"/>
                </a:solidFill>
                <a:latin typeface="Times New Roman" pitchFamily="18" charset="0"/>
                <a:cs typeface="Times New Roman" pitchFamily="18" charset="0"/>
              </a:rPr>
              <a:t>Ecco la serva del Signore: avvenga per me secondo la tua parola</a:t>
            </a:r>
            <a:r>
              <a:rPr lang="it-IT" b="1" dirty="0">
                <a:solidFill>
                  <a:srgbClr val="002060"/>
                </a:solidFill>
                <a:latin typeface="Times New Roman" pitchFamily="18" charset="0"/>
                <a:cs typeface="Times New Roman" pitchFamily="18" charset="0"/>
              </a:rPr>
              <a:t>. </a:t>
            </a:r>
            <a:r>
              <a:rPr lang="it-IT" b="1" dirty="0" err="1">
                <a:solidFill>
                  <a:srgbClr val="002060"/>
                </a:solidFill>
                <a:latin typeface="Times New Roman" pitchFamily="18" charset="0"/>
                <a:cs typeface="Times New Roman" pitchFamily="18" charset="0"/>
              </a:rPr>
              <a:t>Lc</a:t>
            </a:r>
            <a:r>
              <a:rPr lang="it-IT" b="1" dirty="0">
                <a:solidFill>
                  <a:srgbClr val="002060"/>
                </a:solidFill>
                <a:latin typeface="Times New Roman" pitchFamily="18" charset="0"/>
                <a:cs typeface="Times New Roman" pitchFamily="18" charset="0"/>
              </a:rPr>
              <a:t> 1,38</a:t>
            </a:r>
          </a:p>
          <a:p>
            <a:r>
              <a:rPr lang="it-IT" b="1" i="1" dirty="0">
                <a:solidFill>
                  <a:srgbClr val="002060"/>
                </a:solidFill>
                <a:latin typeface="Times New Roman" pitchFamily="18" charset="0"/>
                <a:cs typeface="Times New Roman" pitchFamily="18" charset="0"/>
              </a:rPr>
              <a:t>L’anima mia magnifica il Signore</a:t>
            </a:r>
            <a:r>
              <a:rPr lang="it-IT" b="1" dirty="0">
                <a:solidFill>
                  <a:srgbClr val="002060"/>
                </a:solidFill>
                <a:latin typeface="Times New Roman" pitchFamily="18" charset="0"/>
                <a:cs typeface="Times New Roman" pitchFamily="18" charset="0"/>
              </a:rPr>
              <a:t> ... </a:t>
            </a:r>
            <a:r>
              <a:rPr lang="it-IT" b="1" dirty="0" err="1">
                <a:solidFill>
                  <a:srgbClr val="002060"/>
                </a:solidFill>
                <a:latin typeface="Times New Roman" pitchFamily="18" charset="0"/>
                <a:cs typeface="Times New Roman" pitchFamily="18" charset="0"/>
              </a:rPr>
              <a:t>Lc</a:t>
            </a:r>
            <a:r>
              <a:rPr lang="it-IT" b="1" dirty="0">
                <a:solidFill>
                  <a:srgbClr val="002060"/>
                </a:solidFill>
                <a:latin typeface="Times New Roman" pitchFamily="18" charset="0"/>
                <a:cs typeface="Times New Roman" pitchFamily="18" charset="0"/>
              </a:rPr>
              <a:t> 1,46s</a:t>
            </a:r>
          </a:p>
          <a:p>
            <a:r>
              <a:rPr lang="it-IT" b="1" i="1" dirty="0">
                <a:solidFill>
                  <a:srgbClr val="002060"/>
                </a:solidFill>
                <a:latin typeface="Times New Roman" pitchFamily="18" charset="0"/>
                <a:cs typeface="Times New Roman" pitchFamily="18" charset="0"/>
              </a:rPr>
              <a:t>Figlio, perché ci hai fatto questo? Ecco, tuo padre e io, angosciati, ti cercavamo</a:t>
            </a:r>
            <a:r>
              <a:rPr lang="it-IT" b="1" dirty="0">
                <a:solidFill>
                  <a:srgbClr val="002060"/>
                </a:solidFill>
                <a:latin typeface="Times New Roman" pitchFamily="18" charset="0"/>
                <a:cs typeface="Times New Roman" pitchFamily="18" charset="0"/>
              </a:rPr>
              <a:t> </a:t>
            </a:r>
            <a:r>
              <a:rPr lang="it-IT" b="1" dirty="0" err="1">
                <a:solidFill>
                  <a:srgbClr val="002060"/>
                </a:solidFill>
                <a:latin typeface="Times New Roman" pitchFamily="18" charset="0"/>
                <a:cs typeface="Times New Roman" pitchFamily="18" charset="0"/>
              </a:rPr>
              <a:t>Lc</a:t>
            </a:r>
            <a:r>
              <a:rPr lang="it-IT" b="1" dirty="0">
                <a:solidFill>
                  <a:srgbClr val="002060"/>
                </a:solidFill>
                <a:latin typeface="Times New Roman" pitchFamily="18" charset="0"/>
                <a:cs typeface="Times New Roman" pitchFamily="18" charset="0"/>
              </a:rPr>
              <a:t> 2,48 </a:t>
            </a:r>
          </a:p>
          <a:p>
            <a:r>
              <a:rPr lang="it-IT" b="1" i="1" dirty="0">
                <a:solidFill>
                  <a:srgbClr val="002060"/>
                </a:solidFill>
                <a:latin typeface="Times New Roman" pitchFamily="18" charset="0"/>
                <a:cs typeface="Times New Roman" pitchFamily="18" charset="0"/>
              </a:rPr>
              <a:t>Non hanno più vino</a:t>
            </a:r>
            <a:r>
              <a:rPr lang="it-IT" b="1" dirty="0">
                <a:solidFill>
                  <a:srgbClr val="002060"/>
                </a:solidFill>
                <a:latin typeface="Times New Roman" pitchFamily="18" charset="0"/>
                <a:cs typeface="Times New Roman" pitchFamily="18" charset="0"/>
              </a:rPr>
              <a:t> </a:t>
            </a:r>
            <a:r>
              <a:rPr lang="it-IT" b="1" dirty="0" err="1">
                <a:solidFill>
                  <a:srgbClr val="002060"/>
                </a:solidFill>
                <a:latin typeface="Times New Roman" pitchFamily="18" charset="0"/>
                <a:cs typeface="Times New Roman" pitchFamily="18" charset="0"/>
              </a:rPr>
              <a:t>Gv</a:t>
            </a:r>
            <a:r>
              <a:rPr lang="it-IT" b="1" dirty="0">
                <a:solidFill>
                  <a:srgbClr val="002060"/>
                </a:solidFill>
                <a:latin typeface="Times New Roman" pitchFamily="18" charset="0"/>
                <a:cs typeface="Times New Roman" pitchFamily="18" charset="0"/>
              </a:rPr>
              <a:t> 2,3</a:t>
            </a:r>
          </a:p>
          <a:p>
            <a:r>
              <a:rPr lang="it-IT" b="1" i="1" dirty="0">
                <a:solidFill>
                  <a:srgbClr val="002060"/>
                </a:solidFill>
                <a:latin typeface="Times New Roman" pitchFamily="18" charset="0"/>
                <a:cs typeface="Times New Roman" pitchFamily="18" charset="0"/>
              </a:rPr>
              <a:t>Qualsiasi cosa vi dica, fatela</a:t>
            </a:r>
            <a:r>
              <a:rPr lang="it-IT" b="1" dirty="0">
                <a:solidFill>
                  <a:srgbClr val="002060"/>
                </a:solidFill>
                <a:latin typeface="Times New Roman" pitchFamily="18" charset="0"/>
                <a:cs typeface="Times New Roman" pitchFamily="18" charset="0"/>
              </a:rPr>
              <a:t> </a:t>
            </a:r>
            <a:r>
              <a:rPr lang="it-IT" b="1" dirty="0" err="1">
                <a:solidFill>
                  <a:srgbClr val="002060"/>
                </a:solidFill>
                <a:latin typeface="Times New Roman" pitchFamily="18" charset="0"/>
                <a:cs typeface="Times New Roman" pitchFamily="18" charset="0"/>
              </a:rPr>
              <a:t>Gv</a:t>
            </a:r>
            <a:r>
              <a:rPr lang="it-IT" b="1" dirty="0">
                <a:solidFill>
                  <a:srgbClr val="002060"/>
                </a:solidFill>
                <a:latin typeface="Times New Roman" pitchFamily="18" charset="0"/>
                <a:cs typeface="Times New Roman" pitchFamily="18" charset="0"/>
              </a:rPr>
              <a:t> 2,5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chemeClr val="accent2">
                    <a:lumMod val="75000"/>
                  </a:schemeClr>
                </a:solidFill>
                <a:latin typeface="Times New Roman" pitchFamily="18" charset="0"/>
                <a:cs typeface="Times New Roman" pitchFamily="18" charset="0"/>
              </a:rPr>
              <a:t>2)La Visitazione</a:t>
            </a:r>
            <a:r>
              <a:rPr lang="it-IT" dirty="0" smtClean="0">
                <a:solidFill>
                  <a:schemeClr val="accent2">
                    <a:lumMod val="75000"/>
                  </a:schemeClr>
                </a:solidFill>
                <a:latin typeface="Times New Roman" pitchFamily="18" charset="0"/>
                <a:cs typeface="Times New Roman" pitchFamily="18" charset="0"/>
              </a:rPr>
              <a:t> </a:t>
            </a:r>
            <a:r>
              <a:rPr lang="it-IT" sz="2400" dirty="0" smtClean="0"/>
              <a:t>(</a:t>
            </a:r>
            <a:r>
              <a:rPr lang="it-IT" sz="2400" dirty="0" err="1" smtClean="0"/>
              <a:t>Lc</a:t>
            </a:r>
            <a:r>
              <a:rPr lang="it-IT" sz="2400" dirty="0" smtClean="0"/>
              <a:t> 1,39-45)</a:t>
            </a:r>
            <a:endParaRPr lang="it-IT" sz="2400" dirty="0"/>
          </a:p>
        </p:txBody>
      </p:sp>
      <p:graphicFrame>
        <p:nvGraphicFramePr>
          <p:cNvPr id="5" name="Segnaposto contenuto 4"/>
          <p:cNvGraphicFramePr>
            <a:graphicFrameLocks noGrp="1"/>
          </p:cNvGraphicFramePr>
          <p:nvPr>
            <p:ph idx="1"/>
          </p:nvPr>
        </p:nvGraphicFramePr>
        <p:xfrm>
          <a:off x="0" y="1196753"/>
          <a:ext cx="9144000" cy="5580190"/>
        </p:xfrm>
        <a:graphic>
          <a:graphicData uri="http://schemas.openxmlformats.org/drawingml/2006/table">
            <a:tbl>
              <a:tblPr firstRow="1" bandRow="1">
                <a:tableStyleId>{5C22544A-7EE6-4342-B048-85BDC9FD1C3A}</a:tableStyleId>
              </a:tblPr>
              <a:tblGrid>
                <a:gridCol w="4572000"/>
                <a:gridCol w="4572000"/>
              </a:tblGrid>
              <a:tr h="5400600">
                <a:tc>
                  <a:txBody>
                    <a:bodyPr/>
                    <a:lstStyle/>
                    <a:p>
                      <a:pPr algn="ctr">
                        <a:lnSpc>
                          <a:spcPct val="115000"/>
                        </a:lnSpc>
                        <a:spcAft>
                          <a:spcPts val="0"/>
                        </a:spcAft>
                      </a:pPr>
                      <a:r>
                        <a:rPr lang="el-GR" sz="1800" dirty="0">
                          <a:solidFill>
                            <a:schemeClr val="tx1"/>
                          </a:solidFill>
                          <a:latin typeface="Times New Roman" pitchFamily="18" charset="0"/>
                          <a:ea typeface="Calibri"/>
                          <a:cs typeface="Times New Roman" pitchFamily="18" charset="0"/>
                        </a:rPr>
                        <a:t>Ἀναστᾶσα δὲ Μαριὰμ ἐν ταῖς ἡμέραις ταύταις ἐπορεύθη εἰς τὴν ὀρεινὴν μετὰ σπουδῆς εἰς πόλιν Ἰούδα, καὶ εἰσῆλθεν εἰς τὸν οἶκον Ζαχαρίου καὶ ἠσπάσατο τὴν Ἐλισάβετ. καὶ ἐγένετο ὡς ἤκουσεν τὸν ἀσπασμὸν τῆς Μαρίας ἡ Ἐλισάβετ, ἐσκίρτησεν τὸ βρέφος ἐν τῇ κοιλίᾳ αὐτῆς, καὶ ἐπλήσθη πνεύματος ἁγίου ἡ Ἐλισάβετ, καὶ ἀνεφώνησεν κραυγῇ μεγάλῃ καὶ εἶπεν· </a:t>
                      </a:r>
                      <a:r>
                        <a:rPr lang="el-GR" sz="1800" b="1" dirty="0">
                          <a:solidFill>
                            <a:schemeClr val="tx1"/>
                          </a:solidFill>
                          <a:latin typeface="Times New Roman" pitchFamily="18" charset="0"/>
                          <a:ea typeface="Calibri"/>
                          <a:cs typeface="Times New Roman" pitchFamily="18" charset="0"/>
                        </a:rPr>
                        <a:t>εὐλογημένη σὺ ἐν γυναιξὶν καὶ εὐλογημένος ὁ καρπὸς τῆς κοιλίας σου</a:t>
                      </a:r>
                      <a:r>
                        <a:rPr lang="el-GR" sz="1800" dirty="0">
                          <a:solidFill>
                            <a:schemeClr val="tx1"/>
                          </a:solidFill>
                          <a:latin typeface="Times New Roman" pitchFamily="18" charset="0"/>
                          <a:ea typeface="Calibri"/>
                          <a:cs typeface="Times New Roman" pitchFamily="18" charset="0"/>
                        </a:rPr>
                        <a:t>. καὶ πόθεν μοι τοῦτο ἵνα ἔλθῃ ἡ μήτηρ τοῦ κυρίου μου πρὸς ἐμέ; ἰδοὺ γὰρ ὡς ἐγένετο ἡ φωνὴ τοῦ ἀσπασμοῦ σου εἰς τὰ ὦτά μου, ἐσκίρτησεν ἐν ἀγαλλιάσει τὸ βρέφος ἐν τῇ κοιλίᾳ μου. καὶ μακαρία ἡ πιστεύσασα ὅτι ἔσται τελείωσις τοῖς λελαλημένοις αὐτῇ παρὰ κυρίου. </a:t>
                      </a:r>
                      <a:endParaRPr lang="it-IT" sz="1800" dirty="0">
                        <a:solidFill>
                          <a:schemeClr val="tx1"/>
                        </a:solidFill>
                        <a:latin typeface="Times New Roman" pitchFamily="18" charset="0"/>
                        <a:ea typeface="Calibri"/>
                        <a:cs typeface="Times New Roman" pitchFamily="18" charset="0"/>
                      </a:endParaRPr>
                    </a:p>
                  </a:txBody>
                  <a:tcPr marL="68580" marR="68580" marT="0" marB="0">
                    <a:solidFill>
                      <a:schemeClr val="accent6">
                        <a:lumMod val="20000"/>
                        <a:lumOff val="80000"/>
                      </a:schemeClr>
                    </a:solidFill>
                  </a:tcPr>
                </a:tc>
                <a:tc>
                  <a:txBody>
                    <a:bodyPr/>
                    <a:lstStyle/>
                    <a:p>
                      <a:pPr algn="ctr">
                        <a:lnSpc>
                          <a:spcPct val="115000"/>
                        </a:lnSpc>
                        <a:spcAft>
                          <a:spcPts val="0"/>
                        </a:spcAft>
                      </a:pPr>
                      <a:r>
                        <a:rPr lang="it-IT" sz="2000" i="1" dirty="0">
                          <a:solidFill>
                            <a:schemeClr val="tx1"/>
                          </a:solidFill>
                          <a:latin typeface="Times New Roman" pitchFamily="18" charset="0"/>
                          <a:ea typeface="Calibri"/>
                          <a:cs typeface="Times New Roman" pitchFamily="18" charset="0"/>
                        </a:rPr>
                        <a:t>In quei giorni Maria si mise in viaggio verso la montagna e </a:t>
                      </a:r>
                      <a:r>
                        <a:rPr lang="it-IT" sz="2000" i="1" dirty="0">
                          <a:solidFill>
                            <a:srgbClr val="FF0000"/>
                          </a:solidFill>
                          <a:latin typeface="Times New Roman" pitchFamily="18" charset="0"/>
                          <a:ea typeface="Calibri"/>
                          <a:cs typeface="Times New Roman" pitchFamily="18" charset="0"/>
                        </a:rPr>
                        <a:t>raggiunse in fretta </a:t>
                      </a:r>
                      <a:r>
                        <a:rPr lang="it-IT" sz="2000" i="1" dirty="0">
                          <a:solidFill>
                            <a:schemeClr val="tx1"/>
                          </a:solidFill>
                          <a:latin typeface="Times New Roman" pitchFamily="18" charset="0"/>
                          <a:ea typeface="Calibri"/>
                          <a:cs typeface="Times New Roman" pitchFamily="18" charset="0"/>
                        </a:rPr>
                        <a:t>una città di Giuda. Entrata nella casa di Zaccaria, salutò Elisabetta. Appena Elisabetta ebbe udito il saluto di Maria, il bambino le sussultò nel grembo. Elisabetta fu piena di Spirito Santo ed esclamò a gran voce: "</a:t>
                      </a:r>
                      <a:r>
                        <a:rPr lang="it-IT" sz="2000" b="1" i="1" dirty="0">
                          <a:solidFill>
                            <a:srgbClr val="FF0000"/>
                          </a:solidFill>
                          <a:latin typeface="Times New Roman" pitchFamily="18" charset="0"/>
                          <a:ea typeface="Calibri"/>
                          <a:cs typeface="Times New Roman" pitchFamily="18" charset="0"/>
                        </a:rPr>
                        <a:t>Benedetta tu fra le donne e benedetto il frutto del tuo grembo</a:t>
                      </a:r>
                      <a:r>
                        <a:rPr lang="it-IT" sz="2000" i="1" dirty="0">
                          <a:solidFill>
                            <a:schemeClr val="tx1"/>
                          </a:solidFill>
                          <a:latin typeface="Times New Roman" pitchFamily="18" charset="0"/>
                          <a:ea typeface="Calibri"/>
                          <a:cs typeface="Times New Roman" pitchFamily="18" charset="0"/>
                        </a:rPr>
                        <a:t>! A che debbo che la madre del mio Signore venga a me? Ecco, appena la voce del tuo saluto è giunta ai miei orecchi, il bambino ha esultato di gioia nel mio grembo. E beata colei che ha creduto nell' adempimento delle parole del Signore". </a:t>
                      </a:r>
                      <a:endParaRPr lang="it-IT" sz="2000" dirty="0">
                        <a:solidFill>
                          <a:schemeClr val="tx1"/>
                        </a:solidFill>
                        <a:latin typeface="Times New Roman" pitchFamily="18" charset="0"/>
                        <a:ea typeface="Calibri"/>
                        <a:cs typeface="Times New Roman" pitchFamily="18" charset="0"/>
                      </a:endParaRPr>
                    </a:p>
                  </a:txBody>
                  <a:tcPr marL="68580" marR="68580" marT="0" marB="0">
                    <a:solidFill>
                      <a:schemeClr val="accent6">
                        <a:lumMod val="20000"/>
                        <a:lumOff val="80000"/>
                      </a:schemeClr>
                    </a:solidFill>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i="1" dirty="0" smtClean="0"/>
              <a:t>metà </a:t>
            </a:r>
            <a:r>
              <a:rPr lang="it-IT" i="1" dirty="0" err="1" smtClean="0"/>
              <a:t>spoudès</a:t>
            </a:r>
            <a:r>
              <a:rPr lang="it-IT" i="1" dirty="0" smtClean="0"/>
              <a:t> = </a:t>
            </a:r>
            <a:r>
              <a:rPr lang="it-IT" dirty="0" smtClean="0"/>
              <a:t>‘in fretta’</a:t>
            </a:r>
            <a:endParaRPr lang="it-IT" dirty="0"/>
          </a:p>
        </p:txBody>
      </p:sp>
      <p:sp>
        <p:nvSpPr>
          <p:cNvPr id="3" name="Segnaposto contenuto 2"/>
          <p:cNvSpPr>
            <a:spLocks noGrp="1"/>
          </p:cNvSpPr>
          <p:nvPr>
            <p:ph idx="1"/>
          </p:nvPr>
        </p:nvSpPr>
        <p:spPr/>
        <p:txBody>
          <a:bodyPr>
            <a:normAutofit/>
          </a:bodyPr>
          <a:lstStyle/>
          <a:p>
            <a:pPr algn="ctr">
              <a:buNone/>
            </a:pPr>
            <a:r>
              <a:rPr lang="it-IT" dirty="0" smtClean="0"/>
              <a:t>… anche ‘con sollecitudine’, ‘con </a:t>
            </a:r>
            <a:r>
              <a:rPr lang="it-IT" dirty="0" err="1" smtClean="0"/>
              <a:t>entusiasmo’</a:t>
            </a:r>
            <a:r>
              <a:rPr lang="it-IT" dirty="0" smtClean="0"/>
              <a:t>.  Questo affrettarsi e dirigersi verso </a:t>
            </a:r>
            <a:r>
              <a:rPr lang="it-IT" b="1" dirty="0" smtClean="0">
                <a:solidFill>
                  <a:srgbClr val="FF0000"/>
                </a:solidFill>
              </a:rPr>
              <a:t>Gerusalemme</a:t>
            </a:r>
            <a:r>
              <a:rPr lang="it-IT" dirty="0" smtClean="0"/>
              <a:t> (</a:t>
            </a:r>
            <a:r>
              <a:rPr lang="it-IT" dirty="0" err="1" smtClean="0"/>
              <a:t>Ain</a:t>
            </a:r>
            <a:r>
              <a:rPr lang="it-IT" dirty="0" smtClean="0"/>
              <a:t> </a:t>
            </a:r>
            <a:r>
              <a:rPr lang="it-IT" dirty="0" err="1" smtClean="0"/>
              <a:t>Karem</a:t>
            </a:r>
            <a:r>
              <a:rPr lang="it-IT" dirty="0" smtClean="0"/>
              <a:t>) da parte di Maria viene identificato come il viaggio </a:t>
            </a:r>
            <a:r>
              <a:rPr lang="it-IT" dirty="0" smtClean="0">
                <a:solidFill>
                  <a:srgbClr val="FF0000"/>
                </a:solidFill>
              </a:rPr>
              <a:t>dell’Arca della Nuova Alleanza</a:t>
            </a:r>
            <a:r>
              <a:rPr lang="it-IT" dirty="0" smtClean="0"/>
              <a:t>. C’è corrispondenza cioè con il trasporto dell’Arca del Santo che fece David a Gerusalemme con il ‘trasporto’ di </a:t>
            </a:r>
            <a:r>
              <a:rPr lang="it-IT" b="1" dirty="0" smtClean="0">
                <a:solidFill>
                  <a:srgbClr val="FF0000"/>
                </a:solidFill>
              </a:rPr>
              <a:t>Maria</a:t>
            </a:r>
            <a:r>
              <a:rPr lang="it-IT" dirty="0" smtClean="0"/>
              <a:t>.</a:t>
            </a:r>
            <a:endParaRPr lang="it-IT"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2Sam 6,2-11 …</a:t>
            </a:r>
            <a:endParaRPr lang="it-IT" dirty="0"/>
          </a:p>
        </p:txBody>
      </p:sp>
      <p:sp>
        <p:nvSpPr>
          <p:cNvPr id="3" name="Segnaposto contenuto 2"/>
          <p:cNvSpPr>
            <a:spLocks noGrp="1"/>
          </p:cNvSpPr>
          <p:nvPr>
            <p:ph idx="1"/>
          </p:nvPr>
        </p:nvSpPr>
        <p:spPr/>
        <p:txBody>
          <a:bodyPr>
            <a:noAutofit/>
          </a:bodyPr>
          <a:lstStyle/>
          <a:p>
            <a:pPr algn="ctr">
              <a:buNone/>
            </a:pPr>
            <a:r>
              <a:rPr lang="it-IT" sz="2400" b="1" i="1" dirty="0" smtClean="0">
                <a:solidFill>
                  <a:srgbClr val="0070C0"/>
                </a:solidFill>
                <a:latin typeface="Times New Roman" pitchFamily="18" charset="0"/>
                <a:cs typeface="Times New Roman" pitchFamily="18" charset="0"/>
              </a:rPr>
              <a:t>Poi si alzò e partì con tutta la sua gente da </a:t>
            </a:r>
            <a:r>
              <a:rPr lang="it-IT" sz="2400" b="1" i="1" dirty="0" err="1" smtClean="0">
                <a:solidFill>
                  <a:srgbClr val="0070C0"/>
                </a:solidFill>
                <a:latin typeface="Times New Roman" pitchFamily="18" charset="0"/>
                <a:cs typeface="Times New Roman" pitchFamily="18" charset="0"/>
              </a:rPr>
              <a:t>Baalà</a:t>
            </a:r>
            <a:r>
              <a:rPr lang="it-IT" sz="2400" b="1" i="1" dirty="0" smtClean="0">
                <a:solidFill>
                  <a:srgbClr val="0070C0"/>
                </a:solidFill>
                <a:latin typeface="Times New Roman" pitchFamily="18" charset="0"/>
                <a:cs typeface="Times New Roman" pitchFamily="18" charset="0"/>
              </a:rPr>
              <a:t> di Giuda, per trasportare di là l' arca di Dio, sulla quale è invocato il nome, il nome del Signore degli eserciti, che siede in essa sui cherubini. Posero l' arca di Dio sopra un carro nuovo e la tolsero dalla casa di </a:t>
            </a:r>
            <a:r>
              <a:rPr lang="it-IT" sz="2400" b="1" i="1" dirty="0" err="1" smtClean="0">
                <a:solidFill>
                  <a:srgbClr val="0070C0"/>
                </a:solidFill>
                <a:latin typeface="Times New Roman" pitchFamily="18" charset="0"/>
                <a:cs typeface="Times New Roman" pitchFamily="18" charset="0"/>
              </a:rPr>
              <a:t>Abinadàb</a:t>
            </a:r>
            <a:r>
              <a:rPr lang="it-IT" sz="2400" b="1" i="1" dirty="0" smtClean="0">
                <a:solidFill>
                  <a:srgbClr val="0070C0"/>
                </a:solidFill>
                <a:latin typeface="Times New Roman" pitchFamily="18" charset="0"/>
                <a:cs typeface="Times New Roman" pitchFamily="18" charset="0"/>
              </a:rPr>
              <a:t>  …  </a:t>
            </a:r>
            <a:r>
              <a:rPr lang="it-IT" sz="2400" b="1" i="1" dirty="0" smtClean="0">
                <a:solidFill>
                  <a:srgbClr val="C00000"/>
                </a:solidFill>
                <a:latin typeface="Times New Roman" pitchFamily="18" charset="0"/>
                <a:cs typeface="Times New Roman" pitchFamily="18" charset="0"/>
              </a:rPr>
              <a:t>Davide e tutta la casa d' Israele facevano festa davanti al Signore con tutte le forze, con canti e con cetre, arpe, timpani, sistri e cembali</a:t>
            </a:r>
            <a:r>
              <a:rPr lang="it-IT" sz="2400" b="1" i="1" dirty="0" smtClean="0">
                <a:solidFill>
                  <a:srgbClr val="0070C0"/>
                </a:solidFill>
                <a:latin typeface="Times New Roman" pitchFamily="18" charset="0"/>
                <a:cs typeface="Times New Roman" pitchFamily="18" charset="0"/>
              </a:rPr>
              <a:t>. …  Davide in quel giorno ebbe paura del Signore e disse: "Come potrà venire da me l' arca del Signore?". Davide non volle trasferire l' arca del Signore presso di sé nella città di Davide, ma la fece portare in casa di </a:t>
            </a:r>
            <a:r>
              <a:rPr lang="it-IT" sz="2400" b="1" i="1" dirty="0" err="1" smtClean="0">
                <a:solidFill>
                  <a:srgbClr val="0070C0"/>
                </a:solidFill>
                <a:latin typeface="Times New Roman" pitchFamily="18" charset="0"/>
                <a:cs typeface="Times New Roman" pitchFamily="18" charset="0"/>
              </a:rPr>
              <a:t>Obed</a:t>
            </a:r>
            <a:r>
              <a:rPr lang="it-IT" sz="2400" b="1" i="1" dirty="0" smtClean="0">
                <a:solidFill>
                  <a:srgbClr val="0070C0"/>
                </a:solidFill>
                <a:latin typeface="Times New Roman" pitchFamily="18" charset="0"/>
                <a:cs typeface="Times New Roman" pitchFamily="18" charset="0"/>
              </a:rPr>
              <a:t> - </a:t>
            </a:r>
            <a:r>
              <a:rPr lang="it-IT" sz="2400" b="1" i="1" dirty="0" err="1" smtClean="0">
                <a:solidFill>
                  <a:srgbClr val="0070C0"/>
                </a:solidFill>
                <a:latin typeface="Times New Roman" pitchFamily="18" charset="0"/>
                <a:cs typeface="Times New Roman" pitchFamily="18" charset="0"/>
              </a:rPr>
              <a:t>Edom</a:t>
            </a:r>
            <a:r>
              <a:rPr lang="it-IT" sz="2400" b="1" i="1" dirty="0" smtClean="0">
                <a:solidFill>
                  <a:srgbClr val="0070C0"/>
                </a:solidFill>
                <a:latin typeface="Times New Roman" pitchFamily="18" charset="0"/>
                <a:cs typeface="Times New Roman" pitchFamily="18" charset="0"/>
              </a:rPr>
              <a:t> di </a:t>
            </a:r>
            <a:r>
              <a:rPr lang="it-IT" sz="2400" b="1" i="1" dirty="0" err="1" smtClean="0">
                <a:solidFill>
                  <a:srgbClr val="0070C0"/>
                </a:solidFill>
                <a:latin typeface="Times New Roman" pitchFamily="18" charset="0"/>
                <a:cs typeface="Times New Roman" pitchFamily="18" charset="0"/>
              </a:rPr>
              <a:t>Gat</a:t>
            </a:r>
            <a:r>
              <a:rPr lang="it-IT" sz="2400" b="1" i="1" dirty="0" smtClean="0">
                <a:solidFill>
                  <a:srgbClr val="0070C0"/>
                </a:solidFill>
                <a:latin typeface="Times New Roman" pitchFamily="18" charset="0"/>
                <a:cs typeface="Times New Roman" pitchFamily="18" charset="0"/>
              </a:rPr>
              <a:t>. L’arca del Signore rimase tre mesi in casa di </a:t>
            </a:r>
            <a:r>
              <a:rPr lang="it-IT" sz="2400" b="1" i="1" dirty="0" err="1" smtClean="0">
                <a:solidFill>
                  <a:srgbClr val="0070C0"/>
                </a:solidFill>
                <a:latin typeface="Times New Roman" pitchFamily="18" charset="0"/>
                <a:cs typeface="Times New Roman" pitchFamily="18" charset="0"/>
              </a:rPr>
              <a:t>Obed</a:t>
            </a:r>
            <a:r>
              <a:rPr lang="it-IT" sz="2400" b="1" i="1" dirty="0" smtClean="0">
                <a:solidFill>
                  <a:srgbClr val="0070C0"/>
                </a:solidFill>
                <a:latin typeface="Times New Roman" pitchFamily="18" charset="0"/>
                <a:cs typeface="Times New Roman" pitchFamily="18" charset="0"/>
              </a:rPr>
              <a:t> - </a:t>
            </a:r>
            <a:r>
              <a:rPr lang="it-IT" sz="2400" b="1" i="1" dirty="0" err="1" smtClean="0">
                <a:solidFill>
                  <a:srgbClr val="0070C0"/>
                </a:solidFill>
                <a:latin typeface="Times New Roman" pitchFamily="18" charset="0"/>
                <a:cs typeface="Times New Roman" pitchFamily="18" charset="0"/>
              </a:rPr>
              <a:t>Edom</a:t>
            </a:r>
            <a:r>
              <a:rPr lang="it-IT" sz="2400" b="1" i="1" dirty="0" smtClean="0">
                <a:solidFill>
                  <a:srgbClr val="0070C0"/>
                </a:solidFill>
                <a:latin typeface="Times New Roman" pitchFamily="18" charset="0"/>
                <a:cs typeface="Times New Roman" pitchFamily="18" charset="0"/>
              </a:rPr>
              <a:t> di </a:t>
            </a:r>
            <a:r>
              <a:rPr lang="it-IT" sz="2400" b="1" i="1" dirty="0" err="1" smtClean="0">
                <a:solidFill>
                  <a:srgbClr val="0070C0"/>
                </a:solidFill>
                <a:latin typeface="Times New Roman" pitchFamily="18" charset="0"/>
                <a:cs typeface="Times New Roman" pitchFamily="18" charset="0"/>
              </a:rPr>
              <a:t>Gat</a:t>
            </a:r>
            <a:r>
              <a:rPr lang="it-IT" sz="2400" b="1" i="1" dirty="0" smtClean="0">
                <a:solidFill>
                  <a:srgbClr val="0070C0"/>
                </a:solidFill>
                <a:latin typeface="Times New Roman" pitchFamily="18" charset="0"/>
                <a:cs typeface="Times New Roman" pitchFamily="18" charset="0"/>
              </a:rPr>
              <a:t> e il Signore benedisse </a:t>
            </a:r>
            <a:r>
              <a:rPr lang="it-IT" sz="2400" b="1" i="1" dirty="0" err="1" smtClean="0">
                <a:solidFill>
                  <a:srgbClr val="0070C0"/>
                </a:solidFill>
                <a:latin typeface="Times New Roman" pitchFamily="18" charset="0"/>
                <a:cs typeface="Times New Roman" pitchFamily="18" charset="0"/>
              </a:rPr>
              <a:t>Obed</a:t>
            </a:r>
            <a:r>
              <a:rPr lang="it-IT" sz="2400" b="1" i="1" dirty="0" smtClean="0">
                <a:solidFill>
                  <a:srgbClr val="0070C0"/>
                </a:solidFill>
                <a:latin typeface="Times New Roman" pitchFamily="18" charset="0"/>
                <a:cs typeface="Times New Roman" pitchFamily="18" charset="0"/>
              </a:rPr>
              <a:t> - </a:t>
            </a:r>
            <a:r>
              <a:rPr lang="it-IT" sz="2400" b="1" i="1" dirty="0" err="1" smtClean="0">
                <a:solidFill>
                  <a:srgbClr val="0070C0"/>
                </a:solidFill>
                <a:latin typeface="Times New Roman" pitchFamily="18" charset="0"/>
                <a:cs typeface="Times New Roman" pitchFamily="18" charset="0"/>
              </a:rPr>
              <a:t>Edom</a:t>
            </a:r>
            <a:r>
              <a:rPr lang="it-IT" sz="2400" b="1" i="1" dirty="0" smtClean="0">
                <a:solidFill>
                  <a:srgbClr val="0070C0"/>
                </a:solidFill>
                <a:latin typeface="Times New Roman" pitchFamily="18" charset="0"/>
                <a:cs typeface="Times New Roman" pitchFamily="18" charset="0"/>
              </a:rPr>
              <a:t> e tutta la sua casa.</a:t>
            </a:r>
            <a:endParaRPr lang="it-IT" sz="2400" dirty="0" smtClean="0">
              <a:solidFill>
                <a:srgbClr val="0070C0"/>
              </a:solidFill>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nvPr>
        </p:nvGraphicFramePr>
        <p:xfrm>
          <a:off x="251520" y="908720"/>
          <a:ext cx="8640960" cy="4907280"/>
        </p:xfrm>
        <a:graphic>
          <a:graphicData uri="http://schemas.openxmlformats.org/drawingml/2006/table">
            <a:tbl>
              <a:tblPr firstRow="1" bandRow="1">
                <a:tableStyleId>{5C22544A-7EE6-4342-B048-85BDC9FD1C3A}</a:tableStyleId>
              </a:tblPr>
              <a:tblGrid>
                <a:gridCol w="4220308"/>
                <a:gridCol w="4420652"/>
              </a:tblGrid>
              <a:tr h="370840">
                <a:tc>
                  <a:txBody>
                    <a:bodyPr/>
                    <a:lstStyle/>
                    <a:p>
                      <a:pPr algn="ctr">
                        <a:lnSpc>
                          <a:spcPct val="115000"/>
                        </a:lnSpc>
                        <a:spcAft>
                          <a:spcPts val="0"/>
                        </a:spcAft>
                      </a:pPr>
                      <a:r>
                        <a:rPr lang="it-IT" sz="2800" b="1" dirty="0">
                          <a:solidFill>
                            <a:schemeClr val="tx1"/>
                          </a:solidFill>
                          <a:latin typeface="Times New Roman"/>
                          <a:ea typeface="Calibri"/>
                          <a:cs typeface="Arial"/>
                        </a:rPr>
                        <a:t>David parte</a:t>
                      </a:r>
                      <a:endParaRPr lang="it-IT" sz="2800" b="1" dirty="0">
                        <a:solidFill>
                          <a:schemeClr val="tx1"/>
                        </a:solidFill>
                        <a:latin typeface="Calibri"/>
                        <a:ea typeface="Calibri"/>
                        <a:cs typeface="Arial"/>
                      </a:endParaRPr>
                    </a:p>
                  </a:txBody>
                  <a:tcPr marL="68580" marR="68580" marT="0" marB="0">
                    <a:solidFill>
                      <a:srgbClr val="00B0F0"/>
                    </a:solidFill>
                  </a:tcPr>
                </a:tc>
                <a:tc>
                  <a:txBody>
                    <a:bodyPr/>
                    <a:lstStyle/>
                    <a:p>
                      <a:pPr algn="ctr">
                        <a:lnSpc>
                          <a:spcPct val="115000"/>
                        </a:lnSpc>
                        <a:spcAft>
                          <a:spcPts val="0"/>
                        </a:spcAft>
                      </a:pPr>
                      <a:r>
                        <a:rPr lang="it-IT" sz="2800" b="1" dirty="0">
                          <a:solidFill>
                            <a:srgbClr val="C00000"/>
                          </a:solidFill>
                          <a:latin typeface="Times New Roman"/>
                          <a:ea typeface="Calibri"/>
                          <a:cs typeface="Arial"/>
                        </a:rPr>
                        <a:t>Maria parte</a:t>
                      </a:r>
                      <a:endParaRPr lang="it-IT" sz="2800" b="1" dirty="0">
                        <a:solidFill>
                          <a:srgbClr val="C00000"/>
                        </a:solidFill>
                        <a:latin typeface="Calibri"/>
                        <a:ea typeface="Calibri"/>
                        <a:cs typeface="Arial"/>
                      </a:endParaRPr>
                    </a:p>
                  </a:txBody>
                  <a:tcPr marL="68580" marR="68580" marT="0" marB="0">
                    <a:solidFill>
                      <a:srgbClr val="00B0F0"/>
                    </a:solidFill>
                  </a:tcPr>
                </a:tc>
              </a:tr>
              <a:tr h="370840">
                <a:tc>
                  <a:txBody>
                    <a:bodyPr/>
                    <a:lstStyle/>
                    <a:p>
                      <a:pPr algn="ctr">
                        <a:lnSpc>
                          <a:spcPct val="115000"/>
                        </a:lnSpc>
                        <a:spcAft>
                          <a:spcPts val="0"/>
                        </a:spcAft>
                      </a:pPr>
                      <a:r>
                        <a:rPr lang="it-IT" sz="2800" b="1" dirty="0">
                          <a:solidFill>
                            <a:schemeClr val="tx1"/>
                          </a:solidFill>
                          <a:latin typeface="Times New Roman"/>
                          <a:ea typeface="Calibri"/>
                          <a:cs typeface="Arial"/>
                        </a:rPr>
                        <a:t>L’Arca del Santo va a Gerusalemme</a:t>
                      </a:r>
                      <a:endParaRPr lang="it-IT" sz="2800" b="1" dirty="0">
                        <a:solidFill>
                          <a:schemeClr val="tx1"/>
                        </a:solidFill>
                        <a:latin typeface="Calibri"/>
                        <a:ea typeface="Calibri"/>
                        <a:cs typeface="Arial"/>
                      </a:endParaRPr>
                    </a:p>
                  </a:txBody>
                  <a:tcPr marL="68580" marR="68580" marT="0" marB="0">
                    <a:solidFill>
                      <a:srgbClr val="00B0F0"/>
                    </a:solidFill>
                  </a:tcPr>
                </a:tc>
                <a:tc>
                  <a:txBody>
                    <a:bodyPr/>
                    <a:lstStyle/>
                    <a:p>
                      <a:pPr algn="ctr">
                        <a:lnSpc>
                          <a:spcPct val="115000"/>
                        </a:lnSpc>
                        <a:spcAft>
                          <a:spcPts val="0"/>
                        </a:spcAft>
                      </a:pPr>
                      <a:r>
                        <a:rPr lang="it-IT" sz="2800" b="1" dirty="0">
                          <a:solidFill>
                            <a:srgbClr val="C00000"/>
                          </a:solidFill>
                          <a:latin typeface="Times New Roman"/>
                          <a:ea typeface="Calibri"/>
                          <a:cs typeface="Arial"/>
                        </a:rPr>
                        <a:t>Maria (Nuova Arca) va a Gerusalemme</a:t>
                      </a:r>
                      <a:endParaRPr lang="it-IT" sz="2800" b="1" dirty="0">
                        <a:solidFill>
                          <a:srgbClr val="C00000"/>
                        </a:solidFill>
                        <a:latin typeface="Calibri"/>
                        <a:ea typeface="Calibri"/>
                        <a:cs typeface="Arial"/>
                      </a:endParaRPr>
                    </a:p>
                  </a:txBody>
                  <a:tcPr marL="68580" marR="68580" marT="0" marB="0">
                    <a:solidFill>
                      <a:srgbClr val="00B0F0"/>
                    </a:solidFill>
                  </a:tcPr>
                </a:tc>
              </a:tr>
              <a:tr h="370840">
                <a:tc>
                  <a:txBody>
                    <a:bodyPr/>
                    <a:lstStyle/>
                    <a:p>
                      <a:pPr algn="ctr">
                        <a:lnSpc>
                          <a:spcPct val="115000"/>
                        </a:lnSpc>
                        <a:spcAft>
                          <a:spcPts val="0"/>
                        </a:spcAft>
                      </a:pPr>
                      <a:r>
                        <a:rPr lang="it-IT" sz="2800" b="1" dirty="0">
                          <a:solidFill>
                            <a:schemeClr val="tx1"/>
                          </a:solidFill>
                          <a:latin typeface="Times New Roman"/>
                          <a:ea typeface="Calibri"/>
                          <a:cs typeface="Arial"/>
                        </a:rPr>
                        <a:t>David e il popolo cantano ed esultano</a:t>
                      </a:r>
                      <a:endParaRPr lang="it-IT" sz="2800" b="1" dirty="0">
                        <a:solidFill>
                          <a:schemeClr val="tx1"/>
                        </a:solidFill>
                        <a:latin typeface="Calibri"/>
                        <a:ea typeface="Calibri"/>
                        <a:cs typeface="Arial"/>
                      </a:endParaRPr>
                    </a:p>
                  </a:txBody>
                  <a:tcPr marL="68580" marR="68580" marT="0" marB="0">
                    <a:solidFill>
                      <a:srgbClr val="00B0F0"/>
                    </a:solidFill>
                  </a:tcPr>
                </a:tc>
                <a:tc>
                  <a:txBody>
                    <a:bodyPr/>
                    <a:lstStyle/>
                    <a:p>
                      <a:pPr algn="ctr">
                        <a:lnSpc>
                          <a:spcPct val="115000"/>
                        </a:lnSpc>
                        <a:spcAft>
                          <a:spcPts val="0"/>
                        </a:spcAft>
                      </a:pPr>
                      <a:r>
                        <a:rPr lang="it-IT" sz="2800" b="1" dirty="0">
                          <a:solidFill>
                            <a:srgbClr val="C00000"/>
                          </a:solidFill>
                          <a:latin typeface="Times New Roman"/>
                          <a:ea typeface="Calibri"/>
                          <a:cs typeface="Arial"/>
                        </a:rPr>
                        <a:t>Maria ed Elisabetta cantano ed esultano </a:t>
                      </a:r>
                      <a:endParaRPr lang="it-IT" sz="2800" b="1" dirty="0">
                        <a:solidFill>
                          <a:srgbClr val="C00000"/>
                        </a:solidFill>
                        <a:latin typeface="Calibri"/>
                        <a:ea typeface="Calibri"/>
                        <a:cs typeface="Arial"/>
                      </a:endParaRPr>
                    </a:p>
                  </a:txBody>
                  <a:tcPr marL="68580" marR="68580" marT="0" marB="0">
                    <a:solidFill>
                      <a:srgbClr val="00B0F0"/>
                    </a:solidFill>
                  </a:tcPr>
                </a:tc>
              </a:tr>
              <a:tr h="370840">
                <a:tc>
                  <a:txBody>
                    <a:bodyPr/>
                    <a:lstStyle/>
                    <a:p>
                      <a:pPr algn="ctr">
                        <a:lnSpc>
                          <a:spcPct val="115000"/>
                        </a:lnSpc>
                        <a:spcAft>
                          <a:spcPts val="0"/>
                        </a:spcAft>
                      </a:pPr>
                      <a:r>
                        <a:rPr lang="it-IT" sz="2800" b="1" dirty="0">
                          <a:solidFill>
                            <a:schemeClr val="tx1"/>
                          </a:solidFill>
                          <a:latin typeface="Times New Roman"/>
                          <a:ea typeface="Calibri"/>
                          <a:cs typeface="Arial"/>
                        </a:rPr>
                        <a:t>David danza / salta</a:t>
                      </a:r>
                      <a:endParaRPr lang="it-IT" sz="2800" b="1" dirty="0">
                        <a:solidFill>
                          <a:schemeClr val="tx1"/>
                        </a:solidFill>
                        <a:latin typeface="Calibri"/>
                        <a:ea typeface="Calibri"/>
                        <a:cs typeface="Arial"/>
                      </a:endParaRPr>
                    </a:p>
                  </a:txBody>
                  <a:tcPr marL="68580" marR="68580" marT="0" marB="0">
                    <a:solidFill>
                      <a:srgbClr val="00B0F0"/>
                    </a:solidFill>
                  </a:tcPr>
                </a:tc>
                <a:tc>
                  <a:txBody>
                    <a:bodyPr/>
                    <a:lstStyle/>
                    <a:p>
                      <a:pPr algn="ctr">
                        <a:lnSpc>
                          <a:spcPct val="115000"/>
                        </a:lnSpc>
                        <a:spcAft>
                          <a:spcPts val="0"/>
                        </a:spcAft>
                      </a:pPr>
                      <a:r>
                        <a:rPr lang="it-IT" sz="2800" b="1" dirty="0">
                          <a:solidFill>
                            <a:srgbClr val="C00000"/>
                          </a:solidFill>
                          <a:latin typeface="Times New Roman"/>
                          <a:ea typeface="Calibri"/>
                          <a:cs typeface="Arial"/>
                        </a:rPr>
                        <a:t>Giovanni sussulta</a:t>
                      </a:r>
                      <a:endParaRPr lang="it-IT" sz="2800" b="1" dirty="0">
                        <a:solidFill>
                          <a:srgbClr val="C00000"/>
                        </a:solidFill>
                        <a:latin typeface="Calibri"/>
                        <a:ea typeface="Calibri"/>
                        <a:cs typeface="Arial"/>
                      </a:endParaRPr>
                    </a:p>
                  </a:txBody>
                  <a:tcPr marL="68580" marR="68580" marT="0" marB="0">
                    <a:solidFill>
                      <a:srgbClr val="00B0F0"/>
                    </a:solidFill>
                  </a:tcPr>
                </a:tc>
              </a:tr>
              <a:tr h="370840">
                <a:tc>
                  <a:txBody>
                    <a:bodyPr/>
                    <a:lstStyle/>
                    <a:p>
                      <a:pPr algn="ctr">
                        <a:lnSpc>
                          <a:spcPct val="115000"/>
                        </a:lnSpc>
                        <a:spcAft>
                          <a:spcPts val="0"/>
                        </a:spcAft>
                      </a:pPr>
                      <a:r>
                        <a:rPr lang="it-IT" sz="2800" b="1" i="1" dirty="0">
                          <a:solidFill>
                            <a:schemeClr val="tx1"/>
                          </a:solidFill>
                          <a:latin typeface="Times New Roman"/>
                          <a:ea typeface="Calibri"/>
                          <a:cs typeface="Arial"/>
                        </a:rPr>
                        <a:t>Come potrà venire a me l’Arca del Signore?</a:t>
                      </a:r>
                      <a:endParaRPr lang="it-IT" sz="2800" b="1" dirty="0">
                        <a:solidFill>
                          <a:schemeClr val="tx1"/>
                        </a:solidFill>
                        <a:latin typeface="Calibri"/>
                        <a:ea typeface="Calibri"/>
                        <a:cs typeface="Arial"/>
                      </a:endParaRPr>
                    </a:p>
                  </a:txBody>
                  <a:tcPr marL="68580" marR="68580" marT="0" marB="0">
                    <a:solidFill>
                      <a:srgbClr val="00B0F0"/>
                    </a:solidFill>
                  </a:tcPr>
                </a:tc>
                <a:tc>
                  <a:txBody>
                    <a:bodyPr/>
                    <a:lstStyle/>
                    <a:p>
                      <a:pPr algn="ctr">
                        <a:lnSpc>
                          <a:spcPct val="115000"/>
                        </a:lnSpc>
                        <a:spcAft>
                          <a:spcPts val="0"/>
                        </a:spcAft>
                      </a:pPr>
                      <a:r>
                        <a:rPr lang="it-IT" sz="2800" b="1" i="1" dirty="0">
                          <a:solidFill>
                            <a:srgbClr val="C00000"/>
                          </a:solidFill>
                          <a:latin typeface="Times New Roman"/>
                          <a:ea typeface="Calibri"/>
                          <a:cs typeface="Arial"/>
                        </a:rPr>
                        <a:t>A che debbo che la madre del mio Signore venga a me?</a:t>
                      </a:r>
                      <a:endParaRPr lang="it-IT" sz="2800" b="1" dirty="0">
                        <a:solidFill>
                          <a:srgbClr val="C00000"/>
                        </a:solidFill>
                        <a:latin typeface="Calibri"/>
                        <a:ea typeface="Calibri"/>
                        <a:cs typeface="Arial"/>
                      </a:endParaRPr>
                    </a:p>
                  </a:txBody>
                  <a:tcPr marL="68580" marR="68580" marT="0" marB="0">
                    <a:solidFill>
                      <a:srgbClr val="00B0F0"/>
                    </a:solidFill>
                  </a:tcPr>
                </a:tc>
              </a:tr>
              <a:tr h="370840">
                <a:tc>
                  <a:txBody>
                    <a:bodyPr/>
                    <a:lstStyle/>
                    <a:p>
                      <a:pPr algn="ctr">
                        <a:lnSpc>
                          <a:spcPct val="115000"/>
                        </a:lnSpc>
                        <a:spcAft>
                          <a:spcPts val="0"/>
                        </a:spcAft>
                      </a:pPr>
                      <a:r>
                        <a:rPr lang="it-IT" sz="2800" b="1" i="1" dirty="0">
                          <a:solidFill>
                            <a:schemeClr val="tx1"/>
                          </a:solidFill>
                          <a:latin typeface="Times New Roman"/>
                          <a:ea typeface="Calibri"/>
                          <a:cs typeface="Arial"/>
                        </a:rPr>
                        <a:t>L’Arca rimase 3 mesi in casa di </a:t>
                      </a:r>
                      <a:r>
                        <a:rPr lang="it-IT" sz="2800" b="1" i="1" dirty="0" err="1">
                          <a:solidFill>
                            <a:schemeClr val="tx1"/>
                          </a:solidFill>
                          <a:latin typeface="Times New Roman"/>
                          <a:ea typeface="Calibri"/>
                          <a:cs typeface="Arial"/>
                        </a:rPr>
                        <a:t>Obed-Edom</a:t>
                      </a:r>
                      <a:endParaRPr lang="it-IT" sz="2800" b="1" dirty="0">
                        <a:solidFill>
                          <a:schemeClr val="tx1"/>
                        </a:solidFill>
                        <a:latin typeface="Calibri"/>
                        <a:ea typeface="Calibri"/>
                        <a:cs typeface="Arial"/>
                      </a:endParaRPr>
                    </a:p>
                  </a:txBody>
                  <a:tcPr marL="68580" marR="68580" marT="0" marB="0">
                    <a:solidFill>
                      <a:srgbClr val="00B0F0"/>
                    </a:solidFill>
                  </a:tcPr>
                </a:tc>
                <a:tc>
                  <a:txBody>
                    <a:bodyPr/>
                    <a:lstStyle/>
                    <a:p>
                      <a:pPr algn="ctr">
                        <a:lnSpc>
                          <a:spcPct val="115000"/>
                        </a:lnSpc>
                        <a:spcAft>
                          <a:spcPts val="0"/>
                        </a:spcAft>
                      </a:pPr>
                      <a:r>
                        <a:rPr lang="it-IT" sz="2800" b="1" i="1" dirty="0">
                          <a:solidFill>
                            <a:srgbClr val="C00000"/>
                          </a:solidFill>
                          <a:latin typeface="Times New Roman"/>
                          <a:ea typeface="Calibri"/>
                          <a:cs typeface="Arial"/>
                        </a:rPr>
                        <a:t>Maria rimase con lei circa </a:t>
                      </a:r>
                      <a:endParaRPr lang="it-IT" sz="2800" b="1" i="1" dirty="0" smtClean="0">
                        <a:solidFill>
                          <a:srgbClr val="C00000"/>
                        </a:solidFill>
                        <a:latin typeface="Times New Roman"/>
                        <a:ea typeface="Calibri"/>
                        <a:cs typeface="Arial"/>
                      </a:endParaRPr>
                    </a:p>
                    <a:p>
                      <a:pPr algn="ctr">
                        <a:lnSpc>
                          <a:spcPct val="115000"/>
                        </a:lnSpc>
                        <a:spcAft>
                          <a:spcPts val="0"/>
                        </a:spcAft>
                      </a:pPr>
                      <a:r>
                        <a:rPr lang="it-IT" sz="2800" b="1" i="1" dirty="0" smtClean="0">
                          <a:solidFill>
                            <a:srgbClr val="C00000"/>
                          </a:solidFill>
                          <a:latin typeface="Times New Roman"/>
                          <a:ea typeface="Calibri"/>
                          <a:cs typeface="Arial"/>
                        </a:rPr>
                        <a:t>3 </a:t>
                      </a:r>
                      <a:r>
                        <a:rPr lang="it-IT" sz="2800" b="1" i="1" dirty="0">
                          <a:solidFill>
                            <a:srgbClr val="C00000"/>
                          </a:solidFill>
                          <a:latin typeface="Times New Roman"/>
                          <a:ea typeface="Calibri"/>
                          <a:cs typeface="Arial"/>
                        </a:rPr>
                        <a:t>mesi</a:t>
                      </a:r>
                      <a:endParaRPr lang="it-IT" sz="2800" b="1" dirty="0">
                        <a:solidFill>
                          <a:srgbClr val="C00000"/>
                        </a:solidFill>
                        <a:latin typeface="Calibri"/>
                        <a:ea typeface="Calibri"/>
                        <a:cs typeface="Arial"/>
                      </a:endParaRPr>
                    </a:p>
                  </a:txBody>
                  <a:tcPr marL="68580" marR="68580" marT="0" marB="0">
                    <a:solidFill>
                      <a:srgbClr val="00B0F0"/>
                    </a:solidFill>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70C0"/>
                </a:solidFill>
                <a:latin typeface="Arial Black" pitchFamily="34" charset="0"/>
              </a:rPr>
              <a:t>L’Arca del Santo … </a:t>
            </a:r>
            <a:endParaRPr lang="it-IT" b="1" dirty="0">
              <a:solidFill>
                <a:srgbClr val="0070C0"/>
              </a:solidFill>
              <a:latin typeface="Arial Black" pitchFamily="34" charset="0"/>
            </a:endParaRPr>
          </a:p>
        </p:txBody>
      </p:sp>
      <p:sp>
        <p:nvSpPr>
          <p:cNvPr id="3" name="Segnaposto contenuto 2"/>
          <p:cNvSpPr>
            <a:spLocks noGrp="1"/>
          </p:cNvSpPr>
          <p:nvPr>
            <p:ph idx="1"/>
          </p:nvPr>
        </p:nvSpPr>
        <p:spPr/>
        <p:txBody>
          <a:bodyPr>
            <a:normAutofit/>
          </a:bodyPr>
          <a:lstStyle/>
          <a:p>
            <a:pPr algn="ctr">
              <a:buNone/>
            </a:pPr>
            <a:endParaRPr lang="it-IT" sz="3600" b="1" dirty="0" smtClean="0">
              <a:solidFill>
                <a:srgbClr val="C00000"/>
              </a:solidFill>
            </a:endParaRPr>
          </a:p>
          <a:p>
            <a:pPr algn="ctr">
              <a:buNone/>
            </a:pPr>
            <a:r>
              <a:rPr lang="it-IT" sz="3600" b="1" dirty="0" smtClean="0">
                <a:solidFill>
                  <a:srgbClr val="C00000"/>
                </a:solidFill>
              </a:rPr>
              <a:t>di cui non si hanno avuto più notizie dal 586, momento in cui è stato distrutto il Tempio di Gerusalemme ad opera dei babilonesi, </a:t>
            </a:r>
            <a:r>
              <a:rPr lang="it-IT" sz="3600" b="1" dirty="0" smtClean="0">
                <a:solidFill>
                  <a:srgbClr val="0070C0"/>
                </a:solidFill>
                <a:latin typeface="Arial Black" pitchFamily="34" charset="0"/>
              </a:rPr>
              <a:t>ha fatto di nuovo il suo ingresso a Gerusalemme.</a:t>
            </a:r>
          </a:p>
          <a:p>
            <a:pPr algn="ctr"/>
            <a:endParaRPr lang="it-IT" sz="3600" b="1" dirty="0">
              <a:solidFill>
                <a:srgbClr val="C0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chemeClr val="accent2">
                    <a:lumMod val="60000"/>
                    <a:lumOff val="40000"/>
                  </a:schemeClr>
                </a:solidFill>
                <a:latin typeface="Arial Black" pitchFamily="34" charset="0"/>
              </a:rPr>
              <a:t>Presagiva </a:t>
            </a:r>
            <a:br>
              <a:rPr lang="it-IT" b="1" dirty="0" smtClean="0">
                <a:solidFill>
                  <a:schemeClr val="accent2">
                    <a:lumMod val="60000"/>
                    <a:lumOff val="40000"/>
                  </a:schemeClr>
                </a:solidFill>
                <a:latin typeface="Arial Black" pitchFamily="34" charset="0"/>
              </a:rPr>
            </a:br>
            <a:r>
              <a:rPr lang="it-IT" b="1" dirty="0" smtClean="0">
                <a:solidFill>
                  <a:schemeClr val="accent2">
                    <a:lumMod val="60000"/>
                    <a:lumOff val="40000"/>
                  </a:schemeClr>
                </a:solidFill>
                <a:latin typeface="Arial Black" pitchFamily="34" charset="0"/>
              </a:rPr>
              <a:t>il Cantico dei Cantici</a:t>
            </a:r>
            <a:endParaRPr lang="it-IT" b="1" dirty="0">
              <a:solidFill>
                <a:schemeClr val="accent2">
                  <a:lumMod val="60000"/>
                  <a:lumOff val="40000"/>
                </a:schemeClr>
              </a:solidFill>
              <a:latin typeface="Arial Black" pitchFamily="34" charset="0"/>
            </a:endParaRPr>
          </a:p>
        </p:txBody>
      </p:sp>
      <p:sp>
        <p:nvSpPr>
          <p:cNvPr id="3" name="Segnaposto contenuto 2"/>
          <p:cNvSpPr>
            <a:spLocks noGrp="1"/>
          </p:cNvSpPr>
          <p:nvPr>
            <p:ph idx="1"/>
          </p:nvPr>
        </p:nvSpPr>
        <p:spPr/>
        <p:txBody>
          <a:bodyPr/>
          <a:lstStyle/>
          <a:p>
            <a:pPr>
              <a:buNone/>
            </a:pPr>
            <a:endParaRPr lang="it-IT" dirty="0" smtClean="0"/>
          </a:p>
          <a:p>
            <a:pPr algn="ctr">
              <a:buNone/>
            </a:pPr>
            <a:r>
              <a:rPr lang="it-IT" dirty="0" smtClean="0"/>
              <a:t> </a:t>
            </a:r>
            <a:r>
              <a:rPr lang="it-IT" sz="4800" b="1" i="1" dirty="0" smtClean="0">
                <a:solidFill>
                  <a:srgbClr val="002060"/>
                </a:solidFill>
              </a:rPr>
              <a:t>Una voce! </a:t>
            </a:r>
          </a:p>
          <a:p>
            <a:pPr algn="ctr">
              <a:buNone/>
            </a:pPr>
            <a:r>
              <a:rPr lang="it-IT" sz="4800" b="1" i="1" dirty="0" smtClean="0">
                <a:solidFill>
                  <a:srgbClr val="002060"/>
                </a:solidFill>
              </a:rPr>
              <a:t>Il mio diletto! </a:t>
            </a:r>
          </a:p>
          <a:p>
            <a:pPr algn="ctr">
              <a:buNone/>
            </a:pPr>
            <a:r>
              <a:rPr lang="it-IT" sz="4800" b="1" i="1" dirty="0" smtClean="0">
                <a:solidFill>
                  <a:srgbClr val="002060"/>
                </a:solidFill>
              </a:rPr>
              <a:t>Eccolo, viene saltando per i monti, balzando per le colline</a:t>
            </a:r>
            <a:r>
              <a:rPr lang="it-IT" sz="4800" b="1" dirty="0" smtClean="0">
                <a:solidFill>
                  <a:srgbClr val="002060"/>
                </a:solidFill>
              </a:rPr>
              <a:t> </a:t>
            </a:r>
            <a:r>
              <a:rPr lang="it-IT" dirty="0" smtClean="0"/>
              <a:t>(</a:t>
            </a:r>
            <a:r>
              <a:rPr lang="it-IT" dirty="0" err="1" smtClean="0"/>
              <a:t>Ct</a:t>
            </a:r>
            <a:r>
              <a:rPr lang="it-IT" dirty="0" smtClean="0"/>
              <a:t> 2,1).</a:t>
            </a:r>
          </a:p>
          <a:p>
            <a:endParaRPr lang="it-IT"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32656"/>
            <a:ext cx="8229600" cy="5793507"/>
          </a:xfrm>
        </p:spPr>
        <p:txBody>
          <a:bodyPr>
            <a:normAutofit/>
          </a:bodyPr>
          <a:lstStyle/>
          <a:p>
            <a:pPr algn="ctr">
              <a:buNone/>
            </a:pPr>
            <a:endParaRPr lang="it-IT" sz="4400" b="1" dirty="0" smtClean="0">
              <a:solidFill>
                <a:schemeClr val="accent2">
                  <a:lumMod val="75000"/>
                </a:schemeClr>
              </a:solidFill>
              <a:latin typeface="Times New Roman" pitchFamily="18" charset="0"/>
              <a:cs typeface="Times New Roman" pitchFamily="18" charset="0"/>
            </a:endParaRPr>
          </a:p>
          <a:p>
            <a:pPr algn="ctr">
              <a:buNone/>
            </a:pPr>
            <a:r>
              <a:rPr lang="it-IT" sz="4400" b="1" dirty="0" smtClean="0">
                <a:solidFill>
                  <a:schemeClr val="accent2">
                    <a:lumMod val="75000"/>
                  </a:schemeClr>
                </a:solidFill>
                <a:latin typeface="Times New Roman" pitchFamily="18" charset="0"/>
                <a:cs typeface="Times New Roman" pitchFamily="18" charset="0"/>
              </a:rPr>
              <a:t>A questo evento Elisabetta risponde con la beatitudine che per la tradizione cristiana è divenuta la seconda parte della prima metà dell’</a:t>
            </a:r>
            <a:r>
              <a:rPr lang="it-IT" sz="4400" b="1" dirty="0" smtClean="0">
                <a:solidFill>
                  <a:srgbClr val="002060"/>
                </a:solidFill>
                <a:latin typeface="Arial Black" pitchFamily="34" charset="0"/>
                <a:cs typeface="Times New Roman" pitchFamily="18" charset="0"/>
              </a:rPr>
              <a:t>Ave Maria</a:t>
            </a:r>
            <a:endParaRPr lang="it-IT" sz="4400" b="1" dirty="0" smtClean="0">
              <a:solidFill>
                <a:schemeClr val="accent2">
                  <a:lumMod val="75000"/>
                </a:schemeClr>
              </a:solidFill>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57200" y="1600200"/>
          <a:ext cx="8229600" cy="41148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l-GR" sz="4400" b="1" dirty="0" smtClean="0">
                          <a:latin typeface="Times New Roman" pitchFamily="18" charset="0"/>
                          <a:cs typeface="Times New Roman" pitchFamily="18" charset="0"/>
                        </a:rPr>
                        <a:t>εὐλογημένη σὺ ἐν γυναιξὶν καὶ εὐλογημένος ὁ καρπὸς τῆς κοιλίας σου</a:t>
                      </a:r>
                      <a:endParaRPr lang="it-IT" sz="4400" dirty="0" smtClean="0">
                        <a:latin typeface="Times New Roman" pitchFamily="18" charset="0"/>
                        <a:cs typeface="Times New Roman" pitchFamily="18" charset="0"/>
                      </a:endParaRPr>
                    </a:p>
                    <a:p>
                      <a:pPr algn="ctr"/>
                      <a:endParaRPr lang="it-IT" sz="44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4400" b="1" i="1" dirty="0" smtClean="0">
                          <a:latin typeface="Times New Roman" pitchFamily="18" charset="0"/>
                          <a:cs typeface="Times New Roman" pitchFamily="18" charset="0"/>
                        </a:rPr>
                        <a:t>Benedetta tu </a:t>
                      </a:r>
                    </a:p>
                    <a:p>
                      <a:pPr marL="0" marR="0" indent="0" algn="ctr" defTabSz="914400" rtl="0" eaLnBrk="1" fontAlgn="auto" latinLnBrk="0" hangingPunct="1">
                        <a:lnSpc>
                          <a:spcPct val="100000"/>
                        </a:lnSpc>
                        <a:spcBef>
                          <a:spcPts val="0"/>
                        </a:spcBef>
                        <a:spcAft>
                          <a:spcPts val="0"/>
                        </a:spcAft>
                        <a:buClrTx/>
                        <a:buSzTx/>
                        <a:buFontTx/>
                        <a:buNone/>
                        <a:tabLst/>
                        <a:defRPr/>
                      </a:pPr>
                      <a:r>
                        <a:rPr lang="it-IT" sz="4400" b="1" i="1" dirty="0" smtClean="0">
                          <a:latin typeface="Times New Roman" pitchFamily="18" charset="0"/>
                          <a:cs typeface="Times New Roman" pitchFamily="18" charset="0"/>
                        </a:rPr>
                        <a:t>fra le donne e benedetto il frutto del </a:t>
                      </a:r>
                    </a:p>
                    <a:p>
                      <a:pPr marL="0" marR="0" indent="0" algn="ctr" defTabSz="914400" rtl="0" eaLnBrk="1" fontAlgn="auto" latinLnBrk="0" hangingPunct="1">
                        <a:lnSpc>
                          <a:spcPct val="100000"/>
                        </a:lnSpc>
                        <a:spcBef>
                          <a:spcPts val="0"/>
                        </a:spcBef>
                        <a:spcAft>
                          <a:spcPts val="0"/>
                        </a:spcAft>
                        <a:buClrTx/>
                        <a:buSzTx/>
                        <a:buFontTx/>
                        <a:buNone/>
                        <a:tabLst/>
                        <a:defRPr/>
                      </a:pPr>
                      <a:r>
                        <a:rPr lang="it-IT" sz="4400" b="1" i="1" dirty="0" smtClean="0">
                          <a:latin typeface="Times New Roman" pitchFamily="18" charset="0"/>
                          <a:cs typeface="Times New Roman" pitchFamily="18" charset="0"/>
                        </a:rPr>
                        <a:t>tuo grembo </a:t>
                      </a:r>
                      <a:endParaRPr lang="it-IT" sz="4400" dirty="0" smtClean="0">
                        <a:latin typeface="Times New Roman" pitchFamily="18" charset="0"/>
                        <a:cs typeface="Times New Roman" pitchFamily="18" charset="0"/>
                      </a:endParaRPr>
                    </a:p>
                    <a:p>
                      <a:pPr algn="ctr"/>
                      <a:endParaRPr lang="it-IT" sz="4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latin typeface="Arial Black" pitchFamily="34" charset="0"/>
              </a:rPr>
              <a:t>3)</a:t>
            </a:r>
            <a:r>
              <a:rPr lang="it-IT" b="1" dirty="0" smtClean="0">
                <a:solidFill>
                  <a:srgbClr val="FF0000"/>
                </a:solidFill>
                <a:latin typeface="Arial Black" pitchFamily="34" charset="0"/>
              </a:rPr>
              <a:t>Magnificat</a:t>
            </a:r>
            <a:r>
              <a:rPr lang="it-IT" dirty="0" smtClean="0">
                <a:latin typeface="Arial Black" pitchFamily="34" charset="0"/>
              </a:rPr>
              <a:t> </a:t>
            </a:r>
            <a:r>
              <a:rPr lang="it-IT" sz="2800" b="1" dirty="0" smtClean="0">
                <a:latin typeface="Times New Roman" pitchFamily="18" charset="0"/>
                <a:cs typeface="Times New Roman" pitchFamily="18" charset="0"/>
              </a:rPr>
              <a:t>(</a:t>
            </a:r>
            <a:r>
              <a:rPr lang="it-IT" sz="2800" b="1" dirty="0" err="1" smtClean="0">
                <a:latin typeface="Times New Roman" pitchFamily="18" charset="0"/>
                <a:cs typeface="Times New Roman" pitchFamily="18" charset="0"/>
              </a:rPr>
              <a:t>Lc</a:t>
            </a:r>
            <a:r>
              <a:rPr lang="it-IT" sz="2800" b="1" dirty="0" smtClean="0">
                <a:latin typeface="Times New Roman" pitchFamily="18" charset="0"/>
                <a:cs typeface="Times New Roman" pitchFamily="18" charset="0"/>
              </a:rPr>
              <a:t> </a:t>
            </a:r>
            <a:r>
              <a:rPr lang="it-IT" sz="2800" dirty="0" smtClean="0">
                <a:latin typeface="Times New Roman" pitchFamily="18" charset="0"/>
                <a:cs typeface="Times New Roman" pitchFamily="18" charset="0"/>
              </a:rPr>
              <a:t>1,46-55</a:t>
            </a:r>
            <a:r>
              <a:rPr lang="it-IT" sz="2800" b="1" dirty="0" smtClean="0">
                <a:latin typeface="Times New Roman" pitchFamily="18" charset="0"/>
                <a:cs typeface="Times New Roman" pitchFamily="18" charset="0"/>
              </a:rPr>
              <a:t>)</a:t>
            </a:r>
            <a:endParaRPr lang="it-IT" sz="2800" b="1" dirty="0">
              <a:latin typeface="Times New Roman" pitchFamily="18" charset="0"/>
              <a:cs typeface="Times New Roman" pitchFamily="18" charset="0"/>
            </a:endParaRPr>
          </a:p>
        </p:txBody>
      </p:sp>
      <p:sp>
        <p:nvSpPr>
          <p:cNvPr id="3" name="Segnaposto contenuto 2"/>
          <p:cNvSpPr>
            <a:spLocks noGrp="1"/>
          </p:cNvSpPr>
          <p:nvPr>
            <p:ph idx="1"/>
          </p:nvPr>
        </p:nvSpPr>
        <p:spPr/>
        <p:txBody>
          <a:bodyPr>
            <a:normAutofit lnSpcReduction="10000"/>
          </a:bodyPr>
          <a:lstStyle/>
          <a:p>
            <a:pPr algn="ctr">
              <a:buNone/>
            </a:pPr>
            <a:endParaRPr lang="it-IT" b="1" dirty="0" smtClean="0"/>
          </a:p>
          <a:p>
            <a:pPr algn="ctr">
              <a:buNone/>
            </a:pPr>
            <a:r>
              <a:rPr lang="it-IT" b="1" dirty="0" smtClean="0"/>
              <a:t>Il </a:t>
            </a:r>
            <a:r>
              <a:rPr lang="it-IT" b="1" i="1" dirty="0" smtClean="0">
                <a:solidFill>
                  <a:srgbClr val="0070C0"/>
                </a:solidFill>
              </a:rPr>
              <a:t>Cantico di Maria </a:t>
            </a:r>
            <a:r>
              <a:rPr lang="it-IT" b="1" dirty="0" smtClean="0"/>
              <a:t>rientra nel genere letterario ebraico del ‘</a:t>
            </a:r>
            <a:r>
              <a:rPr lang="it-IT" b="1" dirty="0" err="1" smtClean="0">
                <a:solidFill>
                  <a:srgbClr val="00B050"/>
                </a:solidFill>
              </a:rPr>
              <a:t>todah</a:t>
            </a:r>
            <a:r>
              <a:rPr lang="it-IT" b="1" dirty="0" smtClean="0"/>
              <a:t>’ ovvero ‘</a:t>
            </a:r>
            <a:r>
              <a:rPr lang="it-IT" b="1" dirty="0" smtClean="0">
                <a:solidFill>
                  <a:srgbClr val="00B050"/>
                </a:solidFill>
              </a:rPr>
              <a:t>ringraziamento</a:t>
            </a:r>
            <a:r>
              <a:rPr lang="it-IT" b="1" dirty="0" smtClean="0"/>
              <a:t>’. Con esso Maria esprime tutta la gioia e la gratitudine a Dio per l’indicibile dono ricevuto. </a:t>
            </a:r>
          </a:p>
          <a:p>
            <a:pPr algn="ctr">
              <a:buNone/>
            </a:pPr>
            <a:r>
              <a:rPr lang="it-IT" b="1" dirty="0" smtClean="0"/>
              <a:t>Contiene riferimenti all’AT, specie 1Sam 2,1-10 (</a:t>
            </a:r>
            <a:r>
              <a:rPr lang="it-IT" b="1" dirty="0" smtClean="0">
                <a:solidFill>
                  <a:schemeClr val="accent6">
                    <a:lumMod val="75000"/>
                  </a:schemeClr>
                </a:solidFill>
              </a:rPr>
              <a:t>Cantico di Anna</a:t>
            </a:r>
            <a:r>
              <a:rPr lang="it-IT" b="1" dirty="0" smtClean="0"/>
              <a:t>), </a:t>
            </a:r>
            <a:r>
              <a:rPr lang="it-IT" b="1" dirty="0" err="1" smtClean="0"/>
              <a:t>Sal</a:t>
            </a:r>
            <a:r>
              <a:rPr lang="it-IT" b="1" dirty="0" smtClean="0"/>
              <a:t> 89,11; 103,17; 107,9; 111,9; </a:t>
            </a:r>
            <a:r>
              <a:rPr lang="it-IT" b="1" dirty="0" err="1" smtClean="0"/>
              <a:t>Is</a:t>
            </a:r>
            <a:r>
              <a:rPr lang="it-IT" b="1" dirty="0" smtClean="0"/>
              <a:t> 41,8-9. </a:t>
            </a:r>
          </a:p>
          <a:p>
            <a:endParaRPr lang="it-IT"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Nel Cantico …</a:t>
            </a:r>
            <a:endParaRPr lang="it-IT" dirty="0"/>
          </a:p>
        </p:txBody>
      </p:sp>
      <p:sp>
        <p:nvSpPr>
          <p:cNvPr id="3" name="Segnaposto contenuto 2"/>
          <p:cNvSpPr>
            <a:spLocks noGrp="1"/>
          </p:cNvSpPr>
          <p:nvPr>
            <p:ph idx="1"/>
          </p:nvPr>
        </p:nvSpPr>
        <p:spPr/>
        <p:txBody>
          <a:bodyPr/>
          <a:lstStyle/>
          <a:p>
            <a:pPr algn="ctr">
              <a:buNone/>
            </a:pPr>
            <a:r>
              <a:rPr lang="it-IT" sz="4000" b="1" dirty="0" smtClean="0">
                <a:solidFill>
                  <a:srgbClr val="C00000"/>
                </a:solidFill>
              </a:rPr>
              <a:t>… si avverte anche l’eco di altre figure femminili veterotestamentarie che hanno espresso la loro gratitudine al Signore: </a:t>
            </a:r>
            <a:r>
              <a:rPr lang="it-IT" sz="4000" b="1" dirty="0" smtClean="0">
                <a:solidFill>
                  <a:srgbClr val="C00000"/>
                </a:solidFill>
                <a:latin typeface="Algerian" pitchFamily="82" charset="0"/>
              </a:rPr>
              <a:t>Maria</a:t>
            </a:r>
            <a:r>
              <a:rPr lang="it-IT" sz="4000" b="1" dirty="0" smtClean="0">
                <a:solidFill>
                  <a:srgbClr val="C00000"/>
                </a:solidFill>
              </a:rPr>
              <a:t>, sorella di Mosè (</a:t>
            </a:r>
            <a:r>
              <a:rPr lang="it-IT" sz="4000" b="1" dirty="0" err="1" smtClean="0">
                <a:solidFill>
                  <a:srgbClr val="C00000"/>
                </a:solidFill>
              </a:rPr>
              <a:t>Es</a:t>
            </a:r>
            <a:r>
              <a:rPr lang="it-IT" sz="4000" b="1" dirty="0" smtClean="0">
                <a:solidFill>
                  <a:srgbClr val="C00000"/>
                </a:solidFill>
              </a:rPr>
              <a:t> 15,20-21), </a:t>
            </a:r>
            <a:r>
              <a:rPr lang="it-IT" sz="4000" b="1" dirty="0" smtClean="0">
                <a:solidFill>
                  <a:srgbClr val="C00000"/>
                </a:solidFill>
                <a:latin typeface="Algerian" pitchFamily="82" charset="0"/>
              </a:rPr>
              <a:t>Debora</a:t>
            </a:r>
            <a:r>
              <a:rPr lang="it-IT" sz="4000" b="1" dirty="0" smtClean="0">
                <a:solidFill>
                  <a:srgbClr val="C00000"/>
                </a:solidFill>
              </a:rPr>
              <a:t> (</a:t>
            </a:r>
            <a:r>
              <a:rPr lang="it-IT" sz="4000" b="1" dirty="0" err="1" smtClean="0">
                <a:solidFill>
                  <a:srgbClr val="C00000"/>
                </a:solidFill>
              </a:rPr>
              <a:t>Gdc</a:t>
            </a:r>
            <a:r>
              <a:rPr lang="it-IT" sz="4000" b="1" dirty="0" smtClean="0">
                <a:solidFill>
                  <a:srgbClr val="C00000"/>
                </a:solidFill>
              </a:rPr>
              <a:t> 5,1-31) e </a:t>
            </a:r>
            <a:r>
              <a:rPr lang="it-IT" sz="4000" b="1" dirty="0" smtClean="0">
                <a:solidFill>
                  <a:srgbClr val="C00000"/>
                </a:solidFill>
                <a:latin typeface="Algerian" pitchFamily="82" charset="0"/>
              </a:rPr>
              <a:t>Giuditta</a:t>
            </a:r>
            <a:r>
              <a:rPr lang="it-IT" sz="4000" b="1" dirty="0" smtClean="0">
                <a:solidFill>
                  <a:srgbClr val="C00000"/>
                </a:solidFill>
              </a:rPr>
              <a:t> (</a:t>
            </a:r>
            <a:r>
              <a:rPr lang="it-IT" sz="4000" b="1" dirty="0" err="1" smtClean="0">
                <a:solidFill>
                  <a:srgbClr val="C00000"/>
                </a:solidFill>
              </a:rPr>
              <a:t>Gdt</a:t>
            </a:r>
            <a:r>
              <a:rPr lang="it-IT" sz="4000" b="1" dirty="0" smtClean="0">
                <a:solidFill>
                  <a:srgbClr val="C00000"/>
                </a:solidFill>
              </a:rPr>
              <a:t> 16,1-17). </a:t>
            </a:r>
          </a:p>
          <a:p>
            <a:pPr>
              <a:buNone/>
            </a:pP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ctr"/>
            <a:endParaRPr lang="it-IT" b="1" dirty="0" smtClean="0"/>
          </a:p>
          <a:p>
            <a:pPr algn="ctr">
              <a:buNone/>
            </a:pPr>
            <a:r>
              <a:rPr lang="it-IT" sz="5400" b="1" dirty="0" smtClean="0">
                <a:solidFill>
                  <a:srgbClr val="C00000"/>
                </a:solidFill>
                <a:latin typeface="Aharoni" pitchFamily="2" charset="-79"/>
                <a:cs typeface="Aharoni" pitchFamily="2" charset="-79"/>
              </a:rPr>
              <a:t>Parole su Maria</a:t>
            </a:r>
          </a:p>
          <a:p>
            <a:pPr algn="ctr">
              <a:buNone/>
            </a:pPr>
            <a:r>
              <a:rPr lang="it-IT" b="1" dirty="0" smtClean="0"/>
              <a:t> </a:t>
            </a:r>
            <a:br>
              <a:rPr lang="it-IT" b="1" dirty="0" smtClean="0"/>
            </a:br>
            <a:r>
              <a:rPr lang="it-IT" b="1" dirty="0" smtClean="0"/>
              <a:t>brani biblici che la riguardano</a:t>
            </a:r>
            <a:endParaRPr lang="it-IT"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0" y="836712"/>
          <a:ext cx="9144000" cy="5109924"/>
        </p:xfrm>
        <a:graphic>
          <a:graphicData uri="http://schemas.openxmlformats.org/drawingml/2006/table">
            <a:tbl>
              <a:tblPr firstRow="1" bandRow="1">
                <a:tableStyleId>{5C22544A-7EE6-4342-B048-85BDC9FD1C3A}</a:tableStyleId>
              </a:tblPr>
              <a:tblGrid>
                <a:gridCol w="3211848"/>
                <a:gridCol w="5932152"/>
              </a:tblGrid>
              <a:tr h="1066590">
                <a:tc>
                  <a:txBody>
                    <a:bodyPr/>
                    <a:lstStyle/>
                    <a:p>
                      <a:pPr algn="ctr">
                        <a:lnSpc>
                          <a:spcPct val="115000"/>
                        </a:lnSpc>
                        <a:spcAft>
                          <a:spcPts val="0"/>
                        </a:spcAft>
                      </a:pPr>
                      <a:r>
                        <a:rPr lang="it-IT" sz="2800" b="1" dirty="0">
                          <a:solidFill>
                            <a:srgbClr val="C00000"/>
                          </a:solidFill>
                          <a:latin typeface="Times New Roman"/>
                          <a:ea typeface="Calibri"/>
                          <a:cs typeface="Arial"/>
                        </a:rPr>
                        <a:t>Introduzione</a:t>
                      </a:r>
                      <a:endParaRPr lang="it-IT" sz="2800" b="1" dirty="0">
                        <a:solidFill>
                          <a:srgbClr val="C00000"/>
                        </a:solidFill>
                        <a:latin typeface="Calibri"/>
                        <a:ea typeface="Calibri"/>
                        <a:cs typeface="Arial"/>
                      </a:endParaRPr>
                    </a:p>
                  </a:txBody>
                  <a:tcPr marL="68580" marR="68580" marT="0" marB="0">
                    <a:solidFill>
                      <a:schemeClr val="accent3">
                        <a:lumMod val="20000"/>
                        <a:lumOff val="80000"/>
                      </a:schemeClr>
                    </a:solidFill>
                  </a:tcPr>
                </a:tc>
                <a:tc>
                  <a:txBody>
                    <a:bodyPr/>
                    <a:lstStyle/>
                    <a:p>
                      <a:pPr algn="ctr">
                        <a:lnSpc>
                          <a:spcPct val="115000"/>
                        </a:lnSpc>
                        <a:spcAft>
                          <a:spcPts val="0"/>
                        </a:spcAft>
                      </a:pPr>
                      <a:r>
                        <a:rPr lang="it-IT" sz="2800" b="1" i="1" dirty="0">
                          <a:solidFill>
                            <a:srgbClr val="002060"/>
                          </a:solidFill>
                          <a:latin typeface="Times New Roman"/>
                          <a:ea typeface="Calibri"/>
                          <a:cs typeface="Arial"/>
                        </a:rPr>
                        <a:t>L’anima mia magnifica il Signore ...</a:t>
                      </a:r>
                      <a:endParaRPr lang="it-IT" sz="2800" b="1" dirty="0">
                        <a:solidFill>
                          <a:srgbClr val="002060"/>
                        </a:solidFill>
                        <a:latin typeface="Calibri"/>
                        <a:ea typeface="Calibri"/>
                        <a:cs typeface="Arial"/>
                      </a:endParaRPr>
                    </a:p>
                  </a:txBody>
                  <a:tcPr marL="68580" marR="68580" marT="0" marB="0">
                    <a:solidFill>
                      <a:schemeClr val="accent3">
                        <a:lumMod val="20000"/>
                        <a:lumOff val="80000"/>
                      </a:schemeClr>
                    </a:solidFill>
                  </a:tcPr>
                </a:tc>
              </a:tr>
              <a:tr h="3037866">
                <a:tc>
                  <a:txBody>
                    <a:bodyPr/>
                    <a:lstStyle/>
                    <a:p>
                      <a:pPr algn="ctr">
                        <a:lnSpc>
                          <a:spcPct val="115000"/>
                        </a:lnSpc>
                        <a:spcAft>
                          <a:spcPts val="0"/>
                        </a:spcAft>
                      </a:pPr>
                      <a:r>
                        <a:rPr lang="it-IT" sz="2800" b="1" dirty="0">
                          <a:solidFill>
                            <a:srgbClr val="C00000"/>
                          </a:solidFill>
                          <a:latin typeface="Times New Roman"/>
                          <a:ea typeface="Calibri"/>
                          <a:cs typeface="Arial"/>
                        </a:rPr>
                        <a:t>Motivi</a:t>
                      </a:r>
                      <a:endParaRPr lang="it-IT" sz="2800" b="1" dirty="0">
                        <a:solidFill>
                          <a:srgbClr val="C00000"/>
                        </a:solidFill>
                        <a:latin typeface="Calibri"/>
                        <a:ea typeface="Calibri"/>
                        <a:cs typeface="Arial"/>
                      </a:endParaRPr>
                    </a:p>
                  </a:txBody>
                  <a:tcPr marL="68580" marR="68580" marT="0" marB="0">
                    <a:solidFill>
                      <a:schemeClr val="accent3">
                        <a:lumMod val="20000"/>
                        <a:lumOff val="80000"/>
                      </a:schemeClr>
                    </a:solidFill>
                  </a:tcPr>
                </a:tc>
                <a:tc>
                  <a:txBody>
                    <a:bodyPr/>
                    <a:lstStyle/>
                    <a:p>
                      <a:pPr algn="ctr">
                        <a:lnSpc>
                          <a:spcPct val="115000"/>
                        </a:lnSpc>
                        <a:spcAft>
                          <a:spcPts val="0"/>
                        </a:spcAft>
                      </a:pPr>
                      <a:r>
                        <a:rPr lang="it-IT" sz="2800" b="1" i="1" dirty="0">
                          <a:solidFill>
                            <a:srgbClr val="002060"/>
                          </a:solidFill>
                          <a:latin typeface="Times New Roman"/>
                          <a:ea typeface="Calibri"/>
                          <a:cs typeface="Arial"/>
                        </a:rPr>
                        <a:t>... perché ha guardato l’umiltà della sua serva ... perché grandi cose ... perché ha spiegato ... ha disperso ... ha rovesciato ... ha innalzato ... ha ricolmato ... ha rimandato ...</a:t>
                      </a:r>
                      <a:endParaRPr lang="it-IT" sz="2800" b="1" dirty="0">
                        <a:solidFill>
                          <a:srgbClr val="002060"/>
                        </a:solidFill>
                        <a:latin typeface="Calibri"/>
                        <a:ea typeface="Calibri"/>
                        <a:cs typeface="Arial"/>
                      </a:endParaRPr>
                    </a:p>
                  </a:txBody>
                  <a:tcPr marL="68580" marR="68580" marT="0" marB="0">
                    <a:solidFill>
                      <a:schemeClr val="accent3">
                        <a:lumMod val="20000"/>
                        <a:lumOff val="80000"/>
                      </a:schemeClr>
                    </a:solidFill>
                  </a:tcPr>
                </a:tc>
              </a:tr>
              <a:tr h="1005468">
                <a:tc>
                  <a:txBody>
                    <a:bodyPr/>
                    <a:lstStyle/>
                    <a:p>
                      <a:pPr algn="ctr">
                        <a:lnSpc>
                          <a:spcPct val="115000"/>
                        </a:lnSpc>
                        <a:spcAft>
                          <a:spcPts val="0"/>
                        </a:spcAft>
                      </a:pPr>
                      <a:r>
                        <a:rPr lang="it-IT" sz="2800" b="1" dirty="0">
                          <a:solidFill>
                            <a:srgbClr val="C00000"/>
                          </a:solidFill>
                          <a:latin typeface="Times New Roman"/>
                          <a:ea typeface="Calibri"/>
                          <a:cs typeface="Arial"/>
                        </a:rPr>
                        <a:t>Conclusione</a:t>
                      </a:r>
                      <a:endParaRPr lang="it-IT" sz="2800" b="1" dirty="0">
                        <a:solidFill>
                          <a:srgbClr val="C00000"/>
                        </a:solidFill>
                        <a:latin typeface="Calibri"/>
                        <a:ea typeface="Calibri"/>
                        <a:cs typeface="Arial"/>
                      </a:endParaRPr>
                    </a:p>
                  </a:txBody>
                  <a:tcPr marL="68580" marR="68580" marT="0" marB="0">
                    <a:solidFill>
                      <a:schemeClr val="accent3">
                        <a:lumMod val="20000"/>
                        <a:lumOff val="80000"/>
                      </a:schemeClr>
                    </a:solidFill>
                  </a:tcPr>
                </a:tc>
                <a:tc>
                  <a:txBody>
                    <a:bodyPr/>
                    <a:lstStyle/>
                    <a:p>
                      <a:pPr algn="ctr">
                        <a:lnSpc>
                          <a:spcPct val="115000"/>
                        </a:lnSpc>
                        <a:spcAft>
                          <a:spcPts val="0"/>
                        </a:spcAft>
                      </a:pPr>
                      <a:r>
                        <a:rPr lang="it-IT" sz="2800" b="1" i="1" dirty="0">
                          <a:solidFill>
                            <a:srgbClr val="002060"/>
                          </a:solidFill>
                          <a:latin typeface="Times New Roman"/>
                          <a:ea typeface="Calibri"/>
                          <a:cs typeface="Arial"/>
                        </a:rPr>
                        <a:t>... per Abramo e la sua discendenza per sempre</a:t>
                      </a:r>
                      <a:endParaRPr lang="it-IT" sz="2800" b="1" dirty="0">
                        <a:solidFill>
                          <a:srgbClr val="002060"/>
                        </a:solidFill>
                        <a:latin typeface="Calibri"/>
                        <a:ea typeface="Calibri"/>
                        <a:cs typeface="Arial"/>
                      </a:endParaRPr>
                    </a:p>
                  </a:txBody>
                  <a:tcPr marL="68580" marR="68580" marT="0" marB="0">
                    <a:solidFill>
                      <a:schemeClr val="accent3">
                        <a:lumMod val="20000"/>
                        <a:lumOff val="80000"/>
                      </a:schemeClr>
                    </a:solidFill>
                  </a:tcPr>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nvPr>
        </p:nvGraphicFramePr>
        <p:xfrm>
          <a:off x="457200" y="1600200"/>
          <a:ext cx="8229600" cy="4084320"/>
        </p:xfrm>
        <a:graphic>
          <a:graphicData uri="http://schemas.openxmlformats.org/drawingml/2006/table">
            <a:tbl>
              <a:tblPr firstRow="1" bandRow="1">
                <a:tableStyleId>{5C22544A-7EE6-4342-B048-85BDC9FD1C3A}</a:tableStyleId>
              </a:tblPr>
              <a:tblGrid>
                <a:gridCol w="8229600"/>
              </a:tblGrid>
              <a:tr h="370840">
                <a:tc>
                  <a:txBody>
                    <a:bodyPr/>
                    <a:lstStyle/>
                    <a:p>
                      <a:pPr algn="ctr"/>
                      <a:r>
                        <a:rPr lang="it-IT" sz="3200" b="1" dirty="0" smtClean="0"/>
                        <a:t>Il Cantico che è iniziato con la somma riconoscenza dell’anima, ore termina con la professione della certezza che la </a:t>
                      </a:r>
                      <a:r>
                        <a:rPr lang="it-IT" sz="3200" b="1" i="1" dirty="0" smtClean="0"/>
                        <a:t>misericordia </a:t>
                      </a:r>
                      <a:r>
                        <a:rPr lang="it-IT" sz="3200" b="1" dirty="0" smtClean="0"/>
                        <a:t>del Signore è assicurata per l’eternità. </a:t>
                      </a:r>
                    </a:p>
                  </a:txBody>
                  <a:tcPr/>
                </a:tc>
              </a:tr>
              <a:tr h="370840">
                <a:tc>
                  <a:txBody>
                    <a:bodyPr/>
                    <a:lstStyle/>
                    <a:p>
                      <a:pPr algn="ctr"/>
                      <a:r>
                        <a:rPr lang="it-IT" sz="3200" b="1" dirty="0" smtClean="0"/>
                        <a:t>Maria è la prima degli ‘</a:t>
                      </a:r>
                      <a:r>
                        <a:rPr lang="it-IT" sz="3200" b="1" dirty="0" err="1" smtClean="0"/>
                        <a:t>anawim</a:t>
                      </a:r>
                      <a:r>
                        <a:rPr lang="it-IT" sz="3200" b="1" dirty="0" smtClean="0"/>
                        <a:t>’ (= poveri) </a:t>
                      </a:r>
                    </a:p>
                    <a:p>
                      <a:pPr algn="ctr"/>
                      <a:r>
                        <a:rPr lang="it-IT" sz="3200" b="1" dirty="0" smtClean="0"/>
                        <a:t>che il Signore esalta </a:t>
                      </a:r>
                    </a:p>
                    <a:p>
                      <a:pPr algn="ctr"/>
                      <a:r>
                        <a:rPr lang="it-IT" sz="3200" b="1" dirty="0" smtClean="0"/>
                        <a:t>e la prima ad intercedere per i ‘poveri’.</a:t>
                      </a:r>
                    </a:p>
                    <a:p>
                      <a:pPr algn="ctr"/>
                      <a:r>
                        <a:rPr lang="it-IT" sz="3200" b="1" dirty="0" smtClean="0"/>
                        <a:t> </a:t>
                      </a:r>
                      <a:r>
                        <a:rPr lang="it-IT" sz="3200" b="1" dirty="0" smtClean="0">
                          <a:solidFill>
                            <a:srgbClr val="C00000"/>
                          </a:solidFill>
                        </a:rPr>
                        <a:t>L’umiltà rende grande Maria ... </a:t>
                      </a:r>
                      <a:endParaRPr lang="it-IT" sz="3200" b="1" dirty="0" smtClean="0"/>
                    </a:p>
                  </a:txBody>
                  <a:tcPr/>
                </a:tc>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60000"/>
                <a:lumOff val="4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57200" y="354672"/>
          <a:ext cx="8229600" cy="5256584"/>
        </p:xfrm>
        <a:graphic>
          <a:graphicData uri="http://schemas.openxmlformats.org/drawingml/2006/table">
            <a:tbl>
              <a:tblPr firstRow="1" bandRow="1">
                <a:tableStyleId>{5C22544A-7EE6-4342-B048-85BDC9FD1C3A}</a:tableStyleId>
              </a:tblPr>
              <a:tblGrid>
                <a:gridCol w="8229600"/>
              </a:tblGrid>
              <a:tr h="52565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7200" dirty="0" smtClean="0">
                        <a:solidFill>
                          <a:srgbClr val="00B0F0"/>
                        </a:solidFill>
                        <a:latin typeface="Arial Black"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it-IT" sz="7200" i="1" dirty="0" smtClean="0">
                          <a:solidFill>
                            <a:srgbClr val="00B0F0"/>
                          </a:solidFill>
                          <a:latin typeface="Arial Black" pitchFamily="34" charset="0"/>
                        </a:rPr>
                        <a:t>Umile ed alta più che creatura</a:t>
                      </a:r>
                      <a:r>
                        <a:rPr lang="it-IT" sz="7200" i="1" dirty="0" smtClean="0">
                          <a:latin typeface="Arial Black" pitchFamily="34" charset="0"/>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it-IT" sz="2000" dirty="0" smtClean="0">
                          <a:solidFill>
                            <a:srgbClr val="002060"/>
                          </a:solidFill>
                          <a:latin typeface="Times New Roman" pitchFamily="18" charset="0"/>
                          <a:cs typeface="Times New Roman" pitchFamily="18" charset="0"/>
                        </a:rPr>
                        <a:t>(Dante Alighieri, Paradiso </a:t>
                      </a:r>
                      <a:r>
                        <a:rPr lang="it-IT" sz="2000" dirty="0" err="1" smtClean="0">
                          <a:solidFill>
                            <a:srgbClr val="002060"/>
                          </a:solidFill>
                          <a:latin typeface="Times New Roman" pitchFamily="18" charset="0"/>
                          <a:cs typeface="Times New Roman" pitchFamily="18" charset="0"/>
                        </a:rPr>
                        <a:t>XXXIII</a:t>
                      </a:r>
                      <a:r>
                        <a:rPr lang="it-IT" sz="2000" dirty="0" smtClean="0">
                          <a:solidFill>
                            <a:srgbClr val="002060"/>
                          </a:solidFill>
                          <a:latin typeface="Times New Roman" pitchFamily="18" charset="0"/>
                          <a:cs typeface="Times New Roman" pitchFamily="18" charset="0"/>
                        </a:rPr>
                        <a:t>)</a:t>
                      </a:r>
                    </a:p>
                  </a:txBody>
                  <a:tcPr>
                    <a:solidFill>
                      <a:schemeClr val="tx2">
                        <a:lumMod val="20000"/>
                        <a:lumOff val="80000"/>
                      </a:schemeClr>
                    </a:solidFill>
                  </a:tcPr>
                </a:tc>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4)</a:t>
            </a:r>
            <a:r>
              <a:rPr lang="it-IT" b="1" dirty="0" smtClean="0">
                <a:solidFill>
                  <a:srgbClr val="C00000"/>
                </a:solidFill>
              </a:rPr>
              <a:t>Permanenza di Maria presso Elisabetta</a:t>
            </a:r>
            <a:r>
              <a:rPr lang="it-IT" dirty="0" smtClean="0">
                <a:solidFill>
                  <a:srgbClr val="C00000"/>
                </a:solidFill>
              </a:rPr>
              <a:t> </a:t>
            </a:r>
            <a:r>
              <a:rPr lang="it-IT" sz="3100" dirty="0" err="1" smtClean="0">
                <a:latin typeface="Times New Roman" pitchFamily="18" charset="0"/>
                <a:cs typeface="Times New Roman" pitchFamily="18" charset="0"/>
              </a:rPr>
              <a:t>Lc</a:t>
            </a:r>
            <a:r>
              <a:rPr lang="it-IT" sz="3100" dirty="0" smtClean="0">
                <a:latin typeface="Times New Roman" pitchFamily="18" charset="0"/>
                <a:cs typeface="Times New Roman" pitchFamily="18" charset="0"/>
              </a:rPr>
              <a:t> 1,56</a:t>
            </a:r>
            <a:endParaRPr lang="it-IT" sz="3100" dirty="0">
              <a:latin typeface="Times New Roman" pitchFamily="18" charset="0"/>
              <a:cs typeface="Times New Roman" pitchFamily="18" charset="0"/>
            </a:endParaRPr>
          </a:p>
        </p:txBody>
      </p:sp>
      <p:graphicFrame>
        <p:nvGraphicFramePr>
          <p:cNvPr id="4" name="Segnaposto contenuto 3"/>
          <p:cNvGraphicFramePr>
            <a:graphicFrameLocks noGrp="1"/>
          </p:cNvGraphicFramePr>
          <p:nvPr>
            <p:ph idx="1"/>
          </p:nvPr>
        </p:nvGraphicFramePr>
        <p:xfrm>
          <a:off x="0" y="2060848"/>
          <a:ext cx="9144000" cy="3474720"/>
        </p:xfrm>
        <a:graphic>
          <a:graphicData uri="http://schemas.openxmlformats.org/drawingml/2006/table">
            <a:tbl>
              <a:tblPr firstRow="1" bandRow="1">
                <a:tableStyleId>{5C22544A-7EE6-4342-B048-85BDC9FD1C3A}</a:tableStyleId>
              </a:tblPr>
              <a:tblGrid>
                <a:gridCol w="9144000"/>
              </a:tblGrid>
              <a:tr h="370840">
                <a:tc>
                  <a:txBody>
                    <a:bodyPr/>
                    <a:lstStyle/>
                    <a:p>
                      <a:pPr algn="ctr"/>
                      <a:r>
                        <a:rPr lang="el-GR" sz="3600" b="1" dirty="0" smtClean="0">
                          <a:latin typeface="Times New Roman" pitchFamily="18" charset="0"/>
                          <a:cs typeface="Times New Roman" pitchFamily="18" charset="0"/>
                        </a:rPr>
                        <a:t>Ἔμεινεν δὲ Μαριὰμ σὺν αὐτῇ ὡς μῆνας τρεῖς, καὶ ὑπέστρεψεν εἰς τὸν οἶκον αὐτῆς. </a:t>
                      </a:r>
                      <a:endParaRPr lang="it-IT" sz="3600" b="1" dirty="0" smtClean="0">
                        <a:latin typeface="Times New Roman" pitchFamily="18" charset="0"/>
                        <a:cs typeface="Times New Roman" pitchFamily="18" charset="0"/>
                      </a:endParaRPr>
                    </a:p>
                    <a:p>
                      <a:pPr algn="ctr"/>
                      <a:endParaRPr lang="it-IT" sz="3600" b="1" dirty="0">
                        <a:latin typeface="Times New Roman" pitchFamily="18" charset="0"/>
                        <a:cs typeface="Times New Roman" pitchFamily="18" charset="0"/>
                      </a:endParaRP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3600" b="1" i="1" dirty="0" smtClean="0">
                          <a:latin typeface="Times New Roman" pitchFamily="18" charset="0"/>
                          <a:cs typeface="Times New Roman" pitchFamily="18" charset="0"/>
                        </a:rPr>
                        <a:t>Maria rimase con lei circa tre mesi, </a:t>
                      </a:r>
                    </a:p>
                    <a:p>
                      <a:pPr marL="0" marR="0" indent="0" algn="ctr" defTabSz="914400" rtl="0" eaLnBrk="1" fontAlgn="auto" latinLnBrk="0" hangingPunct="1">
                        <a:lnSpc>
                          <a:spcPct val="100000"/>
                        </a:lnSpc>
                        <a:spcBef>
                          <a:spcPts val="0"/>
                        </a:spcBef>
                        <a:spcAft>
                          <a:spcPts val="0"/>
                        </a:spcAft>
                        <a:buClrTx/>
                        <a:buSzTx/>
                        <a:buFontTx/>
                        <a:buNone/>
                        <a:tabLst/>
                        <a:defRPr/>
                      </a:pPr>
                      <a:r>
                        <a:rPr lang="it-IT" sz="3600" b="1" i="1" dirty="0" smtClean="0">
                          <a:latin typeface="Times New Roman" pitchFamily="18" charset="0"/>
                          <a:cs typeface="Times New Roman" pitchFamily="18" charset="0"/>
                        </a:rPr>
                        <a:t>poi tornò a casa sua </a:t>
                      </a:r>
                      <a:endParaRPr lang="it-IT" sz="3600" b="1" dirty="0" smtClean="0">
                        <a:latin typeface="Times New Roman" pitchFamily="18" charset="0"/>
                        <a:cs typeface="Times New Roman" pitchFamily="18" charset="0"/>
                      </a:endParaRPr>
                    </a:p>
                    <a:p>
                      <a:pPr algn="ctr"/>
                      <a:endParaRPr lang="it-IT" sz="3600" b="1" dirty="0">
                        <a:latin typeface="Times New Roman" pitchFamily="18" charset="0"/>
                        <a:cs typeface="Times New Roman" pitchFamily="18" charset="0"/>
                      </a:endParaRPr>
                    </a:p>
                  </a:txBody>
                  <a:tcPr/>
                </a:tc>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l-GR" b="1" dirty="0" smtClean="0"/>
              <a:t>μένω</a:t>
            </a:r>
            <a:r>
              <a:rPr lang="it-IT" b="1" dirty="0" smtClean="0"/>
              <a:t> = </a:t>
            </a:r>
            <a:r>
              <a:rPr lang="it-IT" b="1" i="1" dirty="0" smtClean="0"/>
              <a:t>rimanere</a:t>
            </a:r>
            <a:endParaRPr lang="it-IT" dirty="0"/>
          </a:p>
        </p:txBody>
      </p:sp>
      <p:sp>
        <p:nvSpPr>
          <p:cNvPr id="3" name="Segnaposto contenuto 2"/>
          <p:cNvSpPr>
            <a:spLocks noGrp="1"/>
          </p:cNvSpPr>
          <p:nvPr>
            <p:ph idx="1"/>
          </p:nvPr>
        </p:nvSpPr>
        <p:spPr/>
        <p:txBody>
          <a:bodyPr/>
          <a:lstStyle/>
          <a:p>
            <a:pPr algn="ctr">
              <a:buNone/>
            </a:pPr>
            <a:r>
              <a:rPr lang="it-IT" b="1" dirty="0" smtClean="0"/>
              <a:t>… </a:t>
            </a:r>
            <a:r>
              <a:rPr lang="it-IT" b="1" i="1" dirty="0" smtClean="0"/>
              <a:t> </a:t>
            </a:r>
            <a:r>
              <a:rPr lang="it-IT" dirty="0" smtClean="0"/>
              <a:t>anche </a:t>
            </a:r>
            <a:r>
              <a:rPr lang="it-IT" i="1" dirty="0" smtClean="0"/>
              <a:t>stare, abitare, risiedere. </a:t>
            </a:r>
          </a:p>
          <a:p>
            <a:pPr algn="ctr">
              <a:buNone/>
            </a:pPr>
            <a:r>
              <a:rPr lang="it-IT" dirty="0" smtClean="0"/>
              <a:t>Mette cioè in luce la solidarietà delle due donne: </a:t>
            </a:r>
            <a:r>
              <a:rPr lang="it-IT" b="1" dirty="0" smtClean="0">
                <a:solidFill>
                  <a:srgbClr val="C00000"/>
                </a:solidFill>
              </a:rPr>
              <a:t>condivisione della gioia che le riguarda</a:t>
            </a:r>
            <a:r>
              <a:rPr lang="it-IT" dirty="0" smtClean="0"/>
              <a:t>, </a:t>
            </a:r>
          </a:p>
          <a:p>
            <a:pPr algn="ctr">
              <a:buNone/>
            </a:pPr>
            <a:r>
              <a:rPr lang="it-IT" b="1" dirty="0" smtClean="0">
                <a:solidFill>
                  <a:srgbClr val="00B050"/>
                </a:solidFill>
              </a:rPr>
              <a:t>aiuto di Maria nei riguarda di Elisabetta </a:t>
            </a:r>
            <a:r>
              <a:rPr lang="it-IT" dirty="0" smtClean="0"/>
              <a:t>prossima a dare alla luce un bambino con tutte le esigenze che la situazione comporta</a:t>
            </a:r>
            <a:endParaRPr lang="it-IT"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5)</a:t>
            </a:r>
            <a:r>
              <a:rPr lang="it-IT" b="1" dirty="0" smtClean="0">
                <a:solidFill>
                  <a:srgbClr val="00B050"/>
                </a:solidFill>
              </a:rPr>
              <a:t>Maria, Sposa di Giuseppe </a:t>
            </a:r>
            <a:br>
              <a:rPr lang="it-IT" b="1" dirty="0" smtClean="0">
                <a:solidFill>
                  <a:srgbClr val="00B050"/>
                </a:solidFill>
              </a:rPr>
            </a:br>
            <a:r>
              <a:rPr lang="it-IT" b="1" dirty="0" smtClean="0">
                <a:solidFill>
                  <a:srgbClr val="00B050"/>
                </a:solidFill>
              </a:rPr>
              <a:t>e Madre di Gesù </a:t>
            </a:r>
            <a:r>
              <a:rPr lang="it-IT" sz="1600" dirty="0" smtClean="0"/>
              <a:t>Mt 1,18-25</a:t>
            </a:r>
            <a:endParaRPr lang="it-IT" sz="1600" dirty="0"/>
          </a:p>
        </p:txBody>
      </p:sp>
      <p:graphicFrame>
        <p:nvGraphicFramePr>
          <p:cNvPr id="5" name="Segnaposto contenuto 4"/>
          <p:cNvGraphicFramePr>
            <a:graphicFrameLocks noGrp="1"/>
          </p:cNvGraphicFramePr>
          <p:nvPr>
            <p:ph idx="1"/>
          </p:nvPr>
        </p:nvGraphicFramePr>
        <p:xfrm>
          <a:off x="457200" y="1600200"/>
          <a:ext cx="8229600" cy="466344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it-IT" sz="2000" b="1" kern="1200" dirty="0" smtClean="0">
                          <a:solidFill>
                            <a:schemeClr val="lt1"/>
                          </a:solidFill>
                          <a:latin typeface="+mn-lt"/>
                          <a:ea typeface="+mn-ea"/>
                          <a:cs typeface="+mn-cs"/>
                        </a:rPr>
                        <a:t>1,18 </a:t>
                      </a:r>
                      <a:r>
                        <a:rPr lang="el-GR" sz="2000" b="1" kern="1200" dirty="0" smtClean="0">
                          <a:solidFill>
                            <a:schemeClr val="lt1"/>
                          </a:solidFill>
                          <a:latin typeface="+mn-lt"/>
                          <a:ea typeface="+mn-ea"/>
                          <a:cs typeface="+mn-cs"/>
                        </a:rPr>
                        <a:t>Τοῦ δὲ </a:t>
                      </a:r>
                      <a:r>
                        <a:rPr lang="el-GR" sz="2000" b="1" i="1" kern="1200" dirty="0" smtClean="0">
                          <a:solidFill>
                            <a:schemeClr val="lt1"/>
                          </a:solidFill>
                          <a:latin typeface="+mn-lt"/>
                          <a:ea typeface="+mn-ea"/>
                          <a:cs typeface="+mn-cs"/>
                        </a:rPr>
                        <a:t>Ἰησοῦ</a:t>
                      </a:r>
                      <a:r>
                        <a:rPr lang="el-GR" sz="2000" b="1" kern="1200" dirty="0" smtClean="0">
                          <a:solidFill>
                            <a:schemeClr val="lt1"/>
                          </a:solidFill>
                          <a:latin typeface="+mn-lt"/>
                          <a:ea typeface="+mn-ea"/>
                          <a:cs typeface="+mn-cs"/>
                        </a:rPr>
                        <a:t> </a:t>
                      </a:r>
                      <a:r>
                        <a:rPr lang="el-GR" sz="2000" b="1" i="1" kern="1200" dirty="0" smtClean="0">
                          <a:solidFill>
                            <a:schemeClr val="lt1"/>
                          </a:solidFill>
                          <a:latin typeface="+mn-lt"/>
                          <a:ea typeface="+mn-ea"/>
                          <a:cs typeface="+mn-cs"/>
                        </a:rPr>
                        <a:t>Χριστοῦ</a:t>
                      </a:r>
                      <a:r>
                        <a:rPr lang="el-GR" sz="2000" b="1" kern="1200" dirty="0" smtClean="0">
                          <a:solidFill>
                            <a:schemeClr val="lt1"/>
                          </a:solidFill>
                          <a:latin typeface="+mn-lt"/>
                          <a:ea typeface="+mn-ea"/>
                          <a:cs typeface="+mn-cs"/>
                        </a:rPr>
                        <a:t> ἡ γένεσις οὕτως ἦν. μνηστευθείσης τῆς μητρὸς αὐτοῦ </a:t>
                      </a:r>
                      <a:r>
                        <a:rPr lang="el-GR" sz="2000" b="1" i="1" kern="1200" dirty="0" smtClean="0">
                          <a:solidFill>
                            <a:schemeClr val="lt1"/>
                          </a:solidFill>
                          <a:latin typeface="+mn-lt"/>
                          <a:ea typeface="+mn-ea"/>
                          <a:cs typeface="+mn-cs"/>
                        </a:rPr>
                        <a:t>Μαρίας</a:t>
                      </a:r>
                      <a:r>
                        <a:rPr lang="el-GR" sz="2000" b="1" kern="1200" dirty="0" smtClean="0">
                          <a:solidFill>
                            <a:schemeClr val="lt1"/>
                          </a:solidFill>
                          <a:latin typeface="+mn-lt"/>
                          <a:ea typeface="+mn-ea"/>
                          <a:cs typeface="+mn-cs"/>
                        </a:rPr>
                        <a:t> τῷ </a:t>
                      </a:r>
                      <a:r>
                        <a:rPr lang="el-GR" sz="2000" b="1" i="1" kern="1200" dirty="0" smtClean="0">
                          <a:solidFill>
                            <a:schemeClr val="lt1"/>
                          </a:solidFill>
                          <a:latin typeface="+mn-lt"/>
                          <a:ea typeface="+mn-ea"/>
                          <a:cs typeface="+mn-cs"/>
                        </a:rPr>
                        <a:t>Ἰωσήφ</a:t>
                      </a:r>
                      <a:r>
                        <a:rPr lang="el-GR" sz="2000" b="1" kern="1200" dirty="0" smtClean="0">
                          <a:solidFill>
                            <a:schemeClr val="lt1"/>
                          </a:solidFill>
                          <a:latin typeface="+mn-lt"/>
                          <a:ea typeface="+mn-ea"/>
                          <a:cs typeface="+mn-cs"/>
                        </a:rPr>
                        <a:t>, πρὶν ἢ συνελθεῖν αὐτοὺς εὑρέθη ἐν γαστρὶ ἔχουσα ἐκ πνεύματος ἁγίου.</a:t>
                      </a:r>
                      <a:r>
                        <a:rPr lang="en-US" sz="2000" b="1" kern="1200" dirty="0" smtClean="0">
                          <a:solidFill>
                            <a:schemeClr val="lt1"/>
                          </a:solidFill>
                          <a:latin typeface="+mn-lt"/>
                          <a:ea typeface="+mn-ea"/>
                          <a:cs typeface="+mn-cs"/>
                        </a:rPr>
                        <a:t> 19 </a:t>
                      </a:r>
                      <a:r>
                        <a:rPr lang="el-GR" sz="2000" b="1" i="1" kern="1200" dirty="0" smtClean="0">
                          <a:solidFill>
                            <a:schemeClr val="lt1"/>
                          </a:solidFill>
                          <a:latin typeface="+mn-lt"/>
                          <a:ea typeface="+mn-ea"/>
                          <a:cs typeface="+mn-cs"/>
                        </a:rPr>
                        <a:t>Ἰωσὴφ</a:t>
                      </a:r>
                      <a:r>
                        <a:rPr lang="el-GR" sz="2000" b="1" kern="1200" dirty="0" smtClean="0">
                          <a:solidFill>
                            <a:schemeClr val="lt1"/>
                          </a:solidFill>
                          <a:latin typeface="+mn-lt"/>
                          <a:ea typeface="+mn-ea"/>
                          <a:cs typeface="+mn-cs"/>
                        </a:rPr>
                        <a:t> δὲ ὁ ἀνὴρ αὐτῆς, δίκαιος ὢν καὶ μὴ θέλων αὐτὴν δειγματίσαι, ἐβουλήθη λάθρᾳ ἀπολῦσαι αὐτήν.</a:t>
                      </a:r>
                      <a:r>
                        <a:rPr lang="it-IT" sz="2000" b="1" kern="1200" dirty="0" smtClean="0">
                          <a:solidFill>
                            <a:schemeClr val="lt1"/>
                          </a:solidFill>
                          <a:latin typeface="+mn-lt"/>
                          <a:ea typeface="+mn-ea"/>
                          <a:cs typeface="+mn-cs"/>
                        </a:rPr>
                        <a:t>  20 </a:t>
                      </a:r>
                      <a:r>
                        <a:rPr lang="el-GR" sz="2000" b="1" kern="1200" dirty="0" smtClean="0">
                          <a:solidFill>
                            <a:schemeClr val="lt1"/>
                          </a:solidFill>
                          <a:latin typeface="+mn-lt"/>
                          <a:ea typeface="+mn-ea"/>
                          <a:cs typeface="+mn-cs"/>
                        </a:rPr>
                        <a:t>ταῦτα δὲ αὐτοῦ ἐνθυμηθέντος ἰδοὺ ἄγγελος κυρίου κατ᾽ ὄναρ ἐφάνη αὐτῷ λέγων· </a:t>
                      </a:r>
                      <a:r>
                        <a:rPr lang="el-GR" sz="2000" b="1" i="1" kern="1200" dirty="0" smtClean="0">
                          <a:solidFill>
                            <a:schemeClr val="lt1"/>
                          </a:solidFill>
                          <a:latin typeface="+mn-lt"/>
                          <a:ea typeface="+mn-ea"/>
                          <a:cs typeface="+mn-cs"/>
                        </a:rPr>
                        <a:t>Ἰωσὴφ</a:t>
                      </a:r>
                      <a:r>
                        <a:rPr lang="el-GR" sz="2000" b="1" kern="1200" dirty="0" smtClean="0">
                          <a:solidFill>
                            <a:schemeClr val="lt1"/>
                          </a:solidFill>
                          <a:latin typeface="+mn-lt"/>
                          <a:ea typeface="+mn-ea"/>
                          <a:cs typeface="+mn-cs"/>
                        </a:rPr>
                        <a:t> υἱὸς </a:t>
                      </a:r>
                      <a:r>
                        <a:rPr lang="el-GR" sz="2000" b="1" i="1" kern="1200" dirty="0" smtClean="0">
                          <a:solidFill>
                            <a:schemeClr val="lt1"/>
                          </a:solidFill>
                          <a:latin typeface="+mn-lt"/>
                          <a:ea typeface="+mn-ea"/>
                          <a:cs typeface="+mn-cs"/>
                        </a:rPr>
                        <a:t>Δαυίδ</a:t>
                      </a:r>
                      <a:r>
                        <a:rPr lang="el-GR" sz="2000" b="1" kern="1200" dirty="0" smtClean="0">
                          <a:solidFill>
                            <a:schemeClr val="lt1"/>
                          </a:solidFill>
                          <a:latin typeface="+mn-lt"/>
                          <a:ea typeface="+mn-ea"/>
                          <a:cs typeface="+mn-cs"/>
                        </a:rPr>
                        <a:t>, μὴ φοβηθῇς παραλαβεῖν </a:t>
                      </a:r>
                      <a:r>
                        <a:rPr lang="el-GR" sz="2000" b="1" i="1" kern="1200" dirty="0" smtClean="0">
                          <a:solidFill>
                            <a:schemeClr val="lt1"/>
                          </a:solidFill>
                          <a:latin typeface="+mn-lt"/>
                          <a:ea typeface="+mn-ea"/>
                          <a:cs typeface="+mn-cs"/>
                        </a:rPr>
                        <a:t>Μαρίαν</a:t>
                      </a:r>
                      <a:r>
                        <a:rPr lang="el-GR" sz="2000" b="1" kern="1200" dirty="0" smtClean="0">
                          <a:solidFill>
                            <a:schemeClr val="lt1"/>
                          </a:solidFill>
                          <a:latin typeface="+mn-lt"/>
                          <a:ea typeface="+mn-ea"/>
                          <a:cs typeface="+mn-cs"/>
                        </a:rPr>
                        <a:t> τὴν γυναῖκά σου· τὸ γὰρ ἐν αὐτῇ γεννηθὲν ἐκ πνεύματός ἐστιν ἁγίου.</a:t>
                      </a:r>
                      <a:r>
                        <a:rPr lang="en-US" sz="2000" b="1" kern="1200" dirty="0" smtClean="0">
                          <a:solidFill>
                            <a:schemeClr val="lt1"/>
                          </a:solidFill>
                          <a:latin typeface="+mn-lt"/>
                          <a:ea typeface="+mn-ea"/>
                          <a:cs typeface="+mn-cs"/>
                        </a:rPr>
                        <a:t> </a:t>
                      </a:r>
                      <a:endParaRPr lang="it-IT"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000" b="1" i="1" kern="1200" dirty="0" smtClean="0">
                          <a:solidFill>
                            <a:schemeClr val="lt1"/>
                          </a:solidFill>
                          <a:latin typeface="+mn-lt"/>
                          <a:ea typeface="+mn-ea"/>
                          <a:cs typeface="+mn-cs"/>
                        </a:rPr>
                        <a:t>Ecco come avvenne la nascita di Gesù Cristo: sua madre Maria, essendo </a:t>
                      </a:r>
                      <a:r>
                        <a:rPr lang="it-IT" sz="2000" b="1" kern="1200" dirty="0" smtClean="0">
                          <a:solidFill>
                            <a:schemeClr val="lt1"/>
                          </a:solidFill>
                          <a:latin typeface="+mn-lt"/>
                          <a:ea typeface="+mn-ea"/>
                          <a:cs typeface="+mn-cs"/>
                        </a:rPr>
                        <a:t>(</a:t>
                      </a:r>
                      <a:r>
                        <a:rPr lang="it-IT" sz="2000" b="1" i="1" kern="1200" dirty="0" smtClean="0">
                          <a:solidFill>
                            <a:schemeClr val="lt1"/>
                          </a:solidFill>
                          <a:latin typeface="+mn-lt"/>
                          <a:ea typeface="+mn-ea"/>
                          <a:cs typeface="+mn-cs"/>
                        </a:rPr>
                        <a:t>promessa</a:t>
                      </a:r>
                      <a:r>
                        <a:rPr lang="it-IT" sz="2000" b="1" kern="1200" dirty="0" smtClean="0">
                          <a:solidFill>
                            <a:schemeClr val="lt1"/>
                          </a:solidFill>
                          <a:latin typeface="+mn-lt"/>
                          <a:ea typeface="+mn-ea"/>
                          <a:cs typeface="+mn-cs"/>
                        </a:rPr>
                        <a:t>)</a:t>
                      </a:r>
                      <a:r>
                        <a:rPr lang="it-IT" sz="2000" b="1" i="1" kern="1200" dirty="0" smtClean="0">
                          <a:solidFill>
                            <a:schemeClr val="lt1"/>
                          </a:solidFill>
                          <a:latin typeface="+mn-lt"/>
                          <a:ea typeface="+mn-ea"/>
                          <a:cs typeface="+mn-cs"/>
                        </a:rPr>
                        <a:t> sposa di Giuseppe, prima che andassero a vivere insieme si trovò incinta per opera dello Spirito Santo. Giuseppe suo sposo, che era giusto e non voleva ripudiarla, decise di licenziarla in segreto. Mentre però stava pensando a queste cose, ecco che gli apparve in sogno un angelo del Signore e gli disse: "Giuseppe, figlio di Davide, non temere di prendere con te Maria, tua sposa, perché quel che è generato in lei viene dallo Spirito Santo. </a:t>
                      </a:r>
                      <a:endParaRPr lang="it-IT" sz="2000" dirty="0"/>
                    </a:p>
                  </a:txBody>
                  <a:tcPr/>
                </a:tc>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0" y="681488"/>
          <a:ext cx="9144000" cy="5261832"/>
        </p:xfrm>
        <a:graphic>
          <a:graphicData uri="http://schemas.openxmlformats.org/drawingml/2006/table">
            <a:tbl>
              <a:tblPr firstRow="1" bandRow="1">
                <a:tableStyleId>{5C22544A-7EE6-4342-B048-85BDC9FD1C3A}</a:tableStyleId>
              </a:tblPr>
              <a:tblGrid>
                <a:gridCol w="4572000"/>
                <a:gridCol w="4572000"/>
              </a:tblGrid>
              <a:tr h="5261832">
                <a:tc>
                  <a:txBody>
                    <a:bodyPr/>
                    <a:lstStyle/>
                    <a:p>
                      <a:pPr algn="ctr"/>
                      <a:r>
                        <a:rPr lang="en-US" sz="2000" b="1" kern="1200" dirty="0" smtClean="0">
                          <a:solidFill>
                            <a:schemeClr val="lt1"/>
                          </a:solidFill>
                          <a:latin typeface="Times New Roman" pitchFamily="18" charset="0"/>
                          <a:ea typeface="+mn-ea"/>
                          <a:cs typeface="Times New Roman" pitchFamily="18" charset="0"/>
                        </a:rPr>
                        <a:t>21</a:t>
                      </a:r>
                      <a:r>
                        <a:rPr lang="el-GR" sz="2000" b="1" kern="1200" dirty="0" smtClean="0">
                          <a:solidFill>
                            <a:schemeClr val="lt1"/>
                          </a:solidFill>
                          <a:latin typeface="Times New Roman" pitchFamily="18" charset="0"/>
                          <a:ea typeface="+mn-ea"/>
                          <a:cs typeface="Times New Roman" pitchFamily="18" charset="0"/>
                        </a:rPr>
                        <a:t> τέξεται δὲ υἱόν, καὶ καλέσεις τὸ ὄνομα αὐτοῦ </a:t>
                      </a:r>
                      <a:r>
                        <a:rPr lang="el-GR" sz="2000" b="1" i="1" kern="1200" dirty="0" smtClean="0">
                          <a:solidFill>
                            <a:schemeClr val="lt1"/>
                          </a:solidFill>
                          <a:latin typeface="Times New Roman" pitchFamily="18" charset="0"/>
                          <a:ea typeface="+mn-ea"/>
                          <a:cs typeface="Times New Roman" pitchFamily="18" charset="0"/>
                        </a:rPr>
                        <a:t>Ἰησοῦν</a:t>
                      </a:r>
                      <a:r>
                        <a:rPr lang="el-GR" sz="2000" b="1" kern="1200" dirty="0" smtClean="0">
                          <a:solidFill>
                            <a:schemeClr val="lt1"/>
                          </a:solidFill>
                          <a:latin typeface="Times New Roman" pitchFamily="18" charset="0"/>
                          <a:ea typeface="+mn-ea"/>
                          <a:cs typeface="Times New Roman" pitchFamily="18" charset="0"/>
                        </a:rPr>
                        <a:t>· αὐτὸς γὰρ σώσει τὸν λαὸν αὐτοῦ ἀπὸ τῶν ἁμαρτιῶν αὐτῶν.</a:t>
                      </a:r>
                      <a:r>
                        <a:rPr lang="it-IT" sz="2000" b="1" kern="1200" dirty="0" smtClean="0">
                          <a:solidFill>
                            <a:schemeClr val="lt1"/>
                          </a:solidFill>
                          <a:latin typeface="Times New Roman" pitchFamily="18" charset="0"/>
                          <a:ea typeface="+mn-ea"/>
                          <a:cs typeface="Times New Roman" pitchFamily="18" charset="0"/>
                        </a:rPr>
                        <a:t> 22</a:t>
                      </a:r>
                      <a:r>
                        <a:rPr lang="el-GR" sz="2000" b="1" kern="1200" dirty="0" smtClean="0">
                          <a:solidFill>
                            <a:schemeClr val="lt1"/>
                          </a:solidFill>
                          <a:latin typeface="Times New Roman" pitchFamily="18" charset="0"/>
                          <a:ea typeface="+mn-ea"/>
                          <a:cs typeface="Times New Roman" pitchFamily="18" charset="0"/>
                        </a:rPr>
                        <a:t> τοῦτο δὲ ὅλον γέγονεν ἵνα πληρωθῇ τὸ ῥηθὲν ὑπὸ κυρίου διὰ τοῦ προφήτου λέγοντος·</a:t>
                      </a:r>
                      <a:r>
                        <a:rPr lang="en-US" sz="2000" b="1" kern="1200" dirty="0" smtClean="0">
                          <a:solidFill>
                            <a:schemeClr val="lt1"/>
                          </a:solidFill>
                          <a:latin typeface="Times New Roman" pitchFamily="18" charset="0"/>
                          <a:ea typeface="+mn-ea"/>
                          <a:cs typeface="Times New Roman" pitchFamily="18" charset="0"/>
                        </a:rPr>
                        <a:t> 23 </a:t>
                      </a:r>
                      <a:r>
                        <a:rPr lang="el-GR" sz="2000" b="1" kern="1200" dirty="0" smtClean="0">
                          <a:solidFill>
                            <a:schemeClr val="lt1"/>
                          </a:solidFill>
                          <a:latin typeface="Times New Roman" pitchFamily="18" charset="0"/>
                          <a:ea typeface="+mn-ea"/>
                          <a:cs typeface="Times New Roman" pitchFamily="18" charset="0"/>
                        </a:rPr>
                        <a:t>ἰδοὺ ἡ παρθένος ἐν γαστρὶ ἕξει καὶ τέξεται υἱόν, καὶ καλέσουσιν τὸ ὄνομα αὐτοῦ </a:t>
                      </a:r>
                      <a:r>
                        <a:rPr lang="el-GR" sz="2000" b="1" i="1" kern="1200" dirty="0" smtClean="0">
                          <a:solidFill>
                            <a:schemeClr val="lt1"/>
                          </a:solidFill>
                          <a:latin typeface="Times New Roman" pitchFamily="18" charset="0"/>
                          <a:ea typeface="+mn-ea"/>
                          <a:cs typeface="Times New Roman" pitchFamily="18" charset="0"/>
                        </a:rPr>
                        <a:t>Ἐμμανουήλ</a:t>
                      </a:r>
                      <a:r>
                        <a:rPr lang="el-GR" sz="2000" b="1" kern="1200" dirty="0" smtClean="0">
                          <a:solidFill>
                            <a:schemeClr val="lt1"/>
                          </a:solidFill>
                          <a:latin typeface="Times New Roman" pitchFamily="18" charset="0"/>
                          <a:ea typeface="+mn-ea"/>
                          <a:cs typeface="Times New Roman" pitchFamily="18" charset="0"/>
                        </a:rPr>
                        <a:t>, ὅ ἐστιν μεθερμηνευόμενον μεθ᾽ ἡμῶν ὁ θεός.</a:t>
                      </a:r>
                      <a:r>
                        <a:rPr lang="it-IT" sz="2000" b="1" kern="1200" dirty="0" smtClean="0">
                          <a:solidFill>
                            <a:schemeClr val="lt1"/>
                          </a:solidFill>
                          <a:latin typeface="Times New Roman" pitchFamily="18" charset="0"/>
                          <a:ea typeface="+mn-ea"/>
                          <a:cs typeface="Times New Roman" pitchFamily="18" charset="0"/>
                        </a:rPr>
                        <a:t> 24 </a:t>
                      </a:r>
                      <a:r>
                        <a:rPr lang="el-GR" sz="2000" b="1" kern="1200" dirty="0" smtClean="0">
                          <a:solidFill>
                            <a:schemeClr val="lt1"/>
                          </a:solidFill>
                          <a:latin typeface="Times New Roman" pitchFamily="18" charset="0"/>
                          <a:ea typeface="+mn-ea"/>
                          <a:cs typeface="Times New Roman" pitchFamily="18" charset="0"/>
                        </a:rPr>
                        <a:t>ἐγερθεὶς δὲ ὁ </a:t>
                      </a:r>
                      <a:r>
                        <a:rPr lang="el-GR" sz="2000" b="1" i="1" kern="1200" dirty="0" smtClean="0">
                          <a:solidFill>
                            <a:schemeClr val="lt1"/>
                          </a:solidFill>
                          <a:latin typeface="Times New Roman" pitchFamily="18" charset="0"/>
                          <a:ea typeface="+mn-ea"/>
                          <a:cs typeface="Times New Roman" pitchFamily="18" charset="0"/>
                        </a:rPr>
                        <a:t>Ἰωσὴφ</a:t>
                      </a:r>
                      <a:r>
                        <a:rPr lang="el-GR" sz="2000" b="1" kern="1200" dirty="0" smtClean="0">
                          <a:solidFill>
                            <a:schemeClr val="lt1"/>
                          </a:solidFill>
                          <a:latin typeface="Times New Roman" pitchFamily="18" charset="0"/>
                          <a:ea typeface="+mn-ea"/>
                          <a:cs typeface="Times New Roman" pitchFamily="18" charset="0"/>
                        </a:rPr>
                        <a:t> ἀπὸ τοῦ ὕπνου ἐποίησεν ὡς προσέταξεν αὐτῷ ὁ ἄγγελος κυρίου καὶ παρέλαβεν τὴν γυναῖκα αὐτοῦ,</a:t>
                      </a:r>
                      <a:r>
                        <a:rPr lang="en-US" sz="2000" b="1" kern="1200" dirty="0" smtClean="0">
                          <a:solidFill>
                            <a:schemeClr val="lt1"/>
                          </a:solidFill>
                          <a:latin typeface="Times New Roman" pitchFamily="18" charset="0"/>
                          <a:ea typeface="+mn-ea"/>
                          <a:cs typeface="Times New Roman" pitchFamily="18" charset="0"/>
                        </a:rPr>
                        <a:t> 25 </a:t>
                      </a:r>
                      <a:r>
                        <a:rPr lang="el-GR" sz="2000" b="1" kern="1200" dirty="0" smtClean="0">
                          <a:solidFill>
                            <a:schemeClr val="lt1"/>
                          </a:solidFill>
                          <a:latin typeface="Times New Roman" pitchFamily="18" charset="0"/>
                          <a:ea typeface="+mn-ea"/>
                          <a:cs typeface="Times New Roman" pitchFamily="18" charset="0"/>
                        </a:rPr>
                        <a:t>καὶ οὐκ </a:t>
                      </a:r>
                      <a:r>
                        <a:rPr lang="el-GR" sz="2000" b="1" u="sng" kern="1200" dirty="0" smtClean="0">
                          <a:solidFill>
                            <a:schemeClr val="lt1"/>
                          </a:solidFill>
                          <a:latin typeface="Times New Roman" pitchFamily="18" charset="0"/>
                          <a:ea typeface="+mn-ea"/>
                          <a:cs typeface="Times New Roman" pitchFamily="18" charset="0"/>
                        </a:rPr>
                        <a:t>ἐγίνωσκεν</a:t>
                      </a:r>
                      <a:r>
                        <a:rPr lang="el-GR" sz="2000" b="1" kern="1200" dirty="0" smtClean="0">
                          <a:solidFill>
                            <a:schemeClr val="lt1"/>
                          </a:solidFill>
                          <a:latin typeface="Times New Roman" pitchFamily="18" charset="0"/>
                          <a:ea typeface="+mn-ea"/>
                          <a:cs typeface="Times New Roman" pitchFamily="18" charset="0"/>
                        </a:rPr>
                        <a:t> αὐτὴν ἕως οὗ ἔτεκεν υἱόν· καὶ ἐκάλεσεν τὸ ὄνομα αὐτοῦ </a:t>
                      </a:r>
                      <a:r>
                        <a:rPr lang="el-GR" sz="2000" b="1" i="1" kern="1200" dirty="0" smtClean="0">
                          <a:solidFill>
                            <a:schemeClr val="lt1"/>
                          </a:solidFill>
                          <a:latin typeface="Times New Roman" pitchFamily="18" charset="0"/>
                          <a:ea typeface="+mn-ea"/>
                          <a:cs typeface="Times New Roman" pitchFamily="18" charset="0"/>
                        </a:rPr>
                        <a:t>Ἰησοῦν</a:t>
                      </a:r>
                      <a:r>
                        <a:rPr lang="el-GR" sz="2000" b="1" kern="1200" dirty="0" smtClean="0">
                          <a:solidFill>
                            <a:schemeClr val="lt1"/>
                          </a:solidFill>
                          <a:latin typeface="Times New Roman" pitchFamily="18" charset="0"/>
                          <a:ea typeface="+mn-ea"/>
                          <a:cs typeface="Times New Roman" pitchFamily="18" charset="0"/>
                        </a:rPr>
                        <a:t>.</a:t>
                      </a:r>
                      <a:endParaRPr lang="it-IT" sz="2000" b="1" kern="1200" dirty="0" smtClean="0">
                        <a:solidFill>
                          <a:schemeClr val="lt1"/>
                        </a:solidFill>
                        <a:latin typeface="Times New Roman" pitchFamily="18" charset="0"/>
                        <a:ea typeface="+mn-ea"/>
                        <a:cs typeface="Times New Roman" pitchFamily="18" charset="0"/>
                      </a:endParaRPr>
                    </a:p>
                    <a:p>
                      <a:pPr algn="ctr"/>
                      <a:r>
                        <a:rPr lang="it-IT" sz="2000" b="1" kern="1200" dirty="0" smtClean="0">
                          <a:solidFill>
                            <a:schemeClr val="lt1"/>
                          </a:solidFill>
                          <a:latin typeface="Times New Roman" pitchFamily="18" charset="0"/>
                          <a:ea typeface="+mn-ea"/>
                          <a:cs typeface="Times New Roman" pitchFamily="18" charset="0"/>
                        </a:rPr>
                        <a:t>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000" b="1" i="1" kern="1200" dirty="0" smtClean="0">
                          <a:solidFill>
                            <a:schemeClr val="lt1"/>
                          </a:solidFill>
                          <a:latin typeface="Times New Roman" pitchFamily="18" charset="0"/>
                          <a:ea typeface="+mn-ea"/>
                          <a:cs typeface="Times New Roman" pitchFamily="18" charset="0"/>
                        </a:rPr>
                        <a:t>Essa partorirà un figlio e tu lo chiamerai Gesù: egli infatti salverà il suo popolo dai suoi peccati". Tutto questo avvenne perché si adempisse ciò che era stato detto dal Signore per mezzo del profeta: Ecco, la vergine concepirà e partorirà un figlio che sarà chiamato </a:t>
                      </a:r>
                      <a:r>
                        <a:rPr lang="it-IT" sz="2000" b="1" i="1" kern="1200" dirty="0" err="1" smtClean="0">
                          <a:solidFill>
                            <a:schemeClr val="lt1"/>
                          </a:solidFill>
                          <a:latin typeface="Times New Roman" pitchFamily="18" charset="0"/>
                          <a:ea typeface="+mn-ea"/>
                          <a:cs typeface="Times New Roman" pitchFamily="18" charset="0"/>
                        </a:rPr>
                        <a:t>Emmanuele</a:t>
                      </a:r>
                      <a:r>
                        <a:rPr lang="it-IT" sz="2000" b="1" i="1" kern="1200" dirty="0" smtClean="0">
                          <a:solidFill>
                            <a:schemeClr val="lt1"/>
                          </a:solidFill>
                          <a:latin typeface="Times New Roman" pitchFamily="18" charset="0"/>
                          <a:ea typeface="+mn-ea"/>
                          <a:cs typeface="Times New Roman" pitchFamily="18" charset="0"/>
                        </a:rPr>
                        <a:t>, che significa Dio con noi. Destatosi dal sonno, Giuseppe fece come gli aveva ordinato l' angelo del Signore e prese con sé la sua sposa, la quale, senza che egli la conoscesse, partorì un figlio, che egli chiamò Gesù.</a:t>
                      </a:r>
                      <a:endParaRPr lang="it-IT" sz="20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brano è preceduto …</a:t>
            </a:r>
            <a:endParaRPr lang="it-IT" dirty="0"/>
          </a:p>
        </p:txBody>
      </p:sp>
      <p:sp>
        <p:nvSpPr>
          <p:cNvPr id="3" name="Segnaposto contenuto 2"/>
          <p:cNvSpPr>
            <a:spLocks noGrp="1"/>
          </p:cNvSpPr>
          <p:nvPr>
            <p:ph idx="1"/>
          </p:nvPr>
        </p:nvSpPr>
        <p:spPr/>
        <p:txBody>
          <a:bodyPr>
            <a:normAutofit fontScale="92500"/>
          </a:bodyPr>
          <a:lstStyle/>
          <a:p>
            <a:pPr algn="ctr">
              <a:buNone/>
            </a:pPr>
            <a:r>
              <a:rPr lang="it-IT" dirty="0" smtClean="0"/>
              <a:t> … </a:t>
            </a:r>
            <a:r>
              <a:rPr lang="it-IT" b="1" dirty="0" smtClean="0">
                <a:solidFill>
                  <a:schemeClr val="accent2">
                    <a:lumMod val="50000"/>
                  </a:schemeClr>
                </a:solidFill>
              </a:rPr>
              <a:t>da un lungo elenco di nomi maschili da Abramo a Giuseppe menzionato come </a:t>
            </a:r>
            <a:r>
              <a:rPr lang="it-IT" b="1" i="1" dirty="0" smtClean="0">
                <a:solidFill>
                  <a:srgbClr val="FF0000"/>
                </a:solidFill>
              </a:rPr>
              <a:t>sposo di Maria </a:t>
            </a:r>
            <a:r>
              <a:rPr lang="it-IT" b="1" dirty="0" smtClean="0">
                <a:solidFill>
                  <a:schemeClr val="accent2">
                    <a:lumMod val="50000"/>
                  </a:schemeClr>
                </a:solidFill>
              </a:rPr>
              <a:t>e qui si interrompe la continuità ‘maschile’ perché viene precisato ... </a:t>
            </a:r>
            <a:r>
              <a:rPr lang="it-IT" b="1" i="1" dirty="0" smtClean="0">
                <a:solidFill>
                  <a:srgbClr val="FF0000"/>
                </a:solidFill>
              </a:rPr>
              <a:t>dalla quale è nato Gesù</a:t>
            </a:r>
            <a:r>
              <a:rPr lang="it-IT" b="1" dirty="0" smtClean="0">
                <a:solidFill>
                  <a:schemeClr val="accent2">
                    <a:lumMod val="50000"/>
                  </a:schemeClr>
                </a:solidFill>
              </a:rPr>
              <a:t>. </a:t>
            </a:r>
          </a:p>
          <a:p>
            <a:pPr algn="ctr">
              <a:buNone/>
            </a:pPr>
            <a:r>
              <a:rPr lang="it-IT" b="1" dirty="0" smtClean="0">
                <a:solidFill>
                  <a:schemeClr val="accent2">
                    <a:lumMod val="50000"/>
                  </a:schemeClr>
                </a:solidFill>
              </a:rPr>
              <a:t>In questo modo Matteo chiarisce subito che Gesù è </a:t>
            </a:r>
            <a:r>
              <a:rPr lang="it-IT" b="1" i="1" dirty="0" smtClean="0">
                <a:solidFill>
                  <a:srgbClr val="FF0000"/>
                </a:solidFill>
              </a:rPr>
              <a:t>figlio di David </a:t>
            </a:r>
            <a:r>
              <a:rPr lang="it-IT" b="1" dirty="0" smtClean="0">
                <a:solidFill>
                  <a:schemeClr val="accent2">
                    <a:lumMod val="50000"/>
                  </a:schemeClr>
                </a:solidFill>
              </a:rPr>
              <a:t>e insieme </a:t>
            </a:r>
            <a:r>
              <a:rPr lang="it-IT" b="1" i="1" dirty="0" smtClean="0">
                <a:solidFill>
                  <a:srgbClr val="FF0000"/>
                </a:solidFill>
              </a:rPr>
              <a:t>figlio di Dio</a:t>
            </a:r>
            <a:r>
              <a:rPr lang="it-IT" b="1" dirty="0" smtClean="0">
                <a:solidFill>
                  <a:schemeClr val="accent2">
                    <a:lumMod val="50000"/>
                  </a:schemeClr>
                </a:solidFill>
              </a:rPr>
              <a:t>. </a:t>
            </a:r>
          </a:p>
          <a:p>
            <a:pPr algn="ctr">
              <a:buNone/>
            </a:pPr>
            <a:r>
              <a:rPr lang="it-IT" b="1" dirty="0" smtClean="0">
                <a:solidFill>
                  <a:schemeClr val="accent2">
                    <a:lumMod val="50000"/>
                  </a:schemeClr>
                </a:solidFill>
              </a:rPr>
              <a:t>In </a:t>
            </a:r>
            <a:r>
              <a:rPr lang="it-IT" b="1" dirty="0" err="1" smtClean="0">
                <a:solidFill>
                  <a:schemeClr val="accent2">
                    <a:lumMod val="50000"/>
                  </a:schemeClr>
                </a:solidFill>
              </a:rPr>
              <a:t>Lc</a:t>
            </a:r>
            <a:r>
              <a:rPr lang="it-IT" b="1" dirty="0" smtClean="0">
                <a:solidFill>
                  <a:schemeClr val="accent2">
                    <a:lumMod val="50000"/>
                  </a:schemeClr>
                </a:solidFill>
              </a:rPr>
              <a:t> 4,22 è scritto </a:t>
            </a:r>
            <a:r>
              <a:rPr lang="it-IT" b="1" i="1" dirty="0" smtClean="0">
                <a:solidFill>
                  <a:srgbClr val="0070C0"/>
                </a:solidFill>
              </a:rPr>
              <a:t>non è costui il figlio di Giuseppe? </a:t>
            </a:r>
            <a:r>
              <a:rPr lang="it-IT" b="1" dirty="0" smtClean="0">
                <a:solidFill>
                  <a:schemeClr val="accent2">
                    <a:lumMod val="50000"/>
                  </a:schemeClr>
                </a:solidFill>
              </a:rPr>
              <a:t>Questo era il tipico modo di definire una persona, accostandone il nome al padre </a:t>
            </a:r>
          </a:p>
          <a:p>
            <a:endParaRPr lang="it-IT"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714202"/>
          </a:xfrm>
        </p:spPr>
        <p:txBody>
          <a:bodyPr>
            <a:normAutofit fontScale="90000"/>
          </a:bodyPr>
          <a:lstStyle/>
          <a:p>
            <a:r>
              <a:rPr lang="it-IT" b="1" dirty="0" smtClean="0">
                <a:solidFill>
                  <a:srgbClr val="0070C0"/>
                </a:solidFill>
              </a:rPr>
              <a:t>È specificato che il concepimento avviene tra </a:t>
            </a:r>
            <a:br>
              <a:rPr lang="it-IT" b="1" dirty="0" smtClean="0">
                <a:solidFill>
                  <a:srgbClr val="0070C0"/>
                </a:solidFill>
              </a:rPr>
            </a:br>
            <a:endParaRPr lang="it-IT" b="1" dirty="0">
              <a:solidFill>
                <a:srgbClr val="0070C0"/>
              </a:solidFill>
            </a:endParaRPr>
          </a:p>
        </p:txBody>
      </p:sp>
      <p:graphicFrame>
        <p:nvGraphicFramePr>
          <p:cNvPr id="5" name="Segnaposto contenuto 4"/>
          <p:cNvGraphicFramePr>
            <a:graphicFrameLocks noGrp="1"/>
          </p:cNvGraphicFramePr>
          <p:nvPr>
            <p:ph idx="1"/>
          </p:nvPr>
        </p:nvGraphicFramePr>
        <p:xfrm>
          <a:off x="395536" y="2780928"/>
          <a:ext cx="8229600" cy="313944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4000" dirty="0" smtClean="0">
                          <a:solidFill>
                            <a:srgbClr val="002060"/>
                          </a:solidFill>
                          <a:latin typeface="Times New Roman" pitchFamily="18" charset="0"/>
                          <a:cs typeface="Times New Roman" pitchFamily="18" charset="0"/>
                        </a:rPr>
                        <a:t>il fidanzamento </a:t>
                      </a:r>
                    </a:p>
                    <a:p>
                      <a:pPr marL="0" marR="0" indent="0" algn="ctr" defTabSz="914400" rtl="0" eaLnBrk="1" fontAlgn="auto" latinLnBrk="0" hangingPunct="1">
                        <a:lnSpc>
                          <a:spcPct val="100000"/>
                        </a:lnSpc>
                        <a:spcBef>
                          <a:spcPts val="0"/>
                        </a:spcBef>
                        <a:spcAft>
                          <a:spcPts val="0"/>
                        </a:spcAft>
                        <a:buClrTx/>
                        <a:buSzTx/>
                        <a:buFontTx/>
                        <a:buNone/>
                        <a:tabLst/>
                        <a:defRPr/>
                      </a:pPr>
                      <a:endParaRPr lang="it-IT" sz="4000" dirty="0" smtClean="0">
                        <a:solidFill>
                          <a:srgbClr val="002060"/>
                        </a:solidFill>
                        <a:latin typeface="Times New Roman" pitchFamily="18" charset="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it-IT" sz="4000" dirty="0" smtClean="0">
                          <a:solidFill>
                            <a:srgbClr val="002060"/>
                          </a:solidFill>
                          <a:latin typeface="Times New Roman" pitchFamily="18" charset="0"/>
                          <a:cs typeface="Times New Roman" pitchFamily="18" charset="0"/>
                        </a:rPr>
                        <a:t>(</a:t>
                      </a:r>
                      <a:r>
                        <a:rPr lang="it-IT" sz="4000" i="1" dirty="0" err="1" smtClean="0">
                          <a:solidFill>
                            <a:srgbClr val="002060"/>
                          </a:solidFill>
                          <a:latin typeface="Times New Roman" pitchFamily="18" charset="0"/>
                          <a:cs typeface="Times New Roman" pitchFamily="18" charset="0"/>
                        </a:rPr>
                        <a:t>erusìn</a:t>
                      </a:r>
                      <a:r>
                        <a:rPr lang="it-IT" sz="4000" i="1" dirty="0" smtClean="0">
                          <a:solidFill>
                            <a:srgbClr val="002060"/>
                          </a:solidFill>
                          <a:latin typeface="Times New Roman" pitchFamily="18" charset="0"/>
                          <a:cs typeface="Times New Roman" pitchFamily="18" charset="0"/>
                        </a:rPr>
                        <a:t> </a:t>
                      </a:r>
                      <a:r>
                        <a:rPr lang="it-IT" sz="4000" dirty="0" smtClean="0">
                          <a:solidFill>
                            <a:srgbClr val="002060"/>
                          </a:solidFill>
                          <a:latin typeface="Times New Roman" pitchFamily="18" charset="0"/>
                          <a:cs typeface="Times New Roman" pitchFamily="18" charset="0"/>
                        </a:rPr>
                        <a:t>/ </a:t>
                      </a:r>
                      <a:r>
                        <a:rPr lang="it-IT" sz="4000" i="1" dirty="0" err="1" smtClean="0">
                          <a:solidFill>
                            <a:srgbClr val="002060"/>
                          </a:solidFill>
                          <a:latin typeface="Times New Roman" pitchFamily="18" charset="0"/>
                          <a:cs typeface="Times New Roman" pitchFamily="18" charset="0"/>
                        </a:rPr>
                        <a:t>qiddushîn</a:t>
                      </a:r>
                      <a:r>
                        <a:rPr lang="it-IT" sz="4000" dirty="0" smtClean="0">
                          <a:solidFill>
                            <a:srgbClr val="002060"/>
                          </a:solidFill>
                          <a:latin typeface="Times New Roman" pitchFamily="18" charset="0"/>
                          <a:cs typeface="Times New Roman" pitchFamily="18" charset="0"/>
                        </a:rPr>
                        <a:t>)</a:t>
                      </a:r>
                    </a:p>
                    <a:p>
                      <a:pPr algn="ctr"/>
                      <a:endParaRPr lang="it-IT" sz="4000" dirty="0">
                        <a:solidFill>
                          <a:srgbClr val="002060"/>
                        </a:solidFill>
                        <a:latin typeface="Times New Roman" pitchFamily="18" charset="0"/>
                        <a:cs typeface="Times New Roman" pitchFamily="18" charset="0"/>
                      </a:endParaRPr>
                    </a:p>
                  </a:txBody>
                  <a:tcPr>
                    <a:solidFill>
                      <a:schemeClr val="bg2">
                        <a:lumMod val="50000"/>
                      </a:schemeClr>
                    </a:solidFill>
                  </a:tcPr>
                </a:tc>
                <a:tc>
                  <a:txBody>
                    <a:bodyPr/>
                    <a:lstStyle/>
                    <a:p>
                      <a:pPr algn="ctr"/>
                      <a:r>
                        <a:rPr lang="it-IT" sz="4000" dirty="0" smtClean="0">
                          <a:solidFill>
                            <a:srgbClr val="002060"/>
                          </a:solidFill>
                          <a:latin typeface="Times New Roman" pitchFamily="18" charset="0"/>
                          <a:cs typeface="Times New Roman" pitchFamily="18" charset="0"/>
                        </a:rPr>
                        <a:t>e la coabitazione degli sposi </a:t>
                      </a:r>
                    </a:p>
                    <a:p>
                      <a:pPr algn="ctr"/>
                      <a:r>
                        <a:rPr lang="it-IT" sz="4000" dirty="0" smtClean="0">
                          <a:solidFill>
                            <a:srgbClr val="002060"/>
                          </a:solidFill>
                          <a:latin typeface="Times New Roman" pitchFamily="18" charset="0"/>
                          <a:cs typeface="Times New Roman" pitchFamily="18" charset="0"/>
                        </a:rPr>
                        <a:t>(</a:t>
                      </a:r>
                      <a:r>
                        <a:rPr lang="it-IT" sz="4000" i="1" dirty="0" err="1" smtClean="0">
                          <a:solidFill>
                            <a:srgbClr val="002060"/>
                          </a:solidFill>
                          <a:latin typeface="Times New Roman" pitchFamily="18" charset="0"/>
                          <a:cs typeface="Times New Roman" pitchFamily="18" charset="0"/>
                        </a:rPr>
                        <a:t>nissu</a:t>
                      </a:r>
                      <a:r>
                        <a:rPr lang="it-IT" sz="4000" i="1" dirty="0" smtClean="0">
                          <a:solidFill>
                            <a:srgbClr val="002060"/>
                          </a:solidFill>
                          <a:latin typeface="Times New Roman" pitchFamily="18" charset="0"/>
                          <a:cs typeface="Times New Roman" pitchFamily="18" charset="0"/>
                        </a:rPr>
                        <a:t>’în</a:t>
                      </a:r>
                      <a:r>
                        <a:rPr lang="it-IT" sz="4000" dirty="0" smtClean="0">
                          <a:solidFill>
                            <a:srgbClr val="002060"/>
                          </a:solidFill>
                          <a:latin typeface="Times New Roman" pitchFamily="18" charset="0"/>
                          <a:cs typeface="Times New Roman" pitchFamily="18" charset="0"/>
                        </a:rPr>
                        <a:t>)</a:t>
                      </a:r>
                      <a:endParaRPr lang="it-IT" sz="4000" dirty="0">
                        <a:solidFill>
                          <a:srgbClr val="002060"/>
                        </a:solidFill>
                        <a:latin typeface="Times New Roman" pitchFamily="18" charset="0"/>
                        <a:cs typeface="Times New Roman" pitchFamily="18" charset="0"/>
                      </a:endParaRPr>
                    </a:p>
                  </a:txBody>
                  <a:tcPr>
                    <a:solidFill>
                      <a:schemeClr val="bg2">
                        <a:lumMod val="50000"/>
                      </a:schemeClr>
                    </a:solidFill>
                  </a:tcPr>
                </a:tc>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solidFill>
                  <a:schemeClr val="accent1">
                    <a:lumMod val="75000"/>
                  </a:schemeClr>
                </a:solidFill>
                <a:latin typeface="Arial Black" pitchFamily="34" charset="0"/>
              </a:rPr>
              <a:t>erusìn</a:t>
            </a:r>
            <a:r>
              <a:rPr lang="it-IT" i="1" dirty="0" smtClean="0">
                <a:solidFill>
                  <a:schemeClr val="accent1">
                    <a:lumMod val="75000"/>
                  </a:schemeClr>
                </a:solidFill>
                <a:latin typeface="Arial Black" pitchFamily="34" charset="0"/>
              </a:rPr>
              <a:t> </a:t>
            </a:r>
            <a:r>
              <a:rPr lang="it-IT" dirty="0" smtClean="0">
                <a:solidFill>
                  <a:schemeClr val="accent1">
                    <a:lumMod val="75000"/>
                  </a:schemeClr>
                </a:solidFill>
                <a:latin typeface="Arial Black" pitchFamily="34" charset="0"/>
              </a:rPr>
              <a:t>/ </a:t>
            </a:r>
            <a:r>
              <a:rPr lang="it-IT" i="1" dirty="0" err="1" smtClean="0">
                <a:solidFill>
                  <a:schemeClr val="accent1">
                    <a:lumMod val="75000"/>
                  </a:schemeClr>
                </a:solidFill>
                <a:latin typeface="Arial Black" pitchFamily="34" charset="0"/>
              </a:rPr>
              <a:t>qiddushîn</a:t>
            </a:r>
            <a:endParaRPr lang="it-IT" dirty="0">
              <a:solidFill>
                <a:schemeClr val="accent1">
                  <a:lumMod val="75000"/>
                </a:schemeClr>
              </a:solidFill>
              <a:latin typeface="Arial Black" pitchFamily="34" charset="0"/>
            </a:endParaRPr>
          </a:p>
        </p:txBody>
      </p:sp>
      <p:sp>
        <p:nvSpPr>
          <p:cNvPr id="3" name="Segnaposto contenuto 2"/>
          <p:cNvSpPr>
            <a:spLocks noGrp="1"/>
          </p:cNvSpPr>
          <p:nvPr>
            <p:ph idx="1"/>
          </p:nvPr>
        </p:nvSpPr>
        <p:spPr>
          <a:xfrm>
            <a:off x="457200" y="1268760"/>
            <a:ext cx="8229600" cy="5184576"/>
          </a:xfrm>
        </p:spPr>
        <p:txBody>
          <a:bodyPr>
            <a:normAutofit fontScale="77500" lnSpcReduction="20000"/>
          </a:bodyPr>
          <a:lstStyle/>
          <a:p>
            <a:pPr algn="ctr">
              <a:buNone/>
            </a:pPr>
            <a:r>
              <a:rPr lang="it-IT" dirty="0" smtClean="0">
                <a:solidFill>
                  <a:schemeClr val="accent2">
                    <a:lumMod val="50000"/>
                  </a:schemeClr>
                </a:solidFill>
              </a:rPr>
              <a:t>Aveva valore legale a tutti gli effetti: la ragazza era considerata vera e propria moglie con tutte le eventuali conseguenze legate alla vita matrimoniale (adulterio, vedovanza, ...). Questo è anche il motivo per cui Maria è definita </a:t>
            </a:r>
            <a:r>
              <a:rPr lang="it-IT" b="1" i="1" dirty="0" smtClean="0">
                <a:solidFill>
                  <a:schemeClr val="accent2">
                    <a:lumMod val="50000"/>
                  </a:schemeClr>
                </a:solidFill>
              </a:rPr>
              <a:t>sposata</a:t>
            </a:r>
            <a:r>
              <a:rPr lang="it-IT" dirty="0" smtClean="0">
                <a:solidFill>
                  <a:schemeClr val="accent2">
                    <a:lumMod val="50000"/>
                  </a:schemeClr>
                </a:solidFill>
              </a:rPr>
              <a:t>: era già moglie a tutti gli effetti (legali). </a:t>
            </a:r>
          </a:p>
          <a:p>
            <a:pPr algn="ctr">
              <a:buNone/>
            </a:pPr>
            <a:r>
              <a:rPr lang="it-IT" dirty="0" smtClean="0">
                <a:solidFill>
                  <a:schemeClr val="accent2">
                    <a:lumMod val="50000"/>
                  </a:schemeClr>
                </a:solidFill>
              </a:rPr>
              <a:t>Per cui Giuseppe avrebbe agito secondo legge decidendo di ripudiarla. La decisione che poi prende Giuseppe testimonia il suo essere – come Maria – secondo il Signore, cioè guidato dallo Spirito Santo. </a:t>
            </a:r>
          </a:p>
          <a:p>
            <a:pPr algn="ctr">
              <a:buNone/>
            </a:pPr>
            <a:r>
              <a:rPr lang="it-IT" b="1" dirty="0" smtClean="0">
                <a:solidFill>
                  <a:srgbClr val="FF0000"/>
                </a:solidFill>
              </a:rPr>
              <a:t>Uno sposo degno di tale sposa! Giuseppe non a caso è definito </a:t>
            </a:r>
            <a:r>
              <a:rPr lang="it-IT" b="1" i="1" dirty="0" smtClean="0">
                <a:solidFill>
                  <a:srgbClr val="FF0000"/>
                </a:solidFill>
              </a:rPr>
              <a:t>sposo </a:t>
            </a:r>
            <a:r>
              <a:rPr lang="it-IT" b="1" dirty="0" smtClean="0">
                <a:solidFill>
                  <a:srgbClr val="FF0000"/>
                </a:solidFill>
              </a:rPr>
              <a:t>e </a:t>
            </a:r>
            <a:r>
              <a:rPr lang="it-IT" b="1" i="1" dirty="0" smtClean="0">
                <a:solidFill>
                  <a:srgbClr val="FF0000"/>
                </a:solidFill>
              </a:rPr>
              <a:t>giusto</a:t>
            </a:r>
            <a:r>
              <a:rPr lang="it-IT" b="1" dirty="0" smtClean="0">
                <a:solidFill>
                  <a:srgbClr val="FF0000"/>
                </a:solidFill>
              </a:rPr>
              <a:t>, ma molto di più di ciò che </a:t>
            </a:r>
            <a:r>
              <a:rPr lang="it-IT" b="1" i="1" dirty="0" smtClean="0">
                <a:solidFill>
                  <a:srgbClr val="FF0000"/>
                </a:solidFill>
              </a:rPr>
              <a:t>giusto </a:t>
            </a:r>
            <a:r>
              <a:rPr lang="it-IT" b="1" dirty="0" smtClean="0">
                <a:solidFill>
                  <a:srgbClr val="FF0000"/>
                </a:solidFill>
              </a:rPr>
              <a:t>significa nell’AT (= uomo fedele alla Torah), </a:t>
            </a:r>
            <a:r>
              <a:rPr lang="it-IT" b="1" i="1" dirty="0" smtClean="0">
                <a:solidFill>
                  <a:srgbClr val="FF0000"/>
                </a:solidFill>
              </a:rPr>
              <a:t>giusto </a:t>
            </a:r>
            <a:r>
              <a:rPr lang="it-IT" b="1" dirty="0" smtClean="0">
                <a:solidFill>
                  <a:srgbClr val="FF0000"/>
                </a:solidFill>
              </a:rPr>
              <a:t>in quanto asseconda la volontà divina. </a:t>
            </a:r>
          </a:p>
          <a:p>
            <a:pPr algn="ctr">
              <a:buNone/>
            </a:pPr>
            <a:r>
              <a:rPr lang="it-IT" dirty="0" smtClean="0">
                <a:solidFill>
                  <a:schemeClr val="accent2">
                    <a:lumMod val="50000"/>
                  </a:schemeClr>
                </a:solidFill>
              </a:rPr>
              <a:t>A questo punto subentra per Maria l’accoglienza da parte di Giuseppe che anche assicura il ‘riconoscimento’ del </a:t>
            </a:r>
            <a:r>
              <a:rPr lang="it-IT" i="1" dirty="0" smtClean="0">
                <a:solidFill>
                  <a:schemeClr val="accent2">
                    <a:lumMod val="50000"/>
                  </a:schemeClr>
                </a:solidFill>
              </a:rPr>
              <a:t>figlio</a:t>
            </a:r>
            <a:r>
              <a:rPr lang="it-IT" dirty="0" smtClean="0">
                <a:solidFill>
                  <a:schemeClr val="accent2">
                    <a:lumMod val="50000"/>
                  </a:schemeClr>
                </a:solidFill>
              </a:rPr>
              <a:t>. </a:t>
            </a:r>
          </a:p>
          <a:p>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nvPr>
        </p:nvGraphicFramePr>
        <p:xfrm>
          <a:off x="457200" y="620689"/>
          <a:ext cx="8229600" cy="5533255"/>
        </p:xfrm>
        <a:graphic>
          <a:graphicData uri="http://schemas.openxmlformats.org/drawingml/2006/table">
            <a:tbl>
              <a:tblPr firstRow="1" bandRow="1">
                <a:tableStyleId>{5C22544A-7EE6-4342-B048-85BDC9FD1C3A}</a:tableStyleId>
              </a:tblPr>
              <a:tblGrid>
                <a:gridCol w="8229600"/>
              </a:tblGrid>
              <a:tr h="504055">
                <a:tc>
                  <a:txBody>
                    <a:bodyPr/>
                    <a:lstStyle/>
                    <a:p>
                      <a:pPr algn="ctr"/>
                      <a:r>
                        <a:rPr lang="it-IT" sz="2400" b="1" dirty="0" smtClean="0">
                          <a:solidFill>
                            <a:srgbClr val="002060"/>
                          </a:solidFill>
                          <a:latin typeface="Times New Roman" pitchFamily="18" charset="0"/>
                          <a:cs typeface="Times New Roman" pitchFamily="18" charset="0"/>
                        </a:rPr>
                        <a:t>1)Annunciazione </a:t>
                      </a:r>
                      <a:r>
                        <a:rPr lang="it-IT" sz="2400" b="1" dirty="0" err="1" smtClean="0">
                          <a:solidFill>
                            <a:srgbClr val="002060"/>
                          </a:solidFill>
                          <a:latin typeface="Times New Roman" pitchFamily="18" charset="0"/>
                          <a:cs typeface="Times New Roman" pitchFamily="18" charset="0"/>
                        </a:rPr>
                        <a:t>Lc</a:t>
                      </a:r>
                      <a:r>
                        <a:rPr lang="it-IT" sz="2400" b="1" dirty="0" smtClean="0">
                          <a:solidFill>
                            <a:srgbClr val="002060"/>
                          </a:solidFill>
                          <a:latin typeface="Times New Roman" pitchFamily="18" charset="0"/>
                          <a:cs typeface="Times New Roman" pitchFamily="18" charset="0"/>
                        </a:rPr>
                        <a:t> 1,26-38</a:t>
                      </a:r>
                    </a:p>
                  </a:txBody>
                  <a:tcPr>
                    <a:solidFill>
                      <a:schemeClr val="accent1">
                        <a:lumMod val="20000"/>
                        <a:lumOff val="80000"/>
                      </a:schemeClr>
                    </a:solidFill>
                  </a:tcPr>
                </a:tc>
              </a:tr>
              <a:tr h="3841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2)Visitazione </a:t>
                      </a:r>
                      <a:r>
                        <a:rPr lang="it-IT" sz="2400" b="1" dirty="0" err="1" smtClean="0">
                          <a:solidFill>
                            <a:srgbClr val="002060"/>
                          </a:solidFill>
                          <a:latin typeface="Times New Roman" pitchFamily="18" charset="0"/>
                          <a:cs typeface="Times New Roman" pitchFamily="18" charset="0"/>
                        </a:rPr>
                        <a:t>Lc</a:t>
                      </a:r>
                      <a:r>
                        <a:rPr lang="it-IT" sz="2400" b="1" dirty="0" smtClean="0">
                          <a:solidFill>
                            <a:srgbClr val="002060"/>
                          </a:solidFill>
                          <a:latin typeface="Times New Roman" pitchFamily="18" charset="0"/>
                          <a:cs typeface="Times New Roman" pitchFamily="18" charset="0"/>
                        </a:rPr>
                        <a:t> 1,39-45</a:t>
                      </a:r>
                    </a:p>
                  </a:txBody>
                  <a:tcPr>
                    <a:solidFill>
                      <a:schemeClr val="accent1">
                        <a:lumMod val="20000"/>
                        <a:lumOff val="80000"/>
                      </a:schemeClr>
                    </a:solidFill>
                  </a:tcPr>
                </a:tc>
              </a:tr>
              <a:tr h="3841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3)Magnificat </a:t>
                      </a:r>
                      <a:r>
                        <a:rPr lang="it-IT" sz="2400" b="1" dirty="0" err="1" smtClean="0">
                          <a:solidFill>
                            <a:srgbClr val="002060"/>
                          </a:solidFill>
                          <a:latin typeface="Times New Roman" pitchFamily="18" charset="0"/>
                          <a:cs typeface="Times New Roman" pitchFamily="18" charset="0"/>
                        </a:rPr>
                        <a:t>Lc</a:t>
                      </a:r>
                      <a:r>
                        <a:rPr lang="it-IT" sz="2400" b="1" dirty="0" smtClean="0">
                          <a:solidFill>
                            <a:srgbClr val="002060"/>
                          </a:solidFill>
                          <a:latin typeface="Times New Roman" pitchFamily="18" charset="0"/>
                          <a:cs typeface="Times New Roman" pitchFamily="18" charset="0"/>
                        </a:rPr>
                        <a:t> 1,46-55</a:t>
                      </a:r>
                    </a:p>
                  </a:txBody>
                  <a:tcPr>
                    <a:solidFill>
                      <a:schemeClr val="accent1">
                        <a:lumMod val="20000"/>
                        <a:lumOff val="80000"/>
                      </a:schemeClr>
                    </a:solidFill>
                  </a:tcPr>
                </a:tc>
              </a:tr>
              <a:tr h="3841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4)Permanenza di Maria presso Elisabetta </a:t>
                      </a:r>
                      <a:r>
                        <a:rPr lang="it-IT" sz="2400" b="1" dirty="0" err="1" smtClean="0">
                          <a:solidFill>
                            <a:srgbClr val="002060"/>
                          </a:solidFill>
                          <a:latin typeface="Times New Roman" pitchFamily="18" charset="0"/>
                          <a:cs typeface="Times New Roman" pitchFamily="18" charset="0"/>
                        </a:rPr>
                        <a:t>Lc</a:t>
                      </a:r>
                      <a:r>
                        <a:rPr lang="it-IT" sz="2400" b="1" dirty="0" smtClean="0">
                          <a:solidFill>
                            <a:srgbClr val="002060"/>
                          </a:solidFill>
                          <a:latin typeface="Times New Roman" pitchFamily="18" charset="0"/>
                          <a:cs typeface="Times New Roman" pitchFamily="18" charset="0"/>
                        </a:rPr>
                        <a:t> 1,56</a:t>
                      </a:r>
                    </a:p>
                  </a:txBody>
                  <a:tcPr>
                    <a:solidFill>
                      <a:schemeClr val="accent1">
                        <a:lumMod val="20000"/>
                        <a:lumOff val="80000"/>
                      </a:schemeClr>
                    </a:solidFill>
                  </a:tcPr>
                </a:tc>
              </a:tr>
              <a:tr h="3841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5)Maria, Sposa di Giuseppe e Madre di Gesù Mt 1,18-25</a:t>
                      </a:r>
                    </a:p>
                  </a:txBody>
                  <a:tcPr>
                    <a:solidFill>
                      <a:schemeClr val="accent1">
                        <a:lumMod val="20000"/>
                        <a:lumOff val="80000"/>
                      </a:schemeClr>
                    </a:solidFill>
                  </a:tcPr>
                </a:tc>
              </a:tr>
              <a:tr h="3841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6)Nascita e circoncisione di Gesù </a:t>
                      </a:r>
                      <a:r>
                        <a:rPr lang="it-IT" sz="2400" b="1" dirty="0" err="1" smtClean="0">
                          <a:solidFill>
                            <a:srgbClr val="002060"/>
                          </a:solidFill>
                          <a:latin typeface="Times New Roman" pitchFamily="18" charset="0"/>
                          <a:cs typeface="Times New Roman" pitchFamily="18" charset="0"/>
                        </a:rPr>
                        <a:t>Lc</a:t>
                      </a:r>
                      <a:r>
                        <a:rPr lang="it-IT" sz="2400" b="1" dirty="0" smtClean="0">
                          <a:solidFill>
                            <a:srgbClr val="002060"/>
                          </a:solidFill>
                          <a:latin typeface="Times New Roman" pitchFamily="18" charset="0"/>
                          <a:cs typeface="Times New Roman" pitchFamily="18" charset="0"/>
                        </a:rPr>
                        <a:t> 2,1-21</a:t>
                      </a:r>
                    </a:p>
                  </a:txBody>
                  <a:tcPr>
                    <a:solidFill>
                      <a:schemeClr val="accent1">
                        <a:lumMod val="20000"/>
                        <a:lumOff val="80000"/>
                      </a:schemeClr>
                    </a:solidFill>
                  </a:tcPr>
                </a:tc>
              </a:tr>
              <a:tr h="3841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7)Purificazione e presentazione al Tempio </a:t>
                      </a:r>
                      <a:r>
                        <a:rPr lang="it-IT" sz="2400" b="1" dirty="0" err="1" smtClean="0">
                          <a:solidFill>
                            <a:srgbClr val="002060"/>
                          </a:solidFill>
                          <a:latin typeface="Times New Roman" pitchFamily="18" charset="0"/>
                          <a:cs typeface="Times New Roman" pitchFamily="18" charset="0"/>
                        </a:rPr>
                        <a:t>Lc</a:t>
                      </a:r>
                      <a:r>
                        <a:rPr lang="it-IT" sz="2400" b="1" dirty="0" smtClean="0">
                          <a:solidFill>
                            <a:srgbClr val="002060"/>
                          </a:solidFill>
                          <a:latin typeface="Times New Roman" pitchFamily="18" charset="0"/>
                          <a:cs typeface="Times New Roman" pitchFamily="18" charset="0"/>
                        </a:rPr>
                        <a:t> 2,22-23</a:t>
                      </a:r>
                    </a:p>
                  </a:txBody>
                  <a:tcPr>
                    <a:solidFill>
                      <a:schemeClr val="accent1">
                        <a:lumMod val="20000"/>
                        <a:lumOff val="80000"/>
                      </a:schemeClr>
                    </a:solidFill>
                  </a:tcPr>
                </a:tc>
              </a:tr>
              <a:tr h="3841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8)Profezia di Simeone </a:t>
                      </a:r>
                      <a:r>
                        <a:rPr lang="it-IT" sz="2400" b="1" dirty="0" err="1" smtClean="0">
                          <a:solidFill>
                            <a:srgbClr val="002060"/>
                          </a:solidFill>
                          <a:latin typeface="Times New Roman" pitchFamily="18" charset="0"/>
                          <a:cs typeface="Times New Roman" pitchFamily="18" charset="0"/>
                        </a:rPr>
                        <a:t>Lc</a:t>
                      </a:r>
                      <a:r>
                        <a:rPr lang="it-IT" sz="2400" b="1" dirty="0" smtClean="0">
                          <a:solidFill>
                            <a:srgbClr val="002060"/>
                          </a:solidFill>
                          <a:latin typeface="Times New Roman" pitchFamily="18" charset="0"/>
                          <a:cs typeface="Times New Roman" pitchFamily="18" charset="0"/>
                        </a:rPr>
                        <a:t> 2,33-35</a:t>
                      </a:r>
                    </a:p>
                  </a:txBody>
                  <a:tcPr>
                    <a:solidFill>
                      <a:schemeClr val="accent1">
                        <a:lumMod val="20000"/>
                        <a:lumOff val="80000"/>
                      </a:schemeClr>
                    </a:solidFill>
                  </a:tcPr>
                </a:tc>
              </a:tr>
              <a:tr h="3841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9)La visita dei Magi Mt 2,1-12</a:t>
                      </a:r>
                    </a:p>
                  </a:txBody>
                  <a:tcPr>
                    <a:solidFill>
                      <a:schemeClr val="accent1">
                        <a:lumMod val="20000"/>
                        <a:lumOff val="80000"/>
                      </a:schemeClr>
                    </a:solidFill>
                  </a:tcPr>
                </a:tc>
              </a:tr>
              <a:tr h="3841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10)Fuga in Egitto Mt 2,13-14</a:t>
                      </a:r>
                    </a:p>
                  </a:txBody>
                  <a:tcPr>
                    <a:solidFill>
                      <a:schemeClr val="accent1">
                        <a:lumMod val="20000"/>
                        <a:lumOff val="80000"/>
                      </a:schemeClr>
                    </a:solidFill>
                  </a:tcPr>
                </a:tc>
              </a:tr>
              <a:tr h="3841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11)Ritorno a Nazareth Mt 2,19-23</a:t>
                      </a:r>
                    </a:p>
                  </a:txBody>
                  <a:tcPr>
                    <a:solidFill>
                      <a:schemeClr val="accent1">
                        <a:lumMod val="20000"/>
                        <a:lumOff val="80000"/>
                      </a:schemeClr>
                    </a:solidFill>
                  </a:tcPr>
                </a:tc>
              </a:tr>
              <a:tr h="3841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12)Vita di famiglia </a:t>
                      </a:r>
                      <a:r>
                        <a:rPr lang="it-IT" sz="2400" b="1" dirty="0" err="1" smtClean="0">
                          <a:solidFill>
                            <a:srgbClr val="002060"/>
                          </a:solidFill>
                          <a:latin typeface="Times New Roman" pitchFamily="18" charset="0"/>
                          <a:cs typeface="Times New Roman" pitchFamily="18" charset="0"/>
                        </a:rPr>
                        <a:t>Lc</a:t>
                      </a:r>
                      <a:r>
                        <a:rPr lang="it-IT" sz="2400" b="1" dirty="0" smtClean="0">
                          <a:solidFill>
                            <a:srgbClr val="002060"/>
                          </a:solidFill>
                          <a:latin typeface="Times New Roman" pitchFamily="18" charset="0"/>
                          <a:cs typeface="Times New Roman" pitchFamily="18" charset="0"/>
                        </a:rPr>
                        <a:t> 2,39-40</a:t>
                      </a:r>
                    </a:p>
                  </a:txBody>
                  <a:tcPr>
                    <a:solidFill>
                      <a:schemeClr val="accent1">
                        <a:lumMod val="20000"/>
                        <a:lumOff val="80000"/>
                      </a:schemeClr>
                    </a:solidFill>
                  </a:tcPr>
                </a:tc>
              </a:tr>
            </a:tbl>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chemeClr val="accent1">
                    <a:lumMod val="75000"/>
                  </a:schemeClr>
                </a:solidFill>
              </a:rPr>
              <a:t>Ciò che interessa all’Autore …</a:t>
            </a:r>
            <a:endParaRPr lang="it-IT" b="1" dirty="0">
              <a:solidFill>
                <a:schemeClr val="accent1">
                  <a:lumMod val="75000"/>
                </a:schemeClr>
              </a:solidFill>
            </a:endParaRPr>
          </a:p>
        </p:txBody>
      </p:sp>
      <p:sp>
        <p:nvSpPr>
          <p:cNvPr id="3" name="Segnaposto contenuto 2"/>
          <p:cNvSpPr>
            <a:spLocks noGrp="1"/>
          </p:cNvSpPr>
          <p:nvPr>
            <p:ph idx="1"/>
          </p:nvPr>
        </p:nvSpPr>
        <p:spPr/>
        <p:txBody>
          <a:bodyPr>
            <a:normAutofit fontScale="85000" lnSpcReduction="20000"/>
          </a:bodyPr>
          <a:lstStyle/>
          <a:p>
            <a:pPr algn="ctr">
              <a:buNone/>
            </a:pPr>
            <a:r>
              <a:rPr lang="it-IT" dirty="0" smtClean="0"/>
              <a:t> … </a:t>
            </a:r>
            <a:r>
              <a:rPr lang="it-IT" b="1" dirty="0" smtClean="0"/>
              <a:t>non è tuttavia una questione matrimoniale, ma ‘</a:t>
            </a:r>
            <a:r>
              <a:rPr lang="it-IT" b="1" dirty="0" smtClean="0">
                <a:solidFill>
                  <a:srgbClr val="FF0000"/>
                </a:solidFill>
                <a:latin typeface="Arial Black" pitchFamily="34" charset="0"/>
              </a:rPr>
              <a:t>cristologica’</a:t>
            </a:r>
            <a:r>
              <a:rPr lang="it-IT" b="1" dirty="0" smtClean="0"/>
              <a:t>. Gesù è </a:t>
            </a:r>
            <a:r>
              <a:rPr lang="it-IT" b="1" i="1" dirty="0" smtClean="0"/>
              <a:t>figlio di David </a:t>
            </a:r>
            <a:r>
              <a:rPr lang="it-IT" b="1" dirty="0" smtClean="0"/>
              <a:t>(</a:t>
            </a:r>
            <a:r>
              <a:rPr lang="it-IT" b="1" i="1" dirty="0" smtClean="0"/>
              <a:t>uomo</a:t>
            </a:r>
            <a:r>
              <a:rPr lang="it-IT" b="1" dirty="0" smtClean="0"/>
              <a:t>) e </a:t>
            </a:r>
            <a:r>
              <a:rPr lang="it-IT" b="1" i="1" dirty="0" smtClean="0"/>
              <a:t>figlio di Dio</a:t>
            </a:r>
            <a:r>
              <a:rPr lang="it-IT" b="1" dirty="0" smtClean="0"/>
              <a:t> (</a:t>
            </a:r>
            <a:r>
              <a:rPr lang="it-IT" b="1" i="1" dirty="0" err="1" smtClean="0"/>
              <a:t>Dio</a:t>
            </a:r>
            <a:r>
              <a:rPr lang="it-IT" b="1" dirty="0" smtClean="0"/>
              <a:t>). Il tutto l’Autore lo fa citando una profezia che riguarda Maria: </a:t>
            </a:r>
            <a:r>
              <a:rPr lang="it-IT" b="1" i="1" dirty="0" smtClean="0"/>
              <a:t>ecco, la vergine </a:t>
            </a:r>
            <a:r>
              <a:rPr lang="it-IT" b="1" dirty="0" smtClean="0"/>
              <a:t>(</a:t>
            </a:r>
            <a:r>
              <a:rPr lang="el-GR" b="1" dirty="0" smtClean="0"/>
              <a:t>παρθένος</a:t>
            </a:r>
            <a:r>
              <a:rPr lang="it-IT" b="1" dirty="0" smtClean="0"/>
              <a:t>)</a:t>
            </a:r>
            <a:r>
              <a:rPr lang="it-IT" b="1" i="1" dirty="0" smtClean="0"/>
              <a:t> concepirà e partorirà un figlio che sarà chiamato </a:t>
            </a:r>
            <a:r>
              <a:rPr lang="it-IT" b="1" i="1" dirty="0" err="1" smtClean="0"/>
              <a:t>Emmanuele</a:t>
            </a:r>
            <a:r>
              <a:rPr lang="it-IT" b="1" i="1" dirty="0" smtClean="0"/>
              <a:t>, che significa Dio con noi</a:t>
            </a:r>
            <a:r>
              <a:rPr lang="it-IT" b="1" dirty="0" smtClean="0"/>
              <a:t>. Con questo riferimento a Isaia e con l’affermazione </a:t>
            </a:r>
            <a:r>
              <a:rPr lang="it-IT" b="1" i="1" dirty="0" smtClean="0"/>
              <a:t>senza che egli la conoscesse </a:t>
            </a:r>
            <a:r>
              <a:rPr lang="it-IT" b="1" dirty="0" smtClean="0"/>
              <a:t>l’evangelista vuol mettere in risalto il concepimento verginale di Gesù. La disponibilità e quindi la verginità di Maria sono cioè in ‘funzione’ cristologica. Tutto ciò reso possibile dalla generosità e purezza di due sposi guidati dall’azione dello Spirito Santo.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0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ctr">
              <a:buNone/>
            </a:pPr>
            <a:r>
              <a:rPr lang="it-IT" sz="7200" b="1" dirty="0" smtClean="0">
                <a:solidFill>
                  <a:srgbClr val="FF0000"/>
                </a:solidFill>
              </a:rPr>
              <a:t>E tu?</a:t>
            </a:r>
            <a:endParaRPr lang="it-IT" sz="7200" b="1" dirty="0">
              <a:solidFill>
                <a:srgbClr val="FF0000"/>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0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ctr">
              <a:buNone/>
            </a:pPr>
            <a:r>
              <a:rPr lang="it-IT" b="1" dirty="0" smtClean="0">
                <a:solidFill>
                  <a:srgbClr val="C00000"/>
                </a:solidFill>
              </a:rPr>
              <a:t>“I Padri della Chiesa a volte hanno detto che Maria avrebbe concepito mediante l’orecchio – e cioè: mediante il suo ascolto. Attraverso la sua obbedienza, la Parola è entrata in lei e in lei è divenuta feconda” </a:t>
            </a:r>
          </a:p>
          <a:p>
            <a:pPr algn="ctr">
              <a:buNone/>
            </a:pPr>
            <a:r>
              <a:rPr lang="it-IT" dirty="0" smtClean="0"/>
              <a:t>(Benedetto XVI,47)  </a:t>
            </a:r>
            <a:endParaRPr lang="it-IT"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A che livello è il tuo ‘ascolto’?</a:t>
            </a:r>
            <a:endParaRPr lang="it-IT" b="1" dirty="0"/>
          </a:p>
        </p:txBody>
      </p:sp>
      <p:sp>
        <p:nvSpPr>
          <p:cNvPr id="3" name="Segnaposto contenuto 2"/>
          <p:cNvSpPr>
            <a:spLocks noGrp="1"/>
          </p:cNvSpPr>
          <p:nvPr>
            <p:ph idx="1"/>
          </p:nvPr>
        </p:nvSpPr>
        <p:spPr/>
        <p:txBody>
          <a:bodyPr/>
          <a:lstStyle/>
          <a:p>
            <a:pPr>
              <a:buNone/>
            </a:pPr>
            <a:r>
              <a:rPr lang="it-IT" b="1" dirty="0" smtClean="0">
                <a:solidFill>
                  <a:srgbClr val="C00000"/>
                </a:solidFill>
              </a:rPr>
              <a:t>Tanto queste cose già le so</a:t>
            </a:r>
          </a:p>
          <a:p>
            <a:pPr>
              <a:buNone/>
            </a:pPr>
            <a:r>
              <a:rPr lang="it-IT" b="1" dirty="0" smtClean="0">
                <a:solidFill>
                  <a:srgbClr val="C00000"/>
                </a:solidFill>
              </a:rPr>
              <a:t>Penso a ciò devo fare oggi …</a:t>
            </a:r>
          </a:p>
          <a:p>
            <a:pPr>
              <a:buNone/>
            </a:pPr>
            <a:r>
              <a:rPr lang="it-IT" b="1" dirty="0" smtClean="0">
                <a:solidFill>
                  <a:srgbClr val="C00000"/>
                </a:solidFill>
              </a:rPr>
              <a:t>Mi piace più un’altra predica …</a:t>
            </a:r>
          </a:p>
          <a:p>
            <a:pPr>
              <a:buNone/>
            </a:pPr>
            <a:r>
              <a:rPr lang="it-IT" b="1" dirty="0" smtClean="0">
                <a:solidFill>
                  <a:srgbClr val="C00000"/>
                </a:solidFill>
              </a:rPr>
              <a:t>Predica bene, ma per lui …</a:t>
            </a:r>
          </a:p>
          <a:p>
            <a:pPr>
              <a:buNone/>
            </a:pPr>
            <a:r>
              <a:rPr lang="it-IT" b="1" dirty="0" smtClean="0">
                <a:solidFill>
                  <a:srgbClr val="C00000"/>
                </a:solidFill>
              </a:rPr>
              <a:t>Non mi riguarda …</a:t>
            </a:r>
          </a:p>
          <a:p>
            <a:pPr>
              <a:buNone/>
            </a:pPr>
            <a:endParaRPr lang="it-IT" b="1" dirty="0" smtClean="0">
              <a:solidFill>
                <a:srgbClr val="C00000"/>
              </a:solidFill>
            </a:endParaRPr>
          </a:p>
          <a:p>
            <a:pPr algn="ctr">
              <a:buNone/>
            </a:pPr>
            <a:r>
              <a:rPr lang="it-IT" b="1" dirty="0" smtClean="0">
                <a:solidFill>
                  <a:srgbClr val="0070C0"/>
                </a:solidFill>
              </a:rPr>
              <a:t>No! Ascolto e Dio mi conceda di fare sul serio!</a:t>
            </a:r>
            <a:endParaRPr lang="it-IT" b="1" dirty="0">
              <a:solidFill>
                <a:srgbClr val="0070C0"/>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0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ctr">
              <a:buNone/>
            </a:pPr>
            <a:r>
              <a:rPr lang="it-IT" dirty="0" smtClean="0"/>
              <a:t>“ </a:t>
            </a:r>
            <a:r>
              <a:rPr lang="it-IT" b="1" dirty="0" smtClean="0">
                <a:solidFill>
                  <a:srgbClr val="0070C0"/>
                </a:solidFill>
              </a:rPr>
              <a:t>Karl </a:t>
            </a:r>
            <a:r>
              <a:rPr lang="it-IT" b="1" dirty="0" err="1" smtClean="0">
                <a:solidFill>
                  <a:srgbClr val="0070C0"/>
                </a:solidFill>
              </a:rPr>
              <a:t>Barth</a:t>
            </a:r>
            <a:r>
              <a:rPr lang="it-IT" b="1" dirty="0" smtClean="0">
                <a:solidFill>
                  <a:srgbClr val="0070C0"/>
                </a:solidFill>
              </a:rPr>
              <a:t> ha fatto notare che nella storia di Gesù ci sono 2 punti nei quali l’operare di Dio interviene immediatamente nel mondo materiale: la nascita </a:t>
            </a:r>
            <a:r>
              <a:rPr lang="it-IT" b="1" dirty="0" err="1" smtClean="0">
                <a:solidFill>
                  <a:srgbClr val="0070C0"/>
                </a:solidFill>
              </a:rPr>
              <a:t>dall</a:t>
            </a:r>
            <a:r>
              <a:rPr lang="it-IT" b="1" dirty="0" smtClean="0">
                <a:solidFill>
                  <a:srgbClr val="0070C0"/>
                </a:solidFill>
              </a:rPr>
              <a:t> Vergine e la risurrezione dal sepolcro, in cui Gesù non è rimasto e non ha sub’</a:t>
            </a:r>
            <a:r>
              <a:rPr lang="it-IT" b="1" dirty="0" err="1" smtClean="0">
                <a:solidFill>
                  <a:srgbClr val="0070C0"/>
                </a:solidFill>
              </a:rPr>
              <a:t>to</a:t>
            </a:r>
            <a:r>
              <a:rPr lang="it-IT" b="1" dirty="0" smtClean="0">
                <a:solidFill>
                  <a:srgbClr val="0070C0"/>
                </a:solidFill>
              </a:rPr>
              <a:t> corruzione. Questi 2 punti sono uno scandalo per lo spirito moderno. A Dio viene concesso di </a:t>
            </a:r>
            <a:r>
              <a:rPr lang="it-IT" b="1" dirty="0" err="1" smtClean="0">
                <a:solidFill>
                  <a:srgbClr val="0070C0"/>
                </a:solidFill>
              </a:rPr>
              <a:t>operarew</a:t>
            </a:r>
            <a:r>
              <a:rPr lang="it-IT" b="1" dirty="0" smtClean="0">
                <a:solidFill>
                  <a:srgbClr val="0070C0"/>
                </a:solidFill>
              </a:rPr>
              <a:t> sulle idee e sui pensieri – non sulla materia. Ciò disturba. Lì non è il suo posto. Ma proprio di questa si tratta: che cioè Dio è Dio, e non si muove soltanto nel mondo delle idee” (B XVI, 68)</a:t>
            </a:r>
            <a:endParaRPr lang="it-IT" b="1" dirty="0">
              <a:solidFill>
                <a:srgbClr val="0070C0"/>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0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C00000"/>
                </a:solidFill>
              </a:rPr>
              <a:t>E tu?</a:t>
            </a:r>
            <a:endParaRPr lang="it-IT" dirty="0">
              <a:solidFill>
                <a:srgbClr val="C00000"/>
              </a:solidFill>
            </a:endParaRPr>
          </a:p>
        </p:txBody>
      </p:sp>
      <p:sp>
        <p:nvSpPr>
          <p:cNvPr id="3" name="Segnaposto contenuto 2"/>
          <p:cNvSpPr>
            <a:spLocks noGrp="1"/>
          </p:cNvSpPr>
          <p:nvPr>
            <p:ph idx="1"/>
          </p:nvPr>
        </p:nvSpPr>
        <p:spPr/>
        <p:txBody>
          <a:bodyPr/>
          <a:lstStyle/>
          <a:p>
            <a:pPr algn="ctr">
              <a:buNone/>
            </a:pPr>
            <a:r>
              <a:rPr lang="it-IT" b="1" dirty="0" smtClean="0"/>
              <a:t>Credi fermamente che Dio agisce nella concretezza della tua vita e delle tue relazioni?</a:t>
            </a:r>
          </a:p>
          <a:p>
            <a:pPr algn="ctr">
              <a:buNone/>
            </a:pPr>
            <a:endParaRPr lang="it-IT" b="1" dirty="0" smtClean="0"/>
          </a:p>
          <a:p>
            <a:pPr algn="ctr">
              <a:buNone/>
            </a:pPr>
            <a:r>
              <a:rPr lang="it-IT" b="1" dirty="0" smtClean="0"/>
              <a:t>Per questo Natale …</a:t>
            </a:r>
          </a:p>
          <a:p>
            <a:pPr algn="ctr">
              <a:buNone/>
            </a:pPr>
            <a:r>
              <a:rPr lang="it-IT" b="1" dirty="0" smtClean="0"/>
              <a:t>Attendi da Lui qualcosa di importante?</a:t>
            </a:r>
          </a:p>
          <a:p>
            <a:pPr algn="ctr">
              <a:buNone/>
            </a:pPr>
            <a:r>
              <a:rPr lang="it-IT" b="1" dirty="0" smtClean="0"/>
              <a:t>Come sei messo con la … gioia?</a:t>
            </a:r>
          </a:p>
          <a:p>
            <a:pPr algn="ctr">
              <a:buNone/>
            </a:pPr>
            <a:r>
              <a:rPr lang="it-IT" b="1" i="1" dirty="0" smtClean="0">
                <a:solidFill>
                  <a:srgbClr val="0070C0"/>
                </a:solidFill>
                <a:latin typeface="Arial Black" pitchFamily="34" charset="0"/>
              </a:rPr>
              <a:t>Rallegrati !</a:t>
            </a:r>
            <a:r>
              <a:rPr lang="it-IT" b="1" i="1" dirty="0" smtClean="0">
                <a:latin typeface="Arial Black" pitchFamily="34" charset="0"/>
              </a:rPr>
              <a:t> </a:t>
            </a:r>
            <a:r>
              <a:rPr lang="it-IT" b="1" u="sng" dirty="0" smtClean="0">
                <a:solidFill>
                  <a:srgbClr val="FF0000"/>
                </a:solidFill>
                <a:latin typeface="Times New Roman" pitchFamily="18" charset="0"/>
                <a:cs typeface="Times New Roman" pitchFamily="18" charset="0"/>
              </a:rPr>
              <a:t>Lo rivolge anche a te</a:t>
            </a:r>
            <a:endParaRPr lang="it-IT" b="1"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0" y="548681"/>
          <a:ext cx="9036496" cy="5029200"/>
        </p:xfrm>
        <a:graphic>
          <a:graphicData uri="http://schemas.openxmlformats.org/drawingml/2006/table">
            <a:tbl>
              <a:tblPr firstRow="1" bandRow="1">
                <a:tableStyleId>{5C22544A-7EE6-4342-B048-85BDC9FD1C3A}</a:tableStyleId>
              </a:tblPr>
              <a:tblGrid>
                <a:gridCol w="9036496"/>
              </a:tblGrid>
              <a:tr h="43204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13)Gesù e i dottori del Tempio </a:t>
                      </a:r>
                      <a:r>
                        <a:rPr lang="it-IT" sz="2400" b="1" dirty="0" err="1" smtClean="0">
                          <a:solidFill>
                            <a:srgbClr val="002060"/>
                          </a:solidFill>
                          <a:latin typeface="Times New Roman" pitchFamily="18" charset="0"/>
                          <a:cs typeface="Times New Roman" pitchFamily="18" charset="0"/>
                        </a:rPr>
                        <a:t>Lc</a:t>
                      </a:r>
                      <a:r>
                        <a:rPr lang="it-IT" sz="2400" b="1" dirty="0" smtClean="0">
                          <a:solidFill>
                            <a:srgbClr val="002060"/>
                          </a:solidFill>
                          <a:latin typeface="Times New Roman" pitchFamily="18" charset="0"/>
                          <a:cs typeface="Times New Roman" pitchFamily="18" charset="0"/>
                        </a:rPr>
                        <a:t> 2,41-50</a:t>
                      </a:r>
                    </a:p>
                  </a:txBody>
                  <a:tcPr>
                    <a:solidFill>
                      <a:schemeClr val="accent1">
                        <a:lumMod val="40000"/>
                        <a:lumOff val="6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14)Maria, custode degli eventi di Gesù </a:t>
                      </a:r>
                      <a:r>
                        <a:rPr lang="it-IT" sz="2400" b="1" dirty="0" err="1" smtClean="0">
                          <a:solidFill>
                            <a:srgbClr val="002060"/>
                          </a:solidFill>
                          <a:latin typeface="Times New Roman" pitchFamily="18" charset="0"/>
                          <a:cs typeface="Times New Roman" pitchFamily="18" charset="0"/>
                        </a:rPr>
                        <a:t>Lc</a:t>
                      </a:r>
                      <a:r>
                        <a:rPr lang="it-IT" sz="2400" b="1" dirty="0" smtClean="0">
                          <a:solidFill>
                            <a:srgbClr val="002060"/>
                          </a:solidFill>
                          <a:latin typeface="Times New Roman" pitchFamily="18" charset="0"/>
                          <a:cs typeface="Times New Roman" pitchFamily="18" charset="0"/>
                        </a:rPr>
                        <a:t> 2,51-52 </a:t>
                      </a:r>
                    </a:p>
                  </a:txBody>
                  <a:tcPr>
                    <a:solidFill>
                      <a:schemeClr val="accent1">
                        <a:lumMod val="40000"/>
                        <a:lumOff val="6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15)Maria cerca Gesù per parlargli Mt 12,46; Mc 3,31-35; </a:t>
                      </a:r>
                      <a:r>
                        <a:rPr lang="it-IT" sz="2400" b="1" dirty="0" err="1" smtClean="0">
                          <a:solidFill>
                            <a:srgbClr val="002060"/>
                          </a:solidFill>
                          <a:latin typeface="Times New Roman" pitchFamily="18" charset="0"/>
                          <a:cs typeface="Times New Roman" pitchFamily="18" charset="0"/>
                        </a:rPr>
                        <a:t>Lc</a:t>
                      </a:r>
                      <a:r>
                        <a:rPr lang="it-IT" sz="2400" b="1" dirty="0" smtClean="0">
                          <a:solidFill>
                            <a:srgbClr val="002060"/>
                          </a:solidFill>
                          <a:latin typeface="Times New Roman" pitchFamily="18" charset="0"/>
                          <a:cs typeface="Times New Roman" pitchFamily="18" charset="0"/>
                        </a:rPr>
                        <a:t> 8,19-21</a:t>
                      </a:r>
                    </a:p>
                  </a:txBody>
                  <a:tcPr>
                    <a:solidFill>
                      <a:schemeClr val="accent1">
                        <a:lumMod val="40000"/>
                        <a:lumOff val="6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16)Beatitudine di Maria </a:t>
                      </a:r>
                      <a:r>
                        <a:rPr lang="it-IT" sz="2400" b="1" dirty="0" err="1" smtClean="0">
                          <a:solidFill>
                            <a:srgbClr val="002060"/>
                          </a:solidFill>
                          <a:latin typeface="Times New Roman" pitchFamily="18" charset="0"/>
                          <a:cs typeface="Times New Roman" pitchFamily="18" charset="0"/>
                        </a:rPr>
                        <a:t>Lc</a:t>
                      </a:r>
                      <a:r>
                        <a:rPr lang="it-IT" sz="2400" b="1" dirty="0" smtClean="0">
                          <a:solidFill>
                            <a:srgbClr val="002060"/>
                          </a:solidFill>
                          <a:latin typeface="Times New Roman" pitchFamily="18" charset="0"/>
                          <a:cs typeface="Times New Roman" pitchFamily="18" charset="0"/>
                        </a:rPr>
                        <a:t> 11,27-28</a:t>
                      </a:r>
                    </a:p>
                  </a:txBody>
                  <a:tcPr>
                    <a:solidFill>
                      <a:schemeClr val="accent1">
                        <a:lumMod val="40000"/>
                        <a:lumOff val="60000"/>
                      </a:schemeClr>
                    </a:solidFill>
                  </a:tcPr>
                </a:tc>
              </a:tr>
              <a:tr h="370840">
                <a:tc>
                  <a:txBody>
                    <a:bodyPr/>
                    <a:lstStyle/>
                    <a:p>
                      <a:pPr algn="ctr"/>
                      <a:r>
                        <a:rPr lang="it-IT" sz="2400" b="1" dirty="0" smtClean="0">
                          <a:solidFill>
                            <a:srgbClr val="002060"/>
                          </a:solidFill>
                          <a:latin typeface="Times New Roman" pitchFamily="18" charset="0"/>
                          <a:cs typeface="Times New Roman" pitchFamily="18" charset="0"/>
                        </a:rPr>
                        <a:t>17)Le nozze di </a:t>
                      </a:r>
                      <a:r>
                        <a:rPr lang="it-IT" sz="2400" b="1" dirty="0" err="1" smtClean="0">
                          <a:solidFill>
                            <a:srgbClr val="002060"/>
                          </a:solidFill>
                          <a:latin typeface="Times New Roman" pitchFamily="18" charset="0"/>
                          <a:cs typeface="Times New Roman" pitchFamily="18" charset="0"/>
                        </a:rPr>
                        <a:t>Cana</a:t>
                      </a:r>
                      <a:r>
                        <a:rPr lang="it-IT" sz="2400" b="1" dirty="0" smtClean="0">
                          <a:solidFill>
                            <a:srgbClr val="002060"/>
                          </a:solidFill>
                          <a:latin typeface="Times New Roman" pitchFamily="18" charset="0"/>
                          <a:cs typeface="Times New Roman" pitchFamily="18" charset="0"/>
                        </a:rPr>
                        <a:t> </a:t>
                      </a:r>
                      <a:r>
                        <a:rPr lang="it-IT" sz="2400" b="1" dirty="0" err="1" smtClean="0">
                          <a:solidFill>
                            <a:srgbClr val="002060"/>
                          </a:solidFill>
                          <a:latin typeface="Times New Roman" pitchFamily="18" charset="0"/>
                          <a:cs typeface="Times New Roman" pitchFamily="18" charset="0"/>
                        </a:rPr>
                        <a:t>Gv</a:t>
                      </a:r>
                      <a:r>
                        <a:rPr lang="it-IT" sz="2400" b="1" dirty="0" smtClean="0">
                          <a:solidFill>
                            <a:srgbClr val="002060"/>
                          </a:solidFill>
                          <a:latin typeface="Times New Roman" pitchFamily="18" charset="0"/>
                          <a:cs typeface="Times New Roman" pitchFamily="18" charset="0"/>
                        </a:rPr>
                        <a:t> 2,1-11</a:t>
                      </a:r>
                    </a:p>
                  </a:txBody>
                  <a:tcPr>
                    <a:solidFill>
                      <a:schemeClr val="accent1">
                        <a:lumMod val="40000"/>
                        <a:lumOff val="6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18)Maria, Gesù, i fratelli e i discepoli a </a:t>
                      </a:r>
                      <a:r>
                        <a:rPr lang="it-IT" sz="2400" b="1" dirty="0" err="1" smtClean="0">
                          <a:solidFill>
                            <a:srgbClr val="002060"/>
                          </a:solidFill>
                          <a:latin typeface="Times New Roman" pitchFamily="18" charset="0"/>
                          <a:cs typeface="Times New Roman" pitchFamily="18" charset="0"/>
                        </a:rPr>
                        <a:t>Cafarnao</a:t>
                      </a:r>
                      <a:r>
                        <a:rPr lang="it-IT" sz="2400" b="1" dirty="0" smtClean="0">
                          <a:solidFill>
                            <a:srgbClr val="002060"/>
                          </a:solidFill>
                          <a:latin typeface="Times New Roman" pitchFamily="18" charset="0"/>
                          <a:cs typeface="Times New Roman" pitchFamily="18" charset="0"/>
                        </a:rPr>
                        <a:t> </a:t>
                      </a:r>
                      <a:r>
                        <a:rPr lang="it-IT" sz="2400" b="1" dirty="0" err="1" smtClean="0">
                          <a:solidFill>
                            <a:srgbClr val="002060"/>
                          </a:solidFill>
                          <a:latin typeface="Times New Roman" pitchFamily="18" charset="0"/>
                          <a:cs typeface="Times New Roman" pitchFamily="18" charset="0"/>
                        </a:rPr>
                        <a:t>Gv</a:t>
                      </a:r>
                      <a:r>
                        <a:rPr lang="it-IT" sz="2400" b="1" dirty="0" smtClean="0">
                          <a:solidFill>
                            <a:srgbClr val="002060"/>
                          </a:solidFill>
                          <a:latin typeface="Times New Roman" pitchFamily="18" charset="0"/>
                          <a:cs typeface="Times New Roman" pitchFamily="18" charset="0"/>
                        </a:rPr>
                        <a:t> 2,12</a:t>
                      </a:r>
                    </a:p>
                  </a:txBody>
                  <a:tcPr>
                    <a:solidFill>
                      <a:schemeClr val="accent1">
                        <a:lumMod val="40000"/>
                        <a:lumOff val="6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19)Maria sotto la croce </a:t>
                      </a:r>
                      <a:r>
                        <a:rPr lang="it-IT" sz="2400" b="1" dirty="0" err="1" smtClean="0">
                          <a:solidFill>
                            <a:srgbClr val="002060"/>
                          </a:solidFill>
                          <a:latin typeface="Times New Roman" pitchFamily="18" charset="0"/>
                          <a:cs typeface="Times New Roman" pitchFamily="18" charset="0"/>
                        </a:rPr>
                        <a:t>Gv</a:t>
                      </a:r>
                      <a:r>
                        <a:rPr lang="it-IT" sz="2400" b="1" dirty="0" smtClean="0">
                          <a:solidFill>
                            <a:srgbClr val="002060"/>
                          </a:solidFill>
                          <a:latin typeface="Times New Roman" pitchFamily="18" charset="0"/>
                          <a:cs typeface="Times New Roman" pitchFamily="18" charset="0"/>
                        </a:rPr>
                        <a:t> 19,25-27</a:t>
                      </a:r>
                    </a:p>
                  </a:txBody>
                  <a:tcPr>
                    <a:solidFill>
                      <a:schemeClr val="accent1">
                        <a:lumMod val="40000"/>
                        <a:lumOff val="6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20)Maria nel cenacolo con gli Undici, … At 1,12-14</a:t>
                      </a:r>
                    </a:p>
                  </a:txBody>
                  <a:tcPr>
                    <a:solidFill>
                      <a:schemeClr val="accent1">
                        <a:lumMod val="40000"/>
                        <a:lumOff val="6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21)Maria nel giorno di Pentecoste (?) At 2,1-4</a:t>
                      </a:r>
                    </a:p>
                  </a:txBody>
                  <a:tcPr>
                    <a:solidFill>
                      <a:schemeClr val="accent1">
                        <a:lumMod val="40000"/>
                        <a:lumOff val="6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22)Gesù, nato da donna Gal 4,4-5</a:t>
                      </a:r>
                    </a:p>
                  </a:txBody>
                  <a:tcPr>
                    <a:solidFill>
                      <a:schemeClr val="accent1">
                        <a:lumMod val="40000"/>
                        <a:lumOff val="6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23)Donna vestita di sole (?) </a:t>
                      </a:r>
                      <a:r>
                        <a:rPr lang="it-IT" sz="2400" b="1" dirty="0" err="1" smtClean="0">
                          <a:solidFill>
                            <a:srgbClr val="002060"/>
                          </a:solidFill>
                          <a:latin typeface="Times New Roman" pitchFamily="18" charset="0"/>
                          <a:cs typeface="Times New Roman" pitchFamily="18" charset="0"/>
                        </a:rPr>
                        <a:t>Ap</a:t>
                      </a:r>
                      <a:r>
                        <a:rPr lang="it-IT" sz="2400" b="1" dirty="0" smtClean="0">
                          <a:solidFill>
                            <a:srgbClr val="002060"/>
                          </a:solidFill>
                          <a:latin typeface="Times New Roman" pitchFamily="18" charset="0"/>
                          <a:cs typeface="Times New Roman" pitchFamily="18" charset="0"/>
                        </a:rPr>
                        <a:t> 12 </a:t>
                      </a:r>
                    </a:p>
                  </a:txBody>
                  <a:tcPr>
                    <a:solidFill>
                      <a:schemeClr val="accent1">
                        <a:lumMod val="40000"/>
                        <a:lumOff val="60000"/>
                      </a:schemeClr>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1600200"/>
            <a:ext cx="9144000" cy="4525963"/>
          </a:xfrm>
        </p:spPr>
        <p:txBody>
          <a:bodyPr>
            <a:normAutofit/>
          </a:bodyPr>
          <a:lstStyle/>
          <a:p>
            <a:pPr algn="ctr">
              <a:buNone/>
            </a:pPr>
            <a:endParaRPr lang="it-IT" sz="7200" b="1" dirty="0" smtClean="0">
              <a:solidFill>
                <a:srgbClr val="C00000"/>
              </a:solidFill>
              <a:latin typeface="Arial Black" pitchFamily="34" charset="0"/>
            </a:endParaRPr>
          </a:p>
          <a:p>
            <a:pPr algn="ctr">
              <a:buNone/>
            </a:pPr>
            <a:r>
              <a:rPr lang="it-IT" sz="7200" b="1" dirty="0" smtClean="0">
                <a:solidFill>
                  <a:srgbClr val="C00000"/>
                </a:solidFill>
                <a:latin typeface="Arial Black" pitchFamily="34" charset="0"/>
              </a:rPr>
              <a:t>L’Annunciazione</a:t>
            </a:r>
            <a:endParaRPr lang="it-IT" sz="7200" b="1" dirty="0">
              <a:solidFill>
                <a:srgbClr val="C00000"/>
              </a:solidFill>
              <a:latin typeface="Arial Black"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nvPr>
        </p:nvGraphicFramePr>
        <p:xfrm>
          <a:off x="457200" y="188640"/>
          <a:ext cx="8229600" cy="6048671"/>
        </p:xfrm>
        <a:graphic>
          <a:graphicData uri="http://schemas.openxmlformats.org/drawingml/2006/table">
            <a:tbl>
              <a:tblPr firstRow="1" bandRow="1">
                <a:tableStyleId>{5C22544A-7EE6-4342-B048-85BDC9FD1C3A}</a:tableStyleId>
              </a:tblPr>
              <a:tblGrid>
                <a:gridCol w="4114800"/>
                <a:gridCol w="4114800"/>
              </a:tblGrid>
              <a:tr h="6048671">
                <a:tc>
                  <a:txBody>
                    <a:bodyPr/>
                    <a:lstStyle/>
                    <a:p>
                      <a:pPr>
                        <a:lnSpc>
                          <a:spcPct val="115000"/>
                        </a:lnSpc>
                        <a:spcAft>
                          <a:spcPts val="0"/>
                        </a:spcAft>
                      </a:pPr>
                      <a:r>
                        <a:rPr lang="el-GR" sz="1800" dirty="0">
                          <a:latin typeface="Times New Roman"/>
                          <a:ea typeface="Calibri"/>
                          <a:cs typeface="Arial"/>
                        </a:rPr>
                        <a:t>Ἐν δὲ τῷ μηνὶ τῷ ἕκτῳ ἀπεστάλη ὁ ἄγγελος Γαβριὴλ ἀπὸ τοῦ θεοῦ εἰς πόλιν τῆς Γαλιλαίας ᾗ ὄνομα Ναζαρὲθ</a:t>
                      </a:r>
                      <a:endParaRPr lang="it-IT" sz="1800" dirty="0">
                        <a:latin typeface="Calibri"/>
                        <a:ea typeface="Calibri"/>
                        <a:cs typeface="Arial"/>
                      </a:endParaRPr>
                    </a:p>
                    <a:p>
                      <a:pPr>
                        <a:lnSpc>
                          <a:spcPct val="115000"/>
                        </a:lnSpc>
                        <a:spcAft>
                          <a:spcPts val="0"/>
                        </a:spcAft>
                      </a:pPr>
                      <a:r>
                        <a:rPr lang="el-GR" sz="1800" dirty="0">
                          <a:latin typeface="Times New Roman"/>
                          <a:ea typeface="Calibri"/>
                          <a:cs typeface="Arial"/>
                        </a:rPr>
                        <a:t>πρὸς παρθένον ἐμνηστευμένην ἀνδρὶ ᾧ ὄνομα Ἰωσὴφ ἐξ οἴκου Δαυὶδ καὶ τὸ ὄνομα τῆς παρθένου Μαριάμ</a:t>
                      </a:r>
                      <a:r>
                        <a:rPr lang="el-GR" sz="1800" dirty="0" smtClean="0">
                          <a:latin typeface="Times New Roman"/>
                          <a:ea typeface="Calibri"/>
                          <a:cs typeface="Arial"/>
                        </a:rPr>
                        <a:t>.</a:t>
                      </a:r>
                      <a:endParaRPr lang="it-IT" sz="1800" dirty="0" smtClean="0">
                        <a:latin typeface="Times New Roman"/>
                        <a:ea typeface="Calibri"/>
                        <a:cs typeface="Arial"/>
                      </a:endParaRPr>
                    </a:p>
                    <a:p>
                      <a:pPr>
                        <a:lnSpc>
                          <a:spcPct val="115000"/>
                        </a:lnSpc>
                        <a:spcAft>
                          <a:spcPts val="0"/>
                        </a:spcAft>
                      </a:pPr>
                      <a:endParaRPr lang="it-IT" sz="1800" dirty="0">
                        <a:latin typeface="Calibri"/>
                        <a:ea typeface="Calibri"/>
                        <a:cs typeface="Arial"/>
                      </a:endParaRPr>
                    </a:p>
                    <a:p>
                      <a:pPr>
                        <a:lnSpc>
                          <a:spcPct val="115000"/>
                        </a:lnSpc>
                        <a:spcAft>
                          <a:spcPts val="0"/>
                        </a:spcAft>
                      </a:pPr>
                      <a:r>
                        <a:rPr lang="el-GR" sz="1800" dirty="0">
                          <a:latin typeface="Times New Roman"/>
                          <a:ea typeface="Calibri"/>
                          <a:cs typeface="Arial"/>
                        </a:rPr>
                        <a:t>καὶ εἰσελθὼν πρὸς αὐτὴν εἶπεν· χαῖρε, κεχαριτωμένη, ὁ κύριος μετὰ σοῦ</a:t>
                      </a:r>
                      <a:r>
                        <a:rPr lang="el-GR" sz="1800" dirty="0" smtClean="0">
                          <a:latin typeface="Times New Roman"/>
                          <a:ea typeface="Calibri"/>
                          <a:cs typeface="Arial"/>
                        </a:rPr>
                        <a:t>.</a:t>
                      </a:r>
                      <a:endParaRPr lang="it-IT" sz="1800" dirty="0" smtClean="0">
                        <a:latin typeface="Times New Roman"/>
                        <a:ea typeface="Calibri"/>
                        <a:cs typeface="Arial"/>
                      </a:endParaRPr>
                    </a:p>
                    <a:p>
                      <a:pPr>
                        <a:lnSpc>
                          <a:spcPct val="115000"/>
                        </a:lnSpc>
                        <a:spcAft>
                          <a:spcPts val="0"/>
                        </a:spcAft>
                      </a:pPr>
                      <a:endParaRPr lang="it-IT" sz="1800" dirty="0">
                        <a:latin typeface="Calibri"/>
                        <a:ea typeface="Calibri"/>
                        <a:cs typeface="Arial"/>
                      </a:endParaRPr>
                    </a:p>
                    <a:p>
                      <a:pPr>
                        <a:lnSpc>
                          <a:spcPct val="115000"/>
                        </a:lnSpc>
                        <a:spcAft>
                          <a:spcPts val="0"/>
                        </a:spcAft>
                      </a:pPr>
                      <a:r>
                        <a:rPr lang="el-GR" sz="1800" dirty="0">
                          <a:latin typeface="Times New Roman"/>
                          <a:ea typeface="Calibri"/>
                          <a:cs typeface="Arial"/>
                        </a:rPr>
                        <a:t>ἡ δὲ ἐπὶ τῷ λόγῳ διεταράχθη καὶ διελογίζετο ποταπὸς εἴη ὁ ἀσπασμὸς οὗτος.</a:t>
                      </a:r>
                      <a:endParaRPr lang="it-IT" sz="1800" dirty="0">
                        <a:latin typeface="Calibri"/>
                        <a:ea typeface="Calibri"/>
                        <a:cs typeface="Arial"/>
                      </a:endParaRPr>
                    </a:p>
                    <a:p>
                      <a:pPr>
                        <a:lnSpc>
                          <a:spcPct val="115000"/>
                        </a:lnSpc>
                        <a:spcAft>
                          <a:spcPts val="0"/>
                        </a:spcAft>
                      </a:pPr>
                      <a:r>
                        <a:rPr lang="el-GR" sz="1800" dirty="0">
                          <a:latin typeface="Times New Roman"/>
                          <a:ea typeface="Calibri"/>
                          <a:cs typeface="Arial"/>
                        </a:rPr>
                        <a:t>καὶ εἶπεν ὁ ἄγγελος αὐτῇ· μὴ φοβοῦ, Μαριάμ, εὗρες γὰρ χάριν παρὰ τῷ θεῷ</a:t>
                      </a:r>
                      <a:r>
                        <a:rPr lang="el-GR" sz="1800" dirty="0" smtClean="0">
                          <a:latin typeface="Times New Roman"/>
                          <a:ea typeface="Calibri"/>
                          <a:cs typeface="Arial"/>
                        </a:rPr>
                        <a:t>.</a:t>
                      </a:r>
                      <a:endParaRPr lang="it-IT" sz="1800" dirty="0" smtClean="0">
                        <a:latin typeface="Times New Roman"/>
                        <a:ea typeface="Calibri"/>
                        <a:cs typeface="Arial"/>
                      </a:endParaRPr>
                    </a:p>
                    <a:p>
                      <a:pPr>
                        <a:lnSpc>
                          <a:spcPct val="115000"/>
                        </a:lnSpc>
                        <a:spcAft>
                          <a:spcPts val="0"/>
                        </a:spcAft>
                      </a:pPr>
                      <a:endParaRPr lang="it-IT" sz="1800" dirty="0">
                        <a:latin typeface="Calibri"/>
                        <a:ea typeface="Calibri"/>
                        <a:cs typeface="Arial"/>
                      </a:endParaRPr>
                    </a:p>
                    <a:p>
                      <a:pPr>
                        <a:lnSpc>
                          <a:spcPct val="115000"/>
                        </a:lnSpc>
                        <a:spcAft>
                          <a:spcPts val="0"/>
                        </a:spcAft>
                      </a:pPr>
                      <a:r>
                        <a:rPr lang="el-GR" sz="1800" dirty="0">
                          <a:latin typeface="Times New Roman"/>
                          <a:ea typeface="Calibri"/>
                          <a:cs typeface="Arial"/>
                        </a:rPr>
                        <a:t>καὶ ἰδοὺ συλλήμψῃ ἐν γαστρὶ καὶ τέξῃ υἱὸν καὶ καλέσεις τὸ ὄνομα αὐτοῦ Ἰησοῦν</a:t>
                      </a:r>
                      <a:r>
                        <a:rPr lang="el-GR" sz="1800" dirty="0" smtClean="0">
                          <a:latin typeface="Times New Roman"/>
                          <a:ea typeface="Calibri"/>
                          <a:cs typeface="Arial"/>
                        </a:rPr>
                        <a:t>.</a:t>
                      </a:r>
                      <a:endParaRPr lang="it-IT" sz="1800" dirty="0">
                        <a:latin typeface="Calibri"/>
                        <a:ea typeface="Calibri"/>
                        <a:cs typeface="Arial"/>
                      </a:endParaRPr>
                    </a:p>
                  </a:txBody>
                  <a:tcPr marL="68580" marR="68580" marT="0" marB="0"/>
                </a:tc>
                <a:tc>
                  <a:txBody>
                    <a:bodyPr/>
                    <a:lstStyle/>
                    <a:p>
                      <a:pPr algn="just">
                        <a:lnSpc>
                          <a:spcPct val="115000"/>
                        </a:lnSpc>
                        <a:spcAft>
                          <a:spcPts val="0"/>
                        </a:spcAft>
                      </a:pPr>
                      <a:r>
                        <a:rPr lang="it-IT" sz="1800" b="1" baseline="30000" dirty="0">
                          <a:solidFill>
                            <a:srgbClr val="002060"/>
                          </a:solidFill>
                          <a:latin typeface="Times New Roman"/>
                          <a:ea typeface="Calibri"/>
                          <a:cs typeface="Arial"/>
                        </a:rPr>
                        <a:t>26</a:t>
                      </a:r>
                      <a:r>
                        <a:rPr lang="it-IT" sz="1800" b="1" dirty="0">
                          <a:solidFill>
                            <a:srgbClr val="002060"/>
                          </a:solidFill>
                          <a:latin typeface="Times New Roman"/>
                          <a:ea typeface="Calibri"/>
                          <a:cs typeface="Arial"/>
                        </a:rPr>
                        <a:t> </a:t>
                      </a:r>
                      <a:r>
                        <a:rPr lang="it-IT" sz="1800" dirty="0">
                          <a:solidFill>
                            <a:srgbClr val="002060"/>
                          </a:solidFill>
                          <a:latin typeface="Times New Roman" pitchFamily="18" charset="0"/>
                          <a:ea typeface="Calibri"/>
                          <a:cs typeface="Times New Roman" pitchFamily="18" charset="0"/>
                        </a:rPr>
                        <a:t>Nel sesto mese, </a:t>
                      </a:r>
                      <a:r>
                        <a:rPr lang="it-IT" sz="1800" dirty="0" smtClean="0">
                          <a:solidFill>
                            <a:srgbClr val="002060"/>
                          </a:solidFill>
                          <a:latin typeface="Times New Roman" pitchFamily="18" charset="0"/>
                          <a:ea typeface="Calibri"/>
                          <a:cs typeface="Times New Roman" pitchFamily="18" charset="0"/>
                        </a:rPr>
                        <a:t>l'angelo </a:t>
                      </a:r>
                      <a:r>
                        <a:rPr lang="it-IT" sz="1800" dirty="0">
                          <a:solidFill>
                            <a:srgbClr val="002060"/>
                          </a:solidFill>
                          <a:latin typeface="Times New Roman" pitchFamily="18" charset="0"/>
                          <a:ea typeface="Calibri"/>
                          <a:cs typeface="Times New Roman" pitchFamily="18" charset="0"/>
                        </a:rPr>
                        <a:t>Gabriele fu mandato da Dio in una città della Galilea, chiamata </a:t>
                      </a:r>
                      <a:r>
                        <a:rPr lang="it-IT" sz="1800" dirty="0" err="1">
                          <a:solidFill>
                            <a:srgbClr val="002060"/>
                          </a:solidFill>
                          <a:latin typeface="Times New Roman" pitchFamily="18" charset="0"/>
                          <a:ea typeface="Calibri"/>
                          <a:cs typeface="Times New Roman" pitchFamily="18" charset="0"/>
                        </a:rPr>
                        <a:t>Nazaret</a:t>
                      </a:r>
                      <a:r>
                        <a:rPr lang="it-IT" sz="1800" dirty="0">
                          <a:solidFill>
                            <a:srgbClr val="002060"/>
                          </a:solidFill>
                          <a:latin typeface="Times New Roman" pitchFamily="18" charset="0"/>
                          <a:ea typeface="Calibri"/>
                          <a:cs typeface="Times New Roman" pitchFamily="18" charset="0"/>
                        </a:rPr>
                        <a:t>,</a:t>
                      </a:r>
                    </a:p>
                    <a:p>
                      <a:pPr>
                        <a:lnSpc>
                          <a:spcPct val="115000"/>
                        </a:lnSpc>
                        <a:spcAft>
                          <a:spcPts val="0"/>
                        </a:spcAft>
                      </a:pPr>
                      <a:r>
                        <a:rPr lang="it-IT" sz="1800" baseline="30000" dirty="0">
                          <a:solidFill>
                            <a:srgbClr val="002060"/>
                          </a:solidFill>
                          <a:latin typeface="Times New Roman" pitchFamily="18" charset="0"/>
                          <a:ea typeface="Calibri"/>
                          <a:cs typeface="Times New Roman" pitchFamily="18" charset="0"/>
                        </a:rPr>
                        <a:t>27 </a:t>
                      </a:r>
                      <a:r>
                        <a:rPr lang="it-IT" sz="1800" u="sng" dirty="0">
                          <a:solidFill>
                            <a:srgbClr val="002060"/>
                          </a:solidFill>
                          <a:latin typeface="Times New Roman" pitchFamily="18" charset="0"/>
                          <a:ea typeface="Calibri"/>
                          <a:cs typeface="Times New Roman" pitchFamily="18" charset="0"/>
                        </a:rPr>
                        <a:t>a una vergine, promessa sposa di un uomo della casa di Davide, chiamato Giuseppe. La vergine si chiamava Maria</a:t>
                      </a:r>
                      <a:r>
                        <a:rPr lang="it-IT" sz="1800" dirty="0">
                          <a:solidFill>
                            <a:srgbClr val="002060"/>
                          </a:solidFill>
                          <a:latin typeface="Times New Roman" pitchFamily="18" charset="0"/>
                          <a:ea typeface="Calibri"/>
                          <a:cs typeface="Times New Roman" pitchFamily="18" charset="0"/>
                        </a:rPr>
                        <a:t>.</a:t>
                      </a:r>
                    </a:p>
                    <a:p>
                      <a:pPr>
                        <a:lnSpc>
                          <a:spcPct val="115000"/>
                        </a:lnSpc>
                        <a:spcAft>
                          <a:spcPts val="0"/>
                        </a:spcAft>
                      </a:pPr>
                      <a:r>
                        <a:rPr lang="it-IT" sz="1800" baseline="30000" dirty="0">
                          <a:solidFill>
                            <a:srgbClr val="002060"/>
                          </a:solidFill>
                          <a:latin typeface="Times New Roman" pitchFamily="18" charset="0"/>
                          <a:ea typeface="Calibri"/>
                          <a:cs typeface="Times New Roman" pitchFamily="18" charset="0"/>
                        </a:rPr>
                        <a:t>28</a:t>
                      </a:r>
                      <a:r>
                        <a:rPr lang="it-IT" sz="1800" dirty="0">
                          <a:solidFill>
                            <a:srgbClr val="002060"/>
                          </a:solidFill>
                          <a:latin typeface="Times New Roman" pitchFamily="18" charset="0"/>
                          <a:ea typeface="Calibri"/>
                          <a:cs typeface="Times New Roman" pitchFamily="18" charset="0"/>
                        </a:rPr>
                        <a:t>Entrando da lei, disse: "</a:t>
                      </a:r>
                      <a:r>
                        <a:rPr lang="it-IT" sz="1800" u="sng" dirty="0">
                          <a:solidFill>
                            <a:srgbClr val="002060"/>
                          </a:solidFill>
                          <a:latin typeface="Times New Roman" pitchFamily="18" charset="0"/>
                          <a:ea typeface="Calibri"/>
                          <a:cs typeface="Times New Roman" pitchFamily="18" charset="0"/>
                        </a:rPr>
                        <a:t>Ti saluto (</a:t>
                      </a:r>
                      <a:r>
                        <a:rPr lang="it-IT" sz="1800" i="1" u="sng" dirty="0">
                          <a:solidFill>
                            <a:srgbClr val="002060"/>
                          </a:solidFill>
                          <a:latin typeface="Times New Roman" pitchFamily="18" charset="0"/>
                          <a:ea typeface="Calibri"/>
                          <a:cs typeface="Times New Roman" pitchFamily="18" charset="0"/>
                        </a:rPr>
                        <a:t>rallegrati</a:t>
                      </a:r>
                      <a:r>
                        <a:rPr lang="it-IT" sz="1800" u="sng" dirty="0">
                          <a:solidFill>
                            <a:srgbClr val="002060"/>
                          </a:solidFill>
                          <a:latin typeface="Times New Roman" pitchFamily="18" charset="0"/>
                          <a:ea typeface="Calibri"/>
                          <a:cs typeface="Times New Roman" pitchFamily="18" charset="0"/>
                        </a:rPr>
                        <a:t>), o piena di grazia, il Signore è con te</a:t>
                      </a:r>
                      <a:r>
                        <a:rPr lang="it-IT" sz="1800" dirty="0">
                          <a:solidFill>
                            <a:srgbClr val="002060"/>
                          </a:solidFill>
                          <a:latin typeface="Times New Roman" pitchFamily="18" charset="0"/>
                          <a:ea typeface="Calibri"/>
                          <a:cs typeface="Times New Roman" pitchFamily="18" charset="0"/>
                        </a:rPr>
                        <a:t>".</a:t>
                      </a:r>
                    </a:p>
                    <a:p>
                      <a:pPr algn="just">
                        <a:lnSpc>
                          <a:spcPct val="115000"/>
                        </a:lnSpc>
                        <a:spcAft>
                          <a:spcPts val="0"/>
                        </a:spcAft>
                      </a:pPr>
                      <a:r>
                        <a:rPr lang="it-IT" sz="1800" baseline="30000" dirty="0">
                          <a:solidFill>
                            <a:srgbClr val="002060"/>
                          </a:solidFill>
                          <a:latin typeface="Times New Roman" pitchFamily="18" charset="0"/>
                          <a:ea typeface="Calibri"/>
                          <a:cs typeface="Times New Roman" pitchFamily="18" charset="0"/>
                        </a:rPr>
                        <a:t>29</a:t>
                      </a:r>
                      <a:r>
                        <a:rPr lang="it-IT" sz="1800" dirty="0">
                          <a:solidFill>
                            <a:srgbClr val="002060"/>
                          </a:solidFill>
                          <a:latin typeface="Times New Roman" pitchFamily="18" charset="0"/>
                          <a:ea typeface="Calibri"/>
                          <a:cs typeface="Times New Roman" pitchFamily="18" charset="0"/>
                        </a:rPr>
                        <a:t>A QUESTE PAROLE ELLA RIMASE TURBATA E SI DOMANDAVA CHE SENSO AVESSE UN TALE SALUTO.</a:t>
                      </a:r>
                    </a:p>
                    <a:p>
                      <a:pPr>
                        <a:lnSpc>
                          <a:spcPct val="115000"/>
                        </a:lnSpc>
                        <a:spcAft>
                          <a:spcPts val="0"/>
                        </a:spcAft>
                      </a:pPr>
                      <a:r>
                        <a:rPr lang="it-IT" sz="1800" baseline="30000" dirty="0">
                          <a:solidFill>
                            <a:srgbClr val="002060"/>
                          </a:solidFill>
                          <a:latin typeface="Times New Roman" pitchFamily="18" charset="0"/>
                          <a:ea typeface="Calibri"/>
                          <a:cs typeface="Times New Roman" pitchFamily="18" charset="0"/>
                        </a:rPr>
                        <a:t>30</a:t>
                      </a:r>
                      <a:r>
                        <a:rPr lang="it-IT" sz="1800" dirty="0">
                          <a:solidFill>
                            <a:srgbClr val="002060"/>
                          </a:solidFill>
                          <a:latin typeface="Times New Roman" pitchFamily="18" charset="0"/>
                          <a:ea typeface="Calibri"/>
                          <a:cs typeface="Times New Roman" pitchFamily="18" charset="0"/>
                        </a:rPr>
                        <a:t>L' angelo le disse: "Non temere, Maria, perché hai trovato grazia presso Dio.</a:t>
                      </a:r>
                    </a:p>
                    <a:p>
                      <a:pPr>
                        <a:lnSpc>
                          <a:spcPct val="115000"/>
                        </a:lnSpc>
                        <a:spcAft>
                          <a:spcPts val="0"/>
                        </a:spcAft>
                      </a:pPr>
                      <a:r>
                        <a:rPr lang="it-IT" sz="1800" u="sng" baseline="30000" dirty="0">
                          <a:solidFill>
                            <a:srgbClr val="002060"/>
                          </a:solidFill>
                          <a:latin typeface="Times New Roman" pitchFamily="18" charset="0"/>
                          <a:ea typeface="Calibri"/>
                          <a:cs typeface="Times New Roman" pitchFamily="18" charset="0"/>
                        </a:rPr>
                        <a:t>31</a:t>
                      </a:r>
                      <a:r>
                        <a:rPr lang="it-IT" sz="1800" u="sng" dirty="0">
                          <a:solidFill>
                            <a:srgbClr val="002060"/>
                          </a:solidFill>
                          <a:latin typeface="Times New Roman" pitchFamily="18" charset="0"/>
                          <a:ea typeface="Calibri"/>
                          <a:cs typeface="Times New Roman" pitchFamily="18" charset="0"/>
                        </a:rPr>
                        <a:t>Ecco concepirai un figlio, lo darai alla luce e lo chiamerai Gesù</a:t>
                      </a:r>
                      <a:r>
                        <a:rPr lang="it-IT" sz="1800" dirty="0" smtClean="0">
                          <a:solidFill>
                            <a:srgbClr val="002060"/>
                          </a:solidFill>
                          <a:latin typeface="Times New Roman" pitchFamily="18" charset="0"/>
                          <a:ea typeface="Calibri"/>
                          <a:cs typeface="Times New Roman" pitchFamily="18" charset="0"/>
                        </a:rPr>
                        <a:t>.</a:t>
                      </a:r>
                      <a:endParaRPr lang="it-IT" sz="1800" dirty="0">
                        <a:solidFill>
                          <a:srgbClr val="002060"/>
                        </a:solidFill>
                        <a:latin typeface="Times New Roman" pitchFamily="18" charset="0"/>
                        <a:ea typeface="Calibri"/>
                        <a:cs typeface="Times New Roman" pitchFamily="18" charset="0"/>
                      </a:endParaRPr>
                    </a:p>
                  </a:txBody>
                  <a:tcPr marL="68580" marR="68580" marT="0" marB="0">
                    <a:solidFill>
                      <a:schemeClr val="accent2">
                        <a:lumMod val="20000"/>
                        <a:lumOff val="80000"/>
                      </a:schemeClr>
                    </a:solidFill>
                  </a:tcPr>
                </a:tc>
              </a:tr>
            </a:tbl>
          </a:graphicData>
        </a:graphic>
      </p:graphicFrame>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4671</Words>
  <Application>Microsoft Office PowerPoint</Application>
  <PresentationFormat>Presentazione su schermo (4:3)</PresentationFormat>
  <Paragraphs>258</Paragraphs>
  <Slides>65</Slides>
  <Notes>0</Notes>
  <HiddenSlides>0</HiddenSlides>
  <MMClips>0</MMClips>
  <ScaleCrop>false</ScaleCrop>
  <HeadingPairs>
    <vt:vector size="4" baseType="variant">
      <vt:variant>
        <vt:lpstr>Tema</vt:lpstr>
      </vt:variant>
      <vt:variant>
        <vt:i4>1</vt:i4>
      </vt:variant>
      <vt:variant>
        <vt:lpstr>Titoli diapositive</vt:lpstr>
      </vt:variant>
      <vt:variant>
        <vt:i4>65</vt:i4>
      </vt:variant>
    </vt:vector>
  </HeadingPairs>
  <TitlesOfParts>
    <vt:vector size="66" baseType="lpstr">
      <vt:lpstr>Tema di Office</vt:lpstr>
      <vt:lpstr>Maria</vt:lpstr>
      <vt:lpstr>Diapositiva 2</vt:lpstr>
      <vt:lpstr>Maria nella Sacra Scrittura</vt:lpstr>
      <vt:lpstr>Maria parla 6 volte</vt:lpstr>
      <vt:lpstr>Diapositiva 5</vt:lpstr>
      <vt:lpstr>Diapositiva 6</vt:lpstr>
      <vt:lpstr>Diapositiva 7</vt:lpstr>
      <vt:lpstr>Diapositiva 8</vt:lpstr>
      <vt:lpstr>Diapositiva 9</vt:lpstr>
      <vt:lpstr>Diapositiva 10</vt:lpstr>
      <vt:lpstr>Diapositiva 11</vt:lpstr>
      <vt:lpstr>Coordinate ben precise</vt:lpstr>
      <vt:lpstr>Il saluto</vt:lpstr>
      <vt:lpstr>Esempi</vt:lpstr>
      <vt:lpstr>Diapositiva 15</vt:lpstr>
      <vt:lpstr>Kecharitomene</vt:lpstr>
      <vt:lpstr>piena di grazia</vt:lpstr>
      <vt:lpstr>Il Signore è con te</vt:lpstr>
      <vt:lpstr>Diapositiva 19</vt:lpstr>
      <vt:lpstr>Diapositiva 20</vt:lpstr>
      <vt:lpstr>Per tali parole ella rimase turbata</vt:lpstr>
      <vt:lpstr>Non temere</vt:lpstr>
      <vt:lpstr>Diapositiva 23</vt:lpstr>
      <vt:lpstr>Varie possibilità</vt:lpstr>
      <vt:lpstr>Maria (e anche Giuseppe)</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Lo Spirito Santo scenderà su di te e la potenza dell’Altissimo ti coprirà con la sua ombra </vt:lpstr>
      <vt:lpstr>... nulla è impossibile a Dio</vt:lpstr>
      <vt:lpstr>Diapositiva 38</vt:lpstr>
      <vt:lpstr> E infatti la risposta di Maria è coerente con quanto detto dall’angelo:</vt:lpstr>
      <vt:lpstr>2)La Visitazione (Lc 1,39-45)</vt:lpstr>
      <vt:lpstr>metà spoudès = ‘in fretta’</vt:lpstr>
      <vt:lpstr>2Sam 6,2-11 …</vt:lpstr>
      <vt:lpstr>Diapositiva 43</vt:lpstr>
      <vt:lpstr>L’Arca del Santo … </vt:lpstr>
      <vt:lpstr>Presagiva  il Cantico dei Cantici</vt:lpstr>
      <vt:lpstr>Diapositiva 46</vt:lpstr>
      <vt:lpstr>Diapositiva 47</vt:lpstr>
      <vt:lpstr>3)Magnificat (Lc 1,46-55)</vt:lpstr>
      <vt:lpstr>Nel Cantico …</vt:lpstr>
      <vt:lpstr>Diapositiva 50</vt:lpstr>
      <vt:lpstr>Diapositiva 51</vt:lpstr>
      <vt:lpstr>Diapositiva 52</vt:lpstr>
      <vt:lpstr>4)Permanenza di Maria presso Elisabetta Lc 1,56</vt:lpstr>
      <vt:lpstr>μένω = rimanere</vt:lpstr>
      <vt:lpstr>5)Maria, Sposa di Giuseppe  e Madre di Gesù Mt 1,18-25</vt:lpstr>
      <vt:lpstr>Diapositiva 56</vt:lpstr>
      <vt:lpstr>Il brano è preceduto …</vt:lpstr>
      <vt:lpstr>È specificato che il concepimento avviene tra  </vt:lpstr>
      <vt:lpstr>erusìn / qiddushîn</vt:lpstr>
      <vt:lpstr>Ciò che interessa all’Autore …</vt:lpstr>
      <vt:lpstr>Diapositiva 61</vt:lpstr>
      <vt:lpstr>Diapositiva 62</vt:lpstr>
      <vt:lpstr>A che livello è il tuo ‘ascolto’?</vt:lpstr>
      <vt:lpstr>Diapositiva 64</vt:lpstr>
      <vt:lpstr>E tu?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Giusy</dc:creator>
  <cp:lastModifiedBy>Giusy</cp:lastModifiedBy>
  <cp:revision>27</cp:revision>
  <dcterms:created xsi:type="dcterms:W3CDTF">2016-11-27T06:13:51Z</dcterms:created>
  <dcterms:modified xsi:type="dcterms:W3CDTF">2016-11-28T15:32:12Z</dcterms:modified>
</cp:coreProperties>
</file>