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303" r:id="rId5"/>
    <p:sldId id="304" r:id="rId6"/>
    <p:sldId id="259" r:id="rId7"/>
    <p:sldId id="260" r:id="rId8"/>
    <p:sldId id="305" r:id="rId9"/>
    <p:sldId id="306" r:id="rId10"/>
    <p:sldId id="261" r:id="rId11"/>
    <p:sldId id="262" r:id="rId12"/>
    <p:sldId id="263" r:id="rId13"/>
    <p:sldId id="264" r:id="rId14"/>
    <p:sldId id="265" r:id="rId15"/>
    <p:sldId id="307" r:id="rId16"/>
    <p:sldId id="266" r:id="rId17"/>
    <p:sldId id="267" r:id="rId18"/>
    <p:sldId id="308" r:id="rId19"/>
    <p:sldId id="268" r:id="rId20"/>
    <p:sldId id="269" r:id="rId21"/>
    <p:sldId id="309" r:id="rId22"/>
    <p:sldId id="270" r:id="rId23"/>
    <p:sldId id="310" r:id="rId24"/>
    <p:sldId id="311" r:id="rId25"/>
    <p:sldId id="271" r:id="rId26"/>
    <p:sldId id="331" r:id="rId27"/>
    <p:sldId id="272" r:id="rId28"/>
    <p:sldId id="273" r:id="rId29"/>
    <p:sldId id="274" r:id="rId30"/>
    <p:sldId id="312" r:id="rId31"/>
    <p:sldId id="275" r:id="rId32"/>
    <p:sldId id="313" r:id="rId33"/>
    <p:sldId id="314" r:id="rId34"/>
    <p:sldId id="276" r:id="rId35"/>
    <p:sldId id="315" r:id="rId36"/>
    <p:sldId id="332" r:id="rId37"/>
    <p:sldId id="277" r:id="rId38"/>
    <p:sldId id="316" r:id="rId39"/>
    <p:sldId id="317" r:id="rId40"/>
    <p:sldId id="278" r:id="rId41"/>
    <p:sldId id="279" r:id="rId42"/>
    <p:sldId id="318" r:id="rId43"/>
    <p:sldId id="280" r:id="rId44"/>
    <p:sldId id="319" r:id="rId45"/>
    <p:sldId id="320" r:id="rId46"/>
    <p:sldId id="281" r:id="rId47"/>
    <p:sldId id="321" r:id="rId48"/>
    <p:sldId id="282" r:id="rId49"/>
    <p:sldId id="283" r:id="rId50"/>
    <p:sldId id="284" r:id="rId51"/>
    <p:sldId id="285" r:id="rId52"/>
    <p:sldId id="286" r:id="rId53"/>
    <p:sldId id="322" r:id="rId54"/>
    <p:sldId id="287" r:id="rId55"/>
    <p:sldId id="288" r:id="rId56"/>
    <p:sldId id="323" r:id="rId57"/>
    <p:sldId id="289" r:id="rId58"/>
    <p:sldId id="290" r:id="rId59"/>
    <p:sldId id="324" r:id="rId60"/>
    <p:sldId id="291" r:id="rId61"/>
    <p:sldId id="325" r:id="rId62"/>
    <p:sldId id="292" r:id="rId63"/>
    <p:sldId id="293" r:id="rId64"/>
    <p:sldId id="326" r:id="rId65"/>
    <p:sldId id="294" r:id="rId66"/>
    <p:sldId id="327" r:id="rId67"/>
    <p:sldId id="295" r:id="rId68"/>
    <p:sldId id="296" r:id="rId69"/>
    <p:sldId id="297" r:id="rId70"/>
    <p:sldId id="328" r:id="rId71"/>
    <p:sldId id="298" r:id="rId72"/>
    <p:sldId id="329" r:id="rId73"/>
    <p:sldId id="330" r:id="rId74"/>
    <p:sldId id="299" r:id="rId75"/>
    <p:sldId id="300" r:id="rId76"/>
    <p:sldId id="301" r:id="rId77"/>
    <p:sldId id="302" r:id="rId78"/>
    <p:sldId id="333" r:id="rId79"/>
    <p:sldId id="334" r:id="rId80"/>
    <p:sldId id="335" r:id="rId81"/>
    <p:sldId id="336" r:id="rId82"/>
    <p:sldId id="337" r:id="rId83"/>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14" y="12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F28F99E8-1EBA-4F7E-BF3C-11710528A6B9}" type="datetimeFigureOut">
              <a:rPr lang="it-IT"/>
              <a:pPr>
                <a:defRPr/>
              </a:pPr>
              <a:t>14/11/2016</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fld id="{5F023A6A-FE58-4F56-A314-85E896C5420F}" type="slidenum">
              <a:rPr lang="it-IT" altLang="it-IT"/>
              <a:pPr/>
              <a:t>‹N›</a:t>
            </a:fld>
            <a:endParaRPr lang="it-IT" altLang="it-IT"/>
          </a:p>
        </p:txBody>
      </p:sp>
    </p:spTree>
    <p:extLst>
      <p:ext uri="{BB962C8B-B14F-4D97-AF65-F5344CB8AC3E}">
        <p14:creationId xmlns:p14="http://schemas.microsoft.com/office/powerpoint/2010/main" val="22175522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5A739282-48A2-45C8-9FF9-67C8906DF6C8}" type="datetimeFigureOut">
              <a:rPr lang="it-IT"/>
              <a:pPr>
                <a:defRPr/>
              </a:pPr>
              <a:t>14/11/2016</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fld id="{FCE50F08-3085-45EA-818E-EB6DE4919B83}" type="slidenum">
              <a:rPr lang="it-IT" altLang="it-IT"/>
              <a:pPr/>
              <a:t>‹N›</a:t>
            </a:fld>
            <a:endParaRPr lang="it-IT" altLang="it-IT"/>
          </a:p>
        </p:txBody>
      </p:sp>
    </p:spTree>
    <p:extLst>
      <p:ext uri="{BB962C8B-B14F-4D97-AF65-F5344CB8AC3E}">
        <p14:creationId xmlns:p14="http://schemas.microsoft.com/office/powerpoint/2010/main" val="1720158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C8157DE5-044D-437A-8584-87F7F411BF13}" type="datetimeFigureOut">
              <a:rPr lang="it-IT"/>
              <a:pPr>
                <a:defRPr/>
              </a:pPr>
              <a:t>14/11/2016</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fld id="{7677E211-D4CE-4B7E-83DB-16D923EE8A5E}" type="slidenum">
              <a:rPr lang="it-IT" altLang="it-IT"/>
              <a:pPr/>
              <a:t>‹N›</a:t>
            </a:fld>
            <a:endParaRPr lang="it-IT" altLang="it-IT"/>
          </a:p>
        </p:txBody>
      </p:sp>
    </p:spTree>
    <p:extLst>
      <p:ext uri="{BB962C8B-B14F-4D97-AF65-F5344CB8AC3E}">
        <p14:creationId xmlns:p14="http://schemas.microsoft.com/office/powerpoint/2010/main" val="163177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4769A686-DC97-45CD-B565-C994999B6799}" type="datetimeFigureOut">
              <a:rPr lang="it-IT"/>
              <a:pPr>
                <a:defRPr/>
              </a:pPr>
              <a:t>14/11/2016</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fld id="{9AC98BB8-E693-44D0-A7B1-D8DC3BC09A11}" type="slidenum">
              <a:rPr lang="it-IT" altLang="it-IT"/>
              <a:pPr/>
              <a:t>‹N›</a:t>
            </a:fld>
            <a:endParaRPr lang="it-IT" altLang="it-IT"/>
          </a:p>
        </p:txBody>
      </p:sp>
    </p:spTree>
    <p:extLst>
      <p:ext uri="{BB962C8B-B14F-4D97-AF65-F5344CB8AC3E}">
        <p14:creationId xmlns:p14="http://schemas.microsoft.com/office/powerpoint/2010/main" val="974738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5E5E73B9-D789-4118-AD62-EE51A4D31304}" type="datetimeFigureOut">
              <a:rPr lang="it-IT"/>
              <a:pPr>
                <a:defRPr/>
              </a:pPr>
              <a:t>14/11/2016</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fld id="{DC10E9E0-A88E-4B8C-ADB1-BAAEAEDFB91D}" type="slidenum">
              <a:rPr lang="it-IT" altLang="it-IT"/>
              <a:pPr/>
              <a:t>‹N›</a:t>
            </a:fld>
            <a:endParaRPr lang="it-IT" altLang="it-IT"/>
          </a:p>
        </p:txBody>
      </p:sp>
    </p:spTree>
    <p:extLst>
      <p:ext uri="{BB962C8B-B14F-4D97-AF65-F5344CB8AC3E}">
        <p14:creationId xmlns:p14="http://schemas.microsoft.com/office/powerpoint/2010/main" val="507700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7DD2CCE7-0591-4CB5-AFDC-E69399231B0F}" type="datetimeFigureOut">
              <a:rPr lang="it-IT"/>
              <a:pPr>
                <a:defRPr/>
              </a:pPr>
              <a:t>14/11/2016</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fld id="{6790B0F9-6ED8-4BE3-8F6A-064E05AD4103}" type="slidenum">
              <a:rPr lang="it-IT" altLang="it-IT"/>
              <a:pPr/>
              <a:t>‹N›</a:t>
            </a:fld>
            <a:endParaRPr lang="it-IT" altLang="it-IT"/>
          </a:p>
        </p:txBody>
      </p:sp>
    </p:spTree>
    <p:extLst>
      <p:ext uri="{BB962C8B-B14F-4D97-AF65-F5344CB8AC3E}">
        <p14:creationId xmlns:p14="http://schemas.microsoft.com/office/powerpoint/2010/main" val="2349016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B3692EED-8358-4A14-9D3B-0DA8B2B1AE16}" type="datetimeFigureOut">
              <a:rPr lang="it-IT"/>
              <a:pPr>
                <a:defRPr/>
              </a:pPr>
              <a:t>14/11/2016</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fld id="{40CCB166-86D7-4D3F-8617-723396962A6C}" type="slidenum">
              <a:rPr lang="it-IT" altLang="it-IT"/>
              <a:pPr/>
              <a:t>‹N›</a:t>
            </a:fld>
            <a:endParaRPr lang="it-IT" altLang="it-IT"/>
          </a:p>
        </p:txBody>
      </p:sp>
    </p:spTree>
    <p:extLst>
      <p:ext uri="{BB962C8B-B14F-4D97-AF65-F5344CB8AC3E}">
        <p14:creationId xmlns:p14="http://schemas.microsoft.com/office/powerpoint/2010/main" val="4132608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3D1CCD59-D496-4474-A814-B2BAB2B87D25}" type="datetimeFigureOut">
              <a:rPr lang="it-IT"/>
              <a:pPr>
                <a:defRPr/>
              </a:pPr>
              <a:t>14/11/2016</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fld id="{6F04D03F-660E-4471-BD5F-E4344A8E1702}" type="slidenum">
              <a:rPr lang="it-IT" altLang="it-IT"/>
              <a:pPr/>
              <a:t>‹N›</a:t>
            </a:fld>
            <a:endParaRPr lang="it-IT" altLang="it-IT"/>
          </a:p>
        </p:txBody>
      </p:sp>
    </p:spTree>
    <p:extLst>
      <p:ext uri="{BB962C8B-B14F-4D97-AF65-F5344CB8AC3E}">
        <p14:creationId xmlns:p14="http://schemas.microsoft.com/office/powerpoint/2010/main" val="517733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3881857A-A84E-453E-B831-761727E8D5C8}" type="datetimeFigureOut">
              <a:rPr lang="it-IT"/>
              <a:pPr>
                <a:defRPr/>
              </a:pPr>
              <a:t>14/11/2016</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fld id="{20E58C31-9160-4897-9CF7-D50FC555F1E0}" type="slidenum">
              <a:rPr lang="it-IT" altLang="it-IT"/>
              <a:pPr/>
              <a:t>‹N›</a:t>
            </a:fld>
            <a:endParaRPr lang="it-IT" altLang="it-IT"/>
          </a:p>
        </p:txBody>
      </p:sp>
    </p:spTree>
    <p:extLst>
      <p:ext uri="{BB962C8B-B14F-4D97-AF65-F5344CB8AC3E}">
        <p14:creationId xmlns:p14="http://schemas.microsoft.com/office/powerpoint/2010/main" val="3796466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D9ECE3D4-F244-45FA-B473-1646C69EF9CB}" type="datetimeFigureOut">
              <a:rPr lang="it-IT"/>
              <a:pPr>
                <a:defRPr/>
              </a:pPr>
              <a:t>14/11/2016</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fld id="{9BDB42F6-434E-46D0-91B0-F31521ED5486}" type="slidenum">
              <a:rPr lang="it-IT" altLang="it-IT"/>
              <a:pPr/>
              <a:t>‹N›</a:t>
            </a:fld>
            <a:endParaRPr lang="it-IT" altLang="it-IT"/>
          </a:p>
        </p:txBody>
      </p:sp>
    </p:spTree>
    <p:extLst>
      <p:ext uri="{BB962C8B-B14F-4D97-AF65-F5344CB8AC3E}">
        <p14:creationId xmlns:p14="http://schemas.microsoft.com/office/powerpoint/2010/main" val="1370870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656C9AF1-4589-4D65-8F4B-9A556447E36C}" type="datetimeFigureOut">
              <a:rPr lang="it-IT"/>
              <a:pPr>
                <a:defRPr/>
              </a:pPr>
              <a:t>14/11/2016</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fld id="{97A138AC-31AE-4DD5-B23E-E1A0D6DEA7E4}" type="slidenum">
              <a:rPr lang="it-IT" altLang="it-IT"/>
              <a:pPr/>
              <a:t>‹N›</a:t>
            </a:fld>
            <a:endParaRPr lang="it-IT" altLang="it-IT"/>
          </a:p>
        </p:txBody>
      </p:sp>
    </p:spTree>
    <p:extLst>
      <p:ext uri="{BB962C8B-B14F-4D97-AF65-F5344CB8AC3E}">
        <p14:creationId xmlns:p14="http://schemas.microsoft.com/office/powerpoint/2010/main" val="76516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F2BB8884-CABD-42E5-BC1A-3147B5AF0BAE}" type="datetimeFigureOut">
              <a:rPr lang="it-IT"/>
              <a:pPr>
                <a:defRPr/>
              </a:pPr>
              <a:t>14/11/2016</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37D5032A-26E4-40C6-B6F9-20CA55A207F2}" type="slidenum">
              <a:rPr lang="it-IT" altLang="it-IT"/>
              <a:pPr/>
              <a:t>‹N›</a:t>
            </a:fld>
            <a:endParaRPr lang="it-IT" alt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olo 1"/>
          <p:cNvSpPr>
            <a:spLocks noGrp="1"/>
          </p:cNvSpPr>
          <p:nvPr>
            <p:ph type="ctrTitle"/>
          </p:nvPr>
        </p:nvSpPr>
        <p:spPr>
          <a:xfrm>
            <a:off x="685800" y="333375"/>
            <a:ext cx="7772400" cy="1079500"/>
          </a:xfrm>
        </p:spPr>
        <p:txBody>
          <a:bodyPr/>
          <a:lstStyle/>
          <a:p>
            <a:pPr eaLnBrk="1" hangingPunct="1"/>
            <a:r>
              <a:rPr lang="it-IT" altLang="it-IT" b="1" smtClean="0">
                <a:solidFill>
                  <a:srgbClr val="FF0000"/>
                </a:solidFill>
                <a:latin typeface="Algerian" pitchFamily="82" charset="0"/>
                <a:cs typeface="Angsana New" pitchFamily="18" charset="-34"/>
              </a:rPr>
              <a:t>Lettera agli </a:t>
            </a:r>
            <a:r>
              <a:rPr lang="it-IT" altLang="it-IT" b="1" smtClean="0">
                <a:solidFill>
                  <a:srgbClr val="FF0000"/>
                </a:solidFill>
                <a:latin typeface="Algerian" pitchFamily="82" charset="0"/>
              </a:rPr>
              <a:t>Ebrei </a:t>
            </a:r>
          </a:p>
        </p:txBody>
      </p:sp>
      <p:sp>
        <p:nvSpPr>
          <p:cNvPr id="3" name="Sottotitolo 2"/>
          <p:cNvSpPr>
            <a:spLocks noGrp="1"/>
          </p:cNvSpPr>
          <p:nvPr>
            <p:ph type="subTitle" idx="1"/>
          </p:nvPr>
        </p:nvSpPr>
        <p:spPr>
          <a:xfrm>
            <a:off x="1371600" y="2492375"/>
            <a:ext cx="6400800" cy="3146425"/>
          </a:xfrm>
        </p:spPr>
        <p:txBody>
          <a:bodyPr rtlCol="0">
            <a:normAutofit/>
          </a:bodyPr>
          <a:lstStyle/>
          <a:p>
            <a:pPr eaLnBrk="1" fontAlgn="auto" hangingPunct="1">
              <a:spcAft>
                <a:spcPts val="0"/>
              </a:spcAft>
              <a:defRPr/>
            </a:pPr>
            <a:endParaRPr lang="it-IT"/>
          </a:p>
        </p:txBody>
      </p:sp>
      <p:pic>
        <p:nvPicPr>
          <p:cNvPr id="2052" name="Picture 4" descr="P4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1713" y="1844675"/>
            <a:ext cx="7194550"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olo 1"/>
          <p:cNvSpPr>
            <a:spLocks noGrp="1"/>
          </p:cNvSpPr>
          <p:nvPr>
            <p:ph type="title"/>
          </p:nvPr>
        </p:nvSpPr>
        <p:spPr/>
        <p:txBody>
          <a:bodyPr/>
          <a:lstStyle/>
          <a:p>
            <a:pPr eaLnBrk="1" hangingPunct="1"/>
            <a:r>
              <a:rPr lang="it-IT" altLang="it-IT" smtClean="0">
                <a:latin typeface="Arial Black" panose="020B0A04020102020204" pitchFamily="34" charset="0"/>
              </a:rPr>
              <a:t>Lo stile linguistico …</a:t>
            </a:r>
          </a:p>
        </p:txBody>
      </p:sp>
      <p:sp>
        <p:nvSpPr>
          <p:cNvPr id="11267" name="Segnaposto contenuto 2"/>
          <p:cNvSpPr>
            <a:spLocks noGrp="1"/>
          </p:cNvSpPr>
          <p:nvPr>
            <p:ph idx="1"/>
          </p:nvPr>
        </p:nvSpPr>
        <p:spPr/>
        <p:txBody>
          <a:bodyPr/>
          <a:lstStyle/>
          <a:p>
            <a:pPr algn="ctr" eaLnBrk="1" hangingPunct="1">
              <a:buFont typeface="Arial" panose="020B0604020202020204" pitchFamily="34" charset="0"/>
              <a:buNone/>
            </a:pPr>
            <a:endParaRPr lang="it-IT" altLang="it-IT" sz="4800" b="1" smtClean="0">
              <a:latin typeface="Times New Roman" panose="02020603050405020304" pitchFamily="18" charset="0"/>
              <a:cs typeface="Times New Roman" panose="02020603050405020304" pitchFamily="18" charset="0"/>
            </a:endParaRPr>
          </a:p>
          <a:p>
            <a:pPr algn="ctr" eaLnBrk="1" hangingPunct="1">
              <a:buFont typeface="Arial" panose="020B0604020202020204" pitchFamily="34" charset="0"/>
              <a:buNone/>
            </a:pPr>
            <a:r>
              <a:rPr lang="it-IT" altLang="it-IT" sz="4800" b="1" smtClean="0">
                <a:latin typeface="Times New Roman" panose="02020603050405020304" pitchFamily="18" charset="0"/>
                <a:cs typeface="Times New Roman" panose="02020603050405020304" pitchFamily="18" charset="0"/>
              </a:rPr>
              <a:t>… nonché la terminologia usata lasciano intendere che sia stata redatta intorno agli </a:t>
            </a:r>
            <a:r>
              <a:rPr lang="it-IT" altLang="it-IT" sz="4800" b="1" smtClean="0">
                <a:solidFill>
                  <a:srgbClr val="C00000"/>
                </a:solidFill>
                <a:latin typeface="Times New Roman" panose="02020603050405020304" pitchFamily="18" charset="0"/>
                <a:cs typeface="Times New Roman" panose="02020603050405020304" pitchFamily="18" charset="0"/>
              </a:rPr>
              <a:t>anni 80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olo 1"/>
          <p:cNvSpPr>
            <a:spLocks noGrp="1"/>
          </p:cNvSpPr>
          <p:nvPr>
            <p:ph type="title"/>
          </p:nvPr>
        </p:nvSpPr>
        <p:spPr/>
        <p:txBody>
          <a:bodyPr/>
          <a:lstStyle/>
          <a:p>
            <a:pPr eaLnBrk="1" hangingPunct="1"/>
            <a:r>
              <a:rPr lang="it-IT" altLang="it-IT" smtClean="0">
                <a:solidFill>
                  <a:srgbClr val="C00000"/>
                </a:solidFill>
                <a:latin typeface="Arial Black" panose="020B0A04020102020204" pitchFamily="34" charset="0"/>
              </a:rPr>
              <a:t>Due tipi di divisione: </a:t>
            </a:r>
          </a:p>
        </p:txBody>
      </p:sp>
      <p:graphicFrame>
        <p:nvGraphicFramePr>
          <p:cNvPr id="4" name="Segnaposto contenuto 3"/>
          <p:cNvGraphicFramePr>
            <a:graphicFrameLocks noGrp="1"/>
          </p:cNvGraphicFramePr>
          <p:nvPr>
            <p:ph idx="1"/>
          </p:nvPr>
        </p:nvGraphicFramePr>
        <p:xfrm>
          <a:off x="395288" y="2420938"/>
          <a:ext cx="8229600" cy="2011362"/>
        </p:xfrm>
        <a:graphic>
          <a:graphicData uri="http://schemas.openxmlformats.org/drawingml/2006/table">
            <a:tbl>
              <a:tblPr firstRow="1" bandRow="1">
                <a:tableStyleId>{5C22544A-7EE6-4342-B048-85BDC9FD1C3A}</a:tableStyleId>
              </a:tblPr>
              <a:tblGrid>
                <a:gridCol w="8229600"/>
              </a:tblGrid>
              <a:tr h="100568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6000" b="1" dirty="0" smtClean="0">
                          <a:latin typeface="Times New Roman" pitchFamily="18" charset="0"/>
                          <a:cs typeface="Times New Roman" pitchFamily="18" charset="0"/>
                        </a:rPr>
                        <a:t>1)in merito ai contenuti</a:t>
                      </a:r>
                    </a:p>
                  </a:txBody>
                  <a:tcPr marT="45713" marB="45713"/>
                </a:tc>
              </a:tr>
              <a:tr h="1005681">
                <a:tc>
                  <a:txBody>
                    <a:bodyPr/>
                    <a:lstStyle/>
                    <a:p>
                      <a:pPr algn="ctr"/>
                      <a:r>
                        <a:rPr lang="it-IT" sz="6000" b="1" dirty="0" smtClean="0">
                          <a:latin typeface="Times New Roman" pitchFamily="18" charset="0"/>
                          <a:cs typeface="Times New Roman" pitchFamily="18" charset="0"/>
                        </a:rPr>
                        <a:t>2)formale</a:t>
                      </a:r>
                      <a:endParaRPr lang="it-IT" sz="6000" b="1" dirty="0">
                        <a:latin typeface="Times New Roman" pitchFamily="18" charset="0"/>
                        <a:cs typeface="Times New Roman" pitchFamily="18" charset="0"/>
                      </a:endParaRPr>
                    </a:p>
                  </a:txBody>
                  <a:tcPr marT="45713" marB="45713"/>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olo 1"/>
          <p:cNvSpPr>
            <a:spLocks noGrp="1"/>
          </p:cNvSpPr>
          <p:nvPr>
            <p:ph type="title"/>
          </p:nvPr>
        </p:nvSpPr>
        <p:spPr/>
        <p:txBody>
          <a:bodyPr/>
          <a:lstStyle/>
          <a:p>
            <a:pPr eaLnBrk="1" hangingPunct="1"/>
            <a:r>
              <a:rPr lang="it-IT" altLang="it-IT" smtClean="0">
                <a:solidFill>
                  <a:srgbClr val="C00000"/>
                </a:solidFill>
                <a:latin typeface="Arial Black" panose="020B0A04020102020204" pitchFamily="34" charset="0"/>
              </a:rPr>
              <a:t>1)in merito ai contenuti</a:t>
            </a:r>
          </a:p>
        </p:txBody>
      </p:sp>
      <p:graphicFrame>
        <p:nvGraphicFramePr>
          <p:cNvPr id="4" name="Segnaposto contenuto 3"/>
          <p:cNvGraphicFramePr>
            <a:graphicFrameLocks noGrp="1"/>
          </p:cNvGraphicFramePr>
          <p:nvPr>
            <p:ph idx="1"/>
          </p:nvPr>
        </p:nvGraphicFramePr>
        <p:xfrm>
          <a:off x="0" y="1600200"/>
          <a:ext cx="9144000" cy="3365500"/>
        </p:xfrm>
        <a:graphic>
          <a:graphicData uri="http://schemas.openxmlformats.org/drawingml/2006/table">
            <a:tbl>
              <a:tblPr firstRow="1" bandRow="1">
                <a:tableStyleId>{5C22544A-7EE6-4342-B048-85BDC9FD1C3A}</a:tableStyleId>
              </a:tblPr>
              <a:tblGrid>
                <a:gridCol w="1475656"/>
                <a:gridCol w="7668344"/>
              </a:tblGrid>
              <a:tr h="560917">
                <a:tc>
                  <a:txBody>
                    <a:bodyPr/>
                    <a:lstStyle/>
                    <a:p>
                      <a:pPr algn="ctr">
                        <a:lnSpc>
                          <a:spcPct val="115000"/>
                        </a:lnSpc>
                        <a:spcAft>
                          <a:spcPts val="0"/>
                        </a:spcAft>
                      </a:pPr>
                      <a:r>
                        <a:rPr lang="it-IT" sz="2400" b="1" dirty="0">
                          <a:solidFill>
                            <a:schemeClr val="tx1"/>
                          </a:solidFill>
                          <a:latin typeface="Times New Roman"/>
                          <a:ea typeface="Calibri"/>
                          <a:cs typeface="Arial"/>
                        </a:rPr>
                        <a:t>1,1-3</a:t>
                      </a:r>
                      <a:endParaRPr lang="it-IT" sz="2400" dirty="0">
                        <a:solidFill>
                          <a:schemeClr val="tx1"/>
                        </a:solidFill>
                        <a:latin typeface="Calibri"/>
                        <a:ea typeface="Calibri"/>
                        <a:cs typeface="Arial"/>
                      </a:endParaRPr>
                    </a:p>
                  </a:txBody>
                  <a:tcPr marL="68580" marR="68580" marT="0" marB="0">
                    <a:solidFill>
                      <a:schemeClr val="bg2">
                        <a:lumMod val="75000"/>
                      </a:schemeClr>
                    </a:solidFill>
                  </a:tcPr>
                </a:tc>
                <a:tc>
                  <a:txBody>
                    <a:bodyPr/>
                    <a:lstStyle/>
                    <a:p>
                      <a:pPr algn="ctr">
                        <a:lnSpc>
                          <a:spcPct val="115000"/>
                        </a:lnSpc>
                        <a:spcAft>
                          <a:spcPts val="0"/>
                        </a:spcAft>
                      </a:pPr>
                      <a:r>
                        <a:rPr lang="it-IT" sz="3200" b="1" dirty="0">
                          <a:solidFill>
                            <a:schemeClr val="tx1"/>
                          </a:solidFill>
                          <a:latin typeface="Times New Roman"/>
                          <a:ea typeface="Calibri"/>
                          <a:cs typeface="Arial"/>
                        </a:rPr>
                        <a:t>Introduzione</a:t>
                      </a:r>
                      <a:endParaRPr lang="it-IT" sz="3200" dirty="0">
                        <a:solidFill>
                          <a:schemeClr val="tx1"/>
                        </a:solidFill>
                        <a:latin typeface="Calibri"/>
                        <a:ea typeface="Calibri"/>
                        <a:cs typeface="Arial"/>
                      </a:endParaRPr>
                    </a:p>
                  </a:txBody>
                  <a:tcPr marL="68580" marR="68580" marT="0" marB="0">
                    <a:solidFill>
                      <a:schemeClr val="bg2">
                        <a:lumMod val="75000"/>
                      </a:schemeClr>
                    </a:solidFill>
                  </a:tcPr>
                </a:tc>
              </a:tr>
              <a:tr h="560917">
                <a:tc>
                  <a:txBody>
                    <a:bodyPr/>
                    <a:lstStyle/>
                    <a:p>
                      <a:pPr algn="ctr">
                        <a:lnSpc>
                          <a:spcPct val="115000"/>
                        </a:lnSpc>
                        <a:spcAft>
                          <a:spcPts val="0"/>
                        </a:spcAft>
                      </a:pPr>
                      <a:r>
                        <a:rPr lang="it-IT" sz="2400" b="1">
                          <a:latin typeface="Times New Roman"/>
                          <a:ea typeface="Calibri"/>
                          <a:cs typeface="Arial"/>
                        </a:rPr>
                        <a:t>1,4-4,13</a:t>
                      </a:r>
                      <a:endParaRPr lang="it-IT" sz="2400">
                        <a:latin typeface="Calibri"/>
                        <a:ea typeface="Calibri"/>
                        <a:cs typeface="Arial"/>
                      </a:endParaRPr>
                    </a:p>
                  </a:txBody>
                  <a:tcPr marL="68580" marR="68580" marT="0" marB="0">
                    <a:solidFill>
                      <a:schemeClr val="bg2">
                        <a:lumMod val="75000"/>
                      </a:schemeClr>
                    </a:solidFill>
                  </a:tcPr>
                </a:tc>
                <a:tc>
                  <a:txBody>
                    <a:bodyPr/>
                    <a:lstStyle/>
                    <a:p>
                      <a:pPr algn="ctr">
                        <a:lnSpc>
                          <a:spcPct val="115000"/>
                        </a:lnSpc>
                        <a:spcAft>
                          <a:spcPts val="0"/>
                        </a:spcAft>
                      </a:pPr>
                      <a:r>
                        <a:rPr lang="it-IT" sz="3200" b="1" dirty="0">
                          <a:latin typeface="Times New Roman"/>
                          <a:ea typeface="Calibri"/>
                          <a:cs typeface="Arial"/>
                        </a:rPr>
                        <a:t>Superiorità di Gesù sugli angeli e su Mosè</a:t>
                      </a:r>
                      <a:endParaRPr lang="it-IT" sz="3200" dirty="0">
                        <a:latin typeface="Calibri"/>
                        <a:ea typeface="Calibri"/>
                        <a:cs typeface="Arial"/>
                      </a:endParaRPr>
                    </a:p>
                  </a:txBody>
                  <a:tcPr marL="68580" marR="68580" marT="0" marB="0">
                    <a:solidFill>
                      <a:schemeClr val="bg2">
                        <a:lumMod val="75000"/>
                      </a:schemeClr>
                    </a:solidFill>
                  </a:tcPr>
                </a:tc>
              </a:tr>
              <a:tr h="560917">
                <a:tc>
                  <a:txBody>
                    <a:bodyPr/>
                    <a:lstStyle/>
                    <a:p>
                      <a:pPr algn="ctr">
                        <a:lnSpc>
                          <a:spcPct val="115000"/>
                        </a:lnSpc>
                        <a:spcAft>
                          <a:spcPts val="0"/>
                        </a:spcAft>
                      </a:pPr>
                      <a:r>
                        <a:rPr lang="it-IT" sz="2400" b="1" dirty="0">
                          <a:latin typeface="Times New Roman"/>
                          <a:ea typeface="Calibri"/>
                          <a:cs typeface="Arial"/>
                        </a:rPr>
                        <a:t>4,14-7,28</a:t>
                      </a:r>
                      <a:endParaRPr lang="it-IT" sz="2400" dirty="0">
                        <a:latin typeface="Calibri"/>
                        <a:ea typeface="Calibri"/>
                        <a:cs typeface="Arial"/>
                      </a:endParaRPr>
                    </a:p>
                  </a:txBody>
                  <a:tcPr marL="68580" marR="68580" marT="0" marB="0">
                    <a:solidFill>
                      <a:schemeClr val="bg2">
                        <a:lumMod val="75000"/>
                      </a:schemeClr>
                    </a:solidFill>
                  </a:tcPr>
                </a:tc>
                <a:tc>
                  <a:txBody>
                    <a:bodyPr/>
                    <a:lstStyle/>
                    <a:p>
                      <a:pPr algn="ctr">
                        <a:lnSpc>
                          <a:spcPct val="115000"/>
                        </a:lnSpc>
                        <a:spcAft>
                          <a:spcPts val="0"/>
                        </a:spcAft>
                      </a:pPr>
                      <a:r>
                        <a:rPr lang="it-IT" sz="3200" b="1" dirty="0">
                          <a:latin typeface="Times New Roman"/>
                          <a:ea typeface="Calibri"/>
                          <a:cs typeface="Arial"/>
                        </a:rPr>
                        <a:t>Superiorità del sacerdozio di Gesù</a:t>
                      </a:r>
                      <a:endParaRPr lang="it-IT" sz="3200" dirty="0">
                        <a:latin typeface="Calibri"/>
                        <a:ea typeface="Calibri"/>
                        <a:cs typeface="Arial"/>
                      </a:endParaRPr>
                    </a:p>
                  </a:txBody>
                  <a:tcPr marL="68580" marR="68580" marT="0" marB="0">
                    <a:solidFill>
                      <a:schemeClr val="bg2">
                        <a:lumMod val="75000"/>
                      </a:schemeClr>
                    </a:solidFill>
                  </a:tcPr>
                </a:tc>
              </a:tr>
              <a:tr h="560917">
                <a:tc>
                  <a:txBody>
                    <a:bodyPr/>
                    <a:lstStyle/>
                    <a:p>
                      <a:pPr algn="ctr">
                        <a:lnSpc>
                          <a:spcPct val="115000"/>
                        </a:lnSpc>
                        <a:spcAft>
                          <a:spcPts val="0"/>
                        </a:spcAft>
                      </a:pPr>
                      <a:r>
                        <a:rPr lang="it-IT" sz="2400" b="1">
                          <a:latin typeface="Times New Roman"/>
                          <a:ea typeface="Calibri"/>
                          <a:cs typeface="Arial"/>
                        </a:rPr>
                        <a:t>8,1-10,18</a:t>
                      </a:r>
                      <a:endParaRPr lang="it-IT" sz="2400">
                        <a:latin typeface="Calibri"/>
                        <a:ea typeface="Calibri"/>
                        <a:cs typeface="Arial"/>
                      </a:endParaRPr>
                    </a:p>
                  </a:txBody>
                  <a:tcPr marL="68580" marR="68580" marT="0" marB="0">
                    <a:solidFill>
                      <a:schemeClr val="bg2">
                        <a:lumMod val="75000"/>
                      </a:schemeClr>
                    </a:solidFill>
                  </a:tcPr>
                </a:tc>
                <a:tc>
                  <a:txBody>
                    <a:bodyPr/>
                    <a:lstStyle/>
                    <a:p>
                      <a:pPr algn="ctr">
                        <a:lnSpc>
                          <a:spcPct val="115000"/>
                        </a:lnSpc>
                        <a:spcAft>
                          <a:spcPts val="0"/>
                        </a:spcAft>
                      </a:pPr>
                      <a:r>
                        <a:rPr lang="it-IT" sz="3200" b="1" dirty="0">
                          <a:latin typeface="Times New Roman"/>
                          <a:ea typeface="Calibri"/>
                          <a:cs typeface="Arial"/>
                        </a:rPr>
                        <a:t>Superiorità del sacrificio di Gesù </a:t>
                      </a:r>
                      <a:endParaRPr lang="it-IT" sz="3200" dirty="0">
                        <a:latin typeface="Calibri"/>
                        <a:ea typeface="Calibri"/>
                        <a:cs typeface="Arial"/>
                      </a:endParaRPr>
                    </a:p>
                  </a:txBody>
                  <a:tcPr marL="68580" marR="68580" marT="0" marB="0">
                    <a:solidFill>
                      <a:schemeClr val="bg2">
                        <a:lumMod val="75000"/>
                      </a:schemeClr>
                    </a:solidFill>
                  </a:tcPr>
                </a:tc>
              </a:tr>
              <a:tr h="560917">
                <a:tc>
                  <a:txBody>
                    <a:bodyPr/>
                    <a:lstStyle/>
                    <a:p>
                      <a:pPr algn="ctr">
                        <a:lnSpc>
                          <a:spcPct val="115000"/>
                        </a:lnSpc>
                        <a:spcAft>
                          <a:spcPts val="0"/>
                        </a:spcAft>
                      </a:pPr>
                      <a:r>
                        <a:rPr lang="it-IT" sz="2000" b="1" dirty="0">
                          <a:latin typeface="Times New Roman"/>
                          <a:ea typeface="Calibri"/>
                          <a:cs typeface="Arial"/>
                        </a:rPr>
                        <a:t>10,19-13,19</a:t>
                      </a:r>
                      <a:endParaRPr lang="it-IT" sz="2000" dirty="0">
                        <a:latin typeface="Calibri"/>
                        <a:ea typeface="Calibri"/>
                        <a:cs typeface="Arial"/>
                      </a:endParaRPr>
                    </a:p>
                  </a:txBody>
                  <a:tcPr marL="68580" marR="68580" marT="0" marB="0">
                    <a:solidFill>
                      <a:schemeClr val="bg2">
                        <a:lumMod val="75000"/>
                      </a:schemeClr>
                    </a:solidFill>
                  </a:tcPr>
                </a:tc>
                <a:tc>
                  <a:txBody>
                    <a:bodyPr/>
                    <a:lstStyle/>
                    <a:p>
                      <a:pPr algn="ctr">
                        <a:lnSpc>
                          <a:spcPct val="115000"/>
                        </a:lnSpc>
                        <a:spcAft>
                          <a:spcPts val="0"/>
                        </a:spcAft>
                      </a:pPr>
                      <a:r>
                        <a:rPr lang="it-IT" sz="3200" b="1" dirty="0">
                          <a:latin typeface="Times New Roman"/>
                          <a:ea typeface="Calibri"/>
                          <a:cs typeface="Arial"/>
                        </a:rPr>
                        <a:t>Fede e obbedienza</a:t>
                      </a:r>
                      <a:endParaRPr lang="it-IT" sz="3200" dirty="0">
                        <a:latin typeface="Calibri"/>
                        <a:ea typeface="Calibri"/>
                        <a:cs typeface="Arial"/>
                      </a:endParaRPr>
                    </a:p>
                  </a:txBody>
                  <a:tcPr marL="68580" marR="68580" marT="0" marB="0">
                    <a:solidFill>
                      <a:schemeClr val="bg2">
                        <a:lumMod val="75000"/>
                      </a:schemeClr>
                    </a:solidFill>
                  </a:tcPr>
                </a:tc>
              </a:tr>
              <a:tr h="560917">
                <a:tc>
                  <a:txBody>
                    <a:bodyPr/>
                    <a:lstStyle/>
                    <a:p>
                      <a:pPr algn="ctr">
                        <a:lnSpc>
                          <a:spcPct val="115000"/>
                        </a:lnSpc>
                        <a:spcAft>
                          <a:spcPts val="0"/>
                        </a:spcAft>
                      </a:pPr>
                      <a:r>
                        <a:rPr lang="it-IT" sz="2400" b="1" dirty="0">
                          <a:latin typeface="Times New Roman"/>
                          <a:ea typeface="Calibri"/>
                          <a:cs typeface="Arial"/>
                        </a:rPr>
                        <a:t>13,20-25</a:t>
                      </a:r>
                      <a:endParaRPr lang="it-IT" sz="2400" dirty="0">
                        <a:latin typeface="Calibri"/>
                        <a:ea typeface="Calibri"/>
                        <a:cs typeface="Arial"/>
                      </a:endParaRPr>
                    </a:p>
                  </a:txBody>
                  <a:tcPr marL="68580" marR="68580" marT="0" marB="0">
                    <a:solidFill>
                      <a:schemeClr val="bg2">
                        <a:lumMod val="75000"/>
                      </a:schemeClr>
                    </a:solidFill>
                  </a:tcPr>
                </a:tc>
                <a:tc>
                  <a:txBody>
                    <a:bodyPr/>
                    <a:lstStyle/>
                    <a:p>
                      <a:pPr algn="ctr">
                        <a:lnSpc>
                          <a:spcPct val="115000"/>
                        </a:lnSpc>
                        <a:spcAft>
                          <a:spcPts val="0"/>
                        </a:spcAft>
                      </a:pPr>
                      <a:r>
                        <a:rPr lang="it-IT" sz="3200" b="1" dirty="0">
                          <a:latin typeface="Times New Roman"/>
                          <a:ea typeface="Calibri"/>
                          <a:cs typeface="Arial"/>
                        </a:rPr>
                        <a:t>Conclusione</a:t>
                      </a:r>
                      <a:endParaRPr lang="it-IT" sz="3200" dirty="0">
                        <a:latin typeface="Calibri"/>
                        <a:ea typeface="Calibri"/>
                        <a:cs typeface="Arial"/>
                      </a:endParaRPr>
                    </a:p>
                  </a:txBody>
                  <a:tcPr marL="68580" marR="68580" marT="0" marB="0">
                    <a:solidFill>
                      <a:schemeClr val="bg2">
                        <a:lumMod val="75000"/>
                      </a:schemeClr>
                    </a:solidFill>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olo 1"/>
          <p:cNvSpPr>
            <a:spLocks noGrp="1"/>
          </p:cNvSpPr>
          <p:nvPr>
            <p:ph type="title"/>
          </p:nvPr>
        </p:nvSpPr>
        <p:spPr/>
        <p:txBody>
          <a:bodyPr/>
          <a:lstStyle/>
          <a:p>
            <a:pPr eaLnBrk="1" hangingPunct="1"/>
            <a:r>
              <a:rPr lang="it-IT" altLang="it-IT" smtClean="0">
                <a:solidFill>
                  <a:srgbClr val="C00000"/>
                </a:solidFill>
                <a:latin typeface="Arial Black" panose="020B0A04020102020204" pitchFamily="34" charset="0"/>
              </a:rPr>
              <a:t>2)formale (Vanhoye)</a:t>
            </a:r>
          </a:p>
        </p:txBody>
      </p:sp>
      <p:graphicFrame>
        <p:nvGraphicFramePr>
          <p:cNvPr id="4" name="Segnaposto contenuto 3"/>
          <p:cNvGraphicFramePr>
            <a:graphicFrameLocks noGrp="1"/>
          </p:cNvGraphicFramePr>
          <p:nvPr>
            <p:ph idx="1"/>
          </p:nvPr>
        </p:nvGraphicFramePr>
        <p:xfrm>
          <a:off x="457200" y="1600200"/>
          <a:ext cx="8229600" cy="5048250"/>
        </p:xfrm>
        <a:graphic>
          <a:graphicData uri="http://schemas.openxmlformats.org/drawingml/2006/table">
            <a:tbl>
              <a:tblPr firstRow="1" bandRow="1">
                <a:tableStyleId>{5C22544A-7EE6-4342-B048-85BDC9FD1C3A}</a:tableStyleId>
              </a:tblPr>
              <a:tblGrid>
                <a:gridCol w="2026568"/>
                <a:gridCol w="6203032"/>
              </a:tblGrid>
              <a:tr h="1121833">
                <a:tc>
                  <a:txBody>
                    <a:bodyPr/>
                    <a:lstStyle/>
                    <a:p>
                      <a:pPr algn="ctr">
                        <a:lnSpc>
                          <a:spcPct val="115000"/>
                        </a:lnSpc>
                        <a:spcAft>
                          <a:spcPts val="0"/>
                        </a:spcAft>
                      </a:pPr>
                      <a:r>
                        <a:rPr lang="it-IT" sz="2000" b="1" dirty="0">
                          <a:solidFill>
                            <a:schemeClr val="accent1">
                              <a:lumMod val="50000"/>
                            </a:schemeClr>
                          </a:solidFill>
                          <a:latin typeface="Times New Roman"/>
                          <a:ea typeface="Calibri"/>
                          <a:cs typeface="Arial"/>
                        </a:rPr>
                        <a:t>1,5-2,18</a:t>
                      </a:r>
                      <a:endParaRPr lang="it-IT" sz="2000" b="1" dirty="0">
                        <a:solidFill>
                          <a:schemeClr val="accent1">
                            <a:lumMod val="50000"/>
                          </a:schemeClr>
                        </a:solidFill>
                        <a:latin typeface="Calibri"/>
                        <a:ea typeface="Calibri"/>
                        <a:cs typeface="Arial"/>
                      </a:endParaRPr>
                    </a:p>
                  </a:txBody>
                  <a:tcPr marL="68580" marR="68580" marT="0" marB="0">
                    <a:solidFill>
                      <a:srgbClr val="FFFF00"/>
                    </a:solidFill>
                  </a:tcPr>
                </a:tc>
                <a:tc>
                  <a:txBody>
                    <a:bodyPr/>
                    <a:lstStyle/>
                    <a:p>
                      <a:pPr algn="ctr">
                        <a:lnSpc>
                          <a:spcPct val="115000"/>
                        </a:lnSpc>
                        <a:spcAft>
                          <a:spcPts val="0"/>
                        </a:spcAft>
                      </a:pPr>
                      <a:r>
                        <a:rPr lang="it-IT" sz="3200" b="1" dirty="0">
                          <a:solidFill>
                            <a:schemeClr val="accent1">
                              <a:lumMod val="50000"/>
                            </a:schemeClr>
                          </a:solidFill>
                          <a:latin typeface="Times New Roman"/>
                          <a:ea typeface="Calibri"/>
                          <a:cs typeface="Arial"/>
                        </a:rPr>
                        <a:t>Il nome superiore agli angeli (escatologia)</a:t>
                      </a:r>
                      <a:endParaRPr lang="it-IT" sz="3200" b="1" dirty="0">
                        <a:solidFill>
                          <a:schemeClr val="accent1">
                            <a:lumMod val="50000"/>
                          </a:schemeClr>
                        </a:solidFill>
                        <a:latin typeface="Calibri"/>
                        <a:ea typeface="Calibri"/>
                        <a:cs typeface="Arial"/>
                      </a:endParaRPr>
                    </a:p>
                  </a:txBody>
                  <a:tcPr marL="68580" marR="68580" marT="0" marB="0">
                    <a:solidFill>
                      <a:srgbClr val="FFFF00"/>
                    </a:solidFill>
                  </a:tcPr>
                </a:tc>
              </a:tr>
              <a:tr h="1121833">
                <a:tc>
                  <a:txBody>
                    <a:bodyPr/>
                    <a:lstStyle/>
                    <a:p>
                      <a:pPr algn="ctr">
                        <a:lnSpc>
                          <a:spcPct val="115000"/>
                        </a:lnSpc>
                        <a:spcAft>
                          <a:spcPts val="0"/>
                        </a:spcAft>
                      </a:pPr>
                      <a:r>
                        <a:rPr lang="it-IT" sz="2000" b="1" dirty="0">
                          <a:solidFill>
                            <a:schemeClr val="accent1">
                              <a:lumMod val="50000"/>
                            </a:schemeClr>
                          </a:solidFill>
                          <a:latin typeface="Times New Roman"/>
                          <a:ea typeface="Calibri"/>
                          <a:cs typeface="Arial"/>
                        </a:rPr>
                        <a:t>3,1-5,10</a:t>
                      </a:r>
                      <a:endParaRPr lang="it-IT" sz="2000" b="1" dirty="0">
                        <a:solidFill>
                          <a:schemeClr val="accent1">
                            <a:lumMod val="50000"/>
                          </a:schemeClr>
                        </a:solidFill>
                        <a:latin typeface="Calibri"/>
                        <a:ea typeface="Calibri"/>
                        <a:cs typeface="Arial"/>
                      </a:endParaRPr>
                    </a:p>
                  </a:txBody>
                  <a:tcPr marL="68580" marR="68580" marT="0" marB="0">
                    <a:solidFill>
                      <a:srgbClr val="FFFF00"/>
                    </a:solidFill>
                  </a:tcPr>
                </a:tc>
                <a:tc>
                  <a:txBody>
                    <a:bodyPr/>
                    <a:lstStyle/>
                    <a:p>
                      <a:pPr algn="ctr">
                        <a:lnSpc>
                          <a:spcPct val="115000"/>
                        </a:lnSpc>
                        <a:spcAft>
                          <a:spcPts val="0"/>
                        </a:spcAft>
                      </a:pPr>
                      <a:r>
                        <a:rPr lang="it-IT" sz="3200" b="1" dirty="0">
                          <a:solidFill>
                            <a:schemeClr val="accent1">
                              <a:lumMod val="50000"/>
                            </a:schemeClr>
                          </a:solidFill>
                          <a:latin typeface="Times New Roman"/>
                          <a:ea typeface="Calibri"/>
                          <a:cs typeface="Arial"/>
                        </a:rPr>
                        <a:t>Gesù fedele e compassionevole (ecclesiologia)</a:t>
                      </a:r>
                      <a:endParaRPr lang="it-IT" sz="3200" b="1" dirty="0">
                        <a:solidFill>
                          <a:schemeClr val="accent1">
                            <a:lumMod val="50000"/>
                          </a:schemeClr>
                        </a:solidFill>
                        <a:latin typeface="Calibri"/>
                        <a:ea typeface="Calibri"/>
                        <a:cs typeface="Arial"/>
                      </a:endParaRPr>
                    </a:p>
                  </a:txBody>
                  <a:tcPr marL="68580" marR="68580" marT="0" marB="0">
                    <a:solidFill>
                      <a:srgbClr val="FFFF00"/>
                    </a:solidFill>
                  </a:tcPr>
                </a:tc>
              </a:tr>
              <a:tr h="560917">
                <a:tc>
                  <a:txBody>
                    <a:bodyPr/>
                    <a:lstStyle/>
                    <a:p>
                      <a:pPr algn="ctr">
                        <a:lnSpc>
                          <a:spcPct val="115000"/>
                        </a:lnSpc>
                        <a:spcAft>
                          <a:spcPts val="0"/>
                        </a:spcAft>
                      </a:pPr>
                      <a:r>
                        <a:rPr lang="it-IT" sz="2000" b="1" dirty="0">
                          <a:solidFill>
                            <a:schemeClr val="accent1">
                              <a:lumMod val="50000"/>
                            </a:schemeClr>
                          </a:solidFill>
                          <a:latin typeface="Times New Roman"/>
                          <a:ea typeface="Calibri"/>
                          <a:cs typeface="Arial"/>
                        </a:rPr>
                        <a:t>5,11-10,39</a:t>
                      </a:r>
                      <a:endParaRPr lang="it-IT" sz="2000" b="1" dirty="0">
                        <a:solidFill>
                          <a:schemeClr val="accent1">
                            <a:lumMod val="50000"/>
                          </a:schemeClr>
                        </a:solidFill>
                        <a:latin typeface="Calibri"/>
                        <a:ea typeface="Calibri"/>
                        <a:cs typeface="Arial"/>
                      </a:endParaRPr>
                    </a:p>
                  </a:txBody>
                  <a:tcPr marL="68580" marR="68580" marT="0" marB="0">
                    <a:solidFill>
                      <a:srgbClr val="FFFF00"/>
                    </a:solidFill>
                  </a:tcPr>
                </a:tc>
                <a:tc>
                  <a:txBody>
                    <a:bodyPr/>
                    <a:lstStyle/>
                    <a:p>
                      <a:pPr algn="ctr">
                        <a:lnSpc>
                          <a:spcPct val="115000"/>
                        </a:lnSpc>
                        <a:spcAft>
                          <a:spcPts val="0"/>
                        </a:spcAft>
                      </a:pPr>
                      <a:r>
                        <a:rPr lang="it-IT" sz="3200" b="1" dirty="0">
                          <a:solidFill>
                            <a:schemeClr val="accent1">
                              <a:lumMod val="50000"/>
                            </a:schemeClr>
                          </a:solidFill>
                          <a:latin typeface="Times New Roman"/>
                          <a:ea typeface="Calibri"/>
                          <a:cs typeface="Arial"/>
                        </a:rPr>
                        <a:t>L’esposizione centrale (sacrificio)</a:t>
                      </a:r>
                      <a:endParaRPr lang="it-IT" sz="3200" b="1" dirty="0">
                        <a:solidFill>
                          <a:schemeClr val="accent1">
                            <a:lumMod val="50000"/>
                          </a:schemeClr>
                        </a:solidFill>
                        <a:latin typeface="Calibri"/>
                        <a:ea typeface="Calibri"/>
                        <a:cs typeface="Arial"/>
                      </a:endParaRPr>
                    </a:p>
                  </a:txBody>
                  <a:tcPr marL="68580" marR="68580" marT="0" marB="0">
                    <a:solidFill>
                      <a:srgbClr val="FFFF00"/>
                    </a:solidFill>
                  </a:tcPr>
                </a:tc>
              </a:tr>
              <a:tr h="1121833">
                <a:tc>
                  <a:txBody>
                    <a:bodyPr/>
                    <a:lstStyle/>
                    <a:p>
                      <a:pPr algn="ctr">
                        <a:lnSpc>
                          <a:spcPct val="115000"/>
                        </a:lnSpc>
                        <a:spcAft>
                          <a:spcPts val="0"/>
                        </a:spcAft>
                      </a:pPr>
                      <a:r>
                        <a:rPr lang="it-IT" sz="2000" b="1" dirty="0">
                          <a:solidFill>
                            <a:schemeClr val="accent1">
                              <a:lumMod val="50000"/>
                            </a:schemeClr>
                          </a:solidFill>
                          <a:latin typeface="Times New Roman"/>
                          <a:ea typeface="Calibri"/>
                          <a:cs typeface="Arial"/>
                        </a:rPr>
                        <a:t>11,1-12,13</a:t>
                      </a:r>
                      <a:endParaRPr lang="it-IT" sz="2000" b="1" dirty="0">
                        <a:solidFill>
                          <a:schemeClr val="accent1">
                            <a:lumMod val="50000"/>
                          </a:schemeClr>
                        </a:solidFill>
                        <a:latin typeface="Calibri"/>
                        <a:ea typeface="Calibri"/>
                        <a:cs typeface="Arial"/>
                      </a:endParaRPr>
                    </a:p>
                  </a:txBody>
                  <a:tcPr marL="68580" marR="68580" marT="0" marB="0">
                    <a:solidFill>
                      <a:srgbClr val="FFFF00"/>
                    </a:solidFill>
                  </a:tcPr>
                </a:tc>
                <a:tc>
                  <a:txBody>
                    <a:bodyPr/>
                    <a:lstStyle/>
                    <a:p>
                      <a:pPr algn="ctr">
                        <a:lnSpc>
                          <a:spcPct val="115000"/>
                        </a:lnSpc>
                        <a:spcAft>
                          <a:spcPts val="0"/>
                        </a:spcAft>
                      </a:pPr>
                      <a:r>
                        <a:rPr lang="it-IT" sz="3200" b="1" dirty="0">
                          <a:solidFill>
                            <a:schemeClr val="accent1">
                              <a:lumMod val="50000"/>
                            </a:schemeClr>
                          </a:solidFill>
                          <a:latin typeface="Times New Roman"/>
                          <a:ea typeface="Calibri"/>
                          <a:cs typeface="Arial"/>
                        </a:rPr>
                        <a:t>Fede e perseveranza </a:t>
                      </a:r>
                      <a:endParaRPr lang="it-IT" sz="3200" b="1" dirty="0" smtClean="0">
                        <a:solidFill>
                          <a:schemeClr val="accent1">
                            <a:lumMod val="50000"/>
                          </a:schemeClr>
                        </a:solidFill>
                        <a:latin typeface="Times New Roman"/>
                        <a:ea typeface="Calibri"/>
                        <a:cs typeface="Arial"/>
                      </a:endParaRPr>
                    </a:p>
                    <a:p>
                      <a:pPr algn="ctr">
                        <a:lnSpc>
                          <a:spcPct val="115000"/>
                        </a:lnSpc>
                        <a:spcAft>
                          <a:spcPts val="0"/>
                        </a:spcAft>
                      </a:pPr>
                      <a:r>
                        <a:rPr lang="it-IT" sz="3200" b="1" dirty="0" smtClean="0">
                          <a:solidFill>
                            <a:schemeClr val="accent1">
                              <a:lumMod val="50000"/>
                            </a:schemeClr>
                          </a:solidFill>
                          <a:latin typeface="Times New Roman"/>
                          <a:ea typeface="Calibri"/>
                          <a:cs typeface="Arial"/>
                        </a:rPr>
                        <a:t>(</a:t>
                      </a:r>
                      <a:r>
                        <a:rPr lang="it-IT" sz="3200" b="1" dirty="0">
                          <a:solidFill>
                            <a:schemeClr val="accent1">
                              <a:lumMod val="50000"/>
                            </a:schemeClr>
                          </a:solidFill>
                          <a:latin typeface="Times New Roman"/>
                          <a:ea typeface="Calibri"/>
                          <a:cs typeface="Arial"/>
                        </a:rPr>
                        <a:t>parenesi ecclesiologica)</a:t>
                      </a:r>
                      <a:endParaRPr lang="it-IT" sz="3200" b="1" dirty="0">
                        <a:solidFill>
                          <a:schemeClr val="accent1">
                            <a:lumMod val="50000"/>
                          </a:schemeClr>
                        </a:solidFill>
                        <a:latin typeface="Calibri"/>
                        <a:ea typeface="Calibri"/>
                        <a:cs typeface="Arial"/>
                      </a:endParaRPr>
                    </a:p>
                  </a:txBody>
                  <a:tcPr marL="68580" marR="68580" marT="0" marB="0">
                    <a:solidFill>
                      <a:srgbClr val="FFFF00"/>
                    </a:solidFill>
                  </a:tcPr>
                </a:tc>
              </a:tr>
              <a:tr h="1121833">
                <a:tc>
                  <a:txBody>
                    <a:bodyPr/>
                    <a:lstStyle/>
                    <a:p>
                      <a:pPr algn="ctr">
                        <a:lnSpc>
                          <a:spcPct val="115000"/>
                        </a:lnSpc>
                        <a:spcAft>
                          <a:spcPts val="0"/>
                        </a:spcAft>
                      </a:pPr>
                      <a:r>
                        <a:rPr lang="it-IT" sz="2000" b="1" dirty="0">
                          <a:solidFill>
                            <a:schemeClr val="accent1">
                              <a:lumMod val="50000"/>
                            </a:schemeClr>
                          </a:solidFill>
                          <a:latin typeface="Times New Roman"/>
                          <a:ea typeface="Calibri"/>
                          <a:cs typeface="Arial"/>
                        </a:rPr>
                        <a:t>12,14-13,19</a:t>
                      </a:r>
                      <a:endParaRPr lang="it-IT" sz="2000" b="1" dirty="0">
                        <a:solidFill>
                          <a:schemeClr val="accent1">
                            <a:lumMod val="50000"/>
                          </a:schemeClr>
                        </a:solidFill>
                        <a:latin typeface="Calibri"/>
                        <a:ea typeface="Calibri"/>
                        <a:cs typeface="Arial"/>
                      </a:endParaRPr>
                    </a:p>
                  </a:txBody>
                  <a:tcPr marL="68580" marR="68580" marT="0" marB="0">
                    <a:solidFill>
                      <a:srgbClr val="FFFF00"/>
                    </a:solidFill>
                  </a:tcPr>
                </a:tc>
                <a:tc>
                  <a:txBody>
                    <a:bodyPr/>
                    <a:lstStyle/>
                    <a:p>
                      <a:pPr algn="ctr">
                        <a:lnSpc>
                          <a:spcPct val="115000"/>
                        </a:lnSpc>
                        <a:spcAft>
                          <a:spcPts val="0"/>
                        </a:spcAft>
                      </a:pPr>
                      <a:r>
                        <a:rPr lang="it-IT" sz="3200" b="1" dirty="0">
                          <a:solidFill>
                            <a:schemeClr val="accent1">
                              <a:lumMod val="50000"/>
                            </a:schemeClr>
                          </a:solidFill>
                          <a:latin typeface="Times New Roman"/>
                          <a:ea typeface="Calibri"/>
                          <a:cs typeface="Arial"/>
                        </a:rPr>
                        <a:t>Il frutto pacifico di giustizia (escatologia)</a:t>
                      </a:r>
                      <a:endParaRPr lang="it-IT" sz="3200" b="1" dirty="0">
                        <a:solidFill>
                          <a:schemeClr val="accent1">
                            <a:lumMod val="50000"/>
                          </a:schemeClr>
                        </a:solidFill>
                        <a:latin typeface="Calibri"/>
                        <a:ea typeface="Calibri"/>
                        <a:cs typeface="Arial"/>
                      </a:endParaRPr>
                    </a:p>
                  </a:txBody>
                  <a:tcPr marL="68580" marR="68580" marT="0" marB="0">
                    <a:solidFill>
                      <a:srgbClr val="FFFF00"/>
                    </a:solidFill>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olo 1"/>
          <p:cNvSpPr>
            <a:spLocks noGrp="1"/>
          </p:cNvSpPr>
          <p:nvPr>
            <p:ph type="title"/>
          </p:nvPr>
        </p:nvSpPr>
        <p:spPr/>
        <p:txBody>
          <a:bodyPr/>
          <a:lstStyle/>
          <a:p>
            <a:pPr eaLnBrk="1" hangingPunct="1"/>
            <a:r>
              <a:rPr lang="it-IT" altLang="it-IT" smtClean="0">
                <a:latin typeface="Arial Black" panose="020B0A04020102020204" pitchFamily="34" charset="0"/>
              </a:rPr>
              <a:t>L’</a:t>
            </a:r>
            <a:r>
              <a:rPr lang="it-IT" altLang="it-IT" b="1" smtClean="0">
                <a:latin typeface="Arial Black" panose="020B0A04020102020204" pitchFamily="34" charset="0"/>
              </a:rPr>
              <a:t>introduzione</a:t>
            </a:r>
            <a:endParaRPr lang="it-IT" altLang="it-IT" smtClean="0">
              <a:latin typeface="Arial Black" panose="020B0A04020102020204" pitchFamily="34" charset="0"/>
            </a:endParaRPr>
          </a:p>
        </p:txBody>
      </p:sp>
      <p:sp>
        <p:nvSpPr>
          <p:cNvPr id="15363" name="Segnaposto contenuto 2"/>
          <p:cNvSpPr>
            <a:spLocks noGrp="1"/>
          </p:cNvSpPr>
          <p:nvPr>
            <p:ph idx="1"/>
          </p:nvPr>
        </p:nvSpPr>
        <p:spPr/>
        <p:txBody>
          <a:bodyPr/>
          <a:lstStyle/>
          <a:p>
            <a:pPr algn="ctr" eaLnBrk="1" hangingPunct="1">
              <a:buFont typeface="Arial" panose="020B0604020202020204" pitchFamily="34" charset="0"/>
              <a:buNone/>
            </a:pPr>
            <a:endParaRPr lang="it-IT" altLang="it-IT" sz="4000" b="1" smtClean="0">
              <a:solidFill>
                <a:srgbClr val="FF0000"/>
              </a:solidFill>
              <a:latin typeface="Times New Roman" panose="02020603050405020304" pitchFamily="18" charset="0"/>
              <a:cs typeface="Times New Roman" panose="02020603050405020304" pitchFamily="18" charset="0"/>
            </a:endParaRPr>
          </a:p>
          <a:p>
            <a:pPr algn="ctr" eaLnBrk="1" hangingPunct="1">
              <a:buFont typeface="Arial" panose="020B0604020202020204" pitchFamily="34" charset="0"/>
              <a:buNone/>
            </a:pPr>
            <a:r>
              <a:rPr lang="it-IT" altLang="it-IT" sz="4000" b="1" smtClean="0">
                <a:solidFill>
                  <a:srgbClr val="FF0000"/>
                </a:solidFill>
                <a:latin typeface="Times New Roman" panose="02020603050405020304" pitchFamily="18" charset="0"/>
                <a:cs typeface="Times New Roman" panose="02020603050405020304" pitchFamily="18" charset="0"/>
              </a:rPr>
              <a:t>… presenta la </a:t>
            </a:r>
            <a:r>
              <a:rPr lang="it-IT" altLang="it-IT" sz="4000" b="1" u="sng" smtClean="0">
                <a:solidFill>
                  <a:srgbClr val="FF0000"/>
                </a:solidFill>
                <a:latin typeface="Times New Roman" panose="02020603050405020304" pitchFamily="18" charset="0"/>
                <a:cs typeface="Times New Roman" panose="02020603050405020304" pitchFamily="18" charset="0"/>
              </a:rPr>
              <a:t>superiorità di Cristo </a:t>
            </a:r>
            <a:r>
              <a:rPr lang="it-IT" altLang="it-IT" sz="4000" b="1" smtClean="0">
                <a:solidFill>
                  <a:srgbClr val="FF0000"/>
                </a:solidFill>
                <a:latin typeface="Times New Roman" panose="02020603050405020304" pitchFamily="18" charset="0"/>
                <a:cs typeface="Times New Roman" panose="02020603050405020304" pitchFamily="18" charset="0"/>
              </a:rPr>
              <a:t>su tutto ciò che riguarda Israele prima della Sua venuta nel mondo.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olo 1"/>
          <p:cNvSpPr>
            <a:spLocks noGrp="1"/>
          </p:cNvSpPr>
          <p:nvPr>
            <p:ph type="title"/>
          </p:nvPr>
        </p:nvSpPr>
        <p:spPr/>
        <p:txBody>
          <a:bodyPr/>
          <a:lstStyle/>
          <a:p>
            <a:pPr eaLnBrk="1" hangingPunct="1"/>
            <a:r>
              <a:rPr lang="it-IT" altLang="it-IT" smtClean="0">
                <a:solidFill>
                  <a:srgbClr val="FF0000"/>
                </a:solidFill>
                <a:latin typeface="Arial Black" panose="020B0A04020102020204" pitchFamily="34" charset="0"/>
              </a:rPr>
              <a:t>Due rivelazioni </a:t>
            </a:r>
          </a:p>
        </p:txBody>
      </p:sp>
      <p:graphicFrame>
        <p:nvGraphicFramePr>
          <p:cNvPr id="4" name="Segnaposto contenuto 3"/>
          <p:cNvGraphicFramePr>
            <a:graphicFrameLocks noGrp="1"/>
          </p:cNvGraphicFramePr>
          <p:nvPr>
            <p:ph idx="1"/>
          </p:nvPr>
        </p:nvGraphicFramePr>
        <p:xfrm>
          <a:off x="457200" y="1600200"/>
          <a:ext cx="8229600" cy="2865438"/>
        </p:xfrm>
        <a:graphic>
          <a:graphicData uri="http://schemas.openxmlformats.org/drawingml/2006/table">
            <a:tbl>
              <a:tblPr firstRow="1" bandRow="1">
                <a:tableStyleId>{5C22544A-7EE6-4342-B048-85BDC9FD1C3A}</a:tableStyleId>
              </a:tblPr>
              <a:tblGrid>
                <a:gridCol w="8229600"/>
              </a:tblGrid>
              <a:tr h="14327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4400" b="1" dirty="0" smtClean="0">
                          <a:latin typeface="Times New Roman" pitchFamily="18" charset="0"/>
                          <a:cs typeface="Times New Roman" pitchFamily="18" charset="0"/>
                        </a:rPr>
                        <a:t>la prima che è stata realizzata attraverso i profeti</a:t>
                      </a:r>
                    </a:p>
                  </a:txBody>
                  <a:tcPr marT="45725" marB="45725"/>
                </a:tc>
              </a:tr>
              <a:tr h="1432719">
                <a:tc>
                  <a:txBody>
                    <a:bodyPr/>
                    <a:lstStyle/>
                    <a:p>
                      <a:pPr algn="ctr"/>
                      <a:r>
                        <a:rPr lang="it-IT" sz="4400" b="1" dirty="0" smtClean="0">
                          <a:latin typeface="Times New Roman" pitchFamily="18" charset="0"/>
                          <a:cs typeface="Times New Roman" pitchFamily="18" charset="0"/>
                        </a:rPr>
                        <a:t>la seconda per mezzo di Cristo, il Figlio preesistente alla Creazione</a:t>
                      </a:r>
                      <a:endParaRPr lang="it-IT" sz="4400" b="1" dirty="0">
                        <a:latin typeface="Times New Roman" pitchFamily="18" charset="0"/>
                        <a:cs typeface="Times New Roman" pitchFamily="18" charset="0"/>
                      </a:endParaRPr>
                    </a:p>
                  </a:txBody>
                  <a:tcPr marT="45725" marB="45725"/>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olo 1"/>
          <p:cNvSpPr>
            <a:spLocks noGrp="1"/>
          </p:cNvSpPr>
          <p:nvPr>
            <p:ph type="title"/>
          </p:nvPr>
        </p:nvSpPr>
        <p:spPr/>
        <p:txBody>
          <a:bodyPr/>
          <a:lstStyle/>
          <a:p>
            <a:pPr eaLnBrk="1" hangingPunct="1"/>
            <a:r>
              <a:rPr lang="it-IT" altLang="it-IT" smtClean="0">
                <a:solidFill>
                  <a:srgbClr val="FF0000"/>
                </a:solidFill>
                <a:latin typeface="Arial Black" panose="020B0A04020102020204" pitchFamily="34" charset="0"/>
              </a:rPr>
              <a:t>La </a:t>
            </a:r>
            <a:r>
              <a:rPr lang="it-IT" altLang="it-IT" b="1" smtClean="0">
                <a:solidFill>
                  <a:srgbClr val="FF0000"/>
                </a:solidFill>
                <a:latin typeface="Arial Black" panose="020B0A04020102020204" pitchFamily="34" charset="0"/>
              </a:rPr>
              <a:t>superiorità di Cristo sugli angeli </a:t>
            </a:r>
            <a:endParaRPr lang="it-IT" altLang="it-IT" smtClean="0">
              <a:solidFill>
                <a:srgbClr val="FF0000"/>
              </a:solidFill>
              <a:latin typeface="Arial Black" panose="020B0A04020102020204" pitchFamily="34" charset="0"/>
            </a:endParaRPr>
          </a:p>
        </p:txBody>
      </p:sp>
      <p:sp>
        <p:nvSpPr>
          <p:cNvPr id="17411" name="Segnaposto contenuto 2"/>
          <p:cNvSpPr>
            <a:spLocks noGrp="1"/>
          </p:cNvSpPr>
          <p:nvPr>
            <p:ph idx="1"/>
          </p:nvPr>
        </p:nvSpPr>
        <p:spPr/>
        <p:txBody>
          <a:bodyPr/>
          <a:lstStyle/>
          <a:p>
            <a:pPr algn="ctr" eaLnBrk="1" hangingPunct="1">
              <a:buFont typeface="Arial" panose="020B0604020202020204" pitchFamily="34" charset="0"/>
              <a:buNone/>
            </a:pPr>
            <a:r>
              <a:rPr lang="it-IT" altLang="it-IT" b="1" smtClean="0">
                <a:latin typeface="Times New Roman" panose="02020603050405020304" pitchFamily="18" charset="0"/>
                <a:cs typeface="Times New Roman" panose="02020603050405020304" pitchFamily="18" charset="0"/>
              </a:rPr>
              <a:t>è argomentata con esempi tratti dall’AT per cui, anche se i </a:t>
            </a:r>
            <a:r>
              <a:rPr lang="it-IT" altLang="it-IT" b="1" i="1" smtClean="0">
                <a:latin typeface="Times New Roman" panose="02020603050405020304" pitchFamily="18" charset="0"/>
                <a:cs typeface="Times New Roman" panose="02020603050405020304" pitchFamily="18" charset="0"/>
              </a:rPr>
              <a:t>figli di Dio </a:t>
            </a:r>
            <a:r>
              <a:rPr lang="it-IT" altLang="it-IT" b="1" smtClean="0">
                <a:latin typeface="Times New Roman" panose="02020603050405020304" pitchFamily="18" charset="0"/>
                <a:cs typeface="Times New Roman" panose="02020603050405020304" pitchFamily="18" charset="0"/>
              </a:rPr>
              <a:t>erano considerati </a:t>
            </a:r>
            <a:r>
              <a:rPr lang="it-IT" altLang="it-IT" b="1" i="1" smtClean="0">
                <a:latin typeface="Times New Roman" panose="02020603050405020304" pitchFamily="18" charset="0"/>
                <a:cs typeface="Times New Roman" panose="02020603050405020304" pitchFamily="18" charset="0"/>
              </a:rPr>
              <a:t>angeli</a:t>
            </a:r>
            <a:r>
              <a:rPr lang="it-IT" altLang="it-IT" b="1" smtClean="0">
                <a:latin typeface="Times New Roman" panose="02020603050405020304" pitchFamily="18" charset="0"/>
                <a:cs typeface="Times New Roman" panose="02020603050405020304" pitchFamily="18" charset="0"/>
              </a:rPr>
              <a:t>, tuttavia il Figlio è </a:t>
            </a:r>
            <a:r>
              <a:rPr lang="it-IT" altLang="it-IT" b="1" i="1" smtClean="0">
                <a:latin typeface="Times New Roman" panose="02020603050405020304" pitchFamily="18" charset="0"/>
                <a:cs typeface="Times New Roman" panose="02020603050405020304" pitchFamily="18" charset="0"/>
              </a:rPr>
              <a:t>divenuto tanto superiore agli angeli quanto più eccellente del loro è il nome che ha ereditato. Infatti, a quale degli angeli Dio ha mai detto: </a:t>
            </a:r>
            <a:r>
              <a:rPr lang="it-IT" altLang="it-IT" b="1" i="1" smtClean="0">
                <a:solidFill>
                  <a:srgbClr val="FFFF00"/>
                </a:solidFill>
                <a:latin typeface="Times New Roman" panose="02020603050405020304" pitchFamily="18" charset="0"/>
                <a:cs typeface="Times New Roman" panose="02020603050405020304" pitchFamily="18" charset="0"/>
              </a:rPr>
              <a:t>Tu sei mio figlio, oggi ti ho generato</a:t>
            </a:r>
            <a:r>
              <a:rPr lang="it-IT" altLang="it-IT" b="1" i="1" smtClean="0">
                <a:latin typeface="Times New Roman" panose="02020603050405020304" pitchFamily="18" charset="0"/>
                <a:cs typeface="Times New Roman" panose="02020603050405020304" pitchFamily="18" charset="0"/>
              </a:rPr>
              <a:t>? E ancora: </a:t>
            </a:r>
            <a:r>
              <a:rPr lang="it-IT" altLang="it-IT" b="1" i="1" smtClean="0">
                <a:solidFill>
                  <a:srgbClr val="FFC000"/>
                </a:solidFill>
                <a:latin typeface="Times New Roman" panose="02020603050405020304" pitchFamily="18" charset="0"/>
                <a:cs typeface="Times New Roman" panose="02020603050405020304" pitchFamily="18" charset="0"/>
              </a:rPr>
              <a:t>Io sarò per lui padre ed egli sarà per me figlio</a:t>
            </a:r>
            <a:r>
              <a:rPr lang="it-IT" altLang="it-IT" b="1" i="1" smtClean="0">
                <a:latin typeface="Times New Roman" panose="02020603050405020304" pitchFamily="18" charset="0"/>
                <a:cs typeface="Times New Roman" panose="02020603050405020304" pitchFamily="18" charset="0"/>
              </a:rPr>
              <a:t>? </a:t>
            </a:r>
            <a:r>
              <a:rPr lang="it-IT" altLang="it-IT" sz="1200" smtClean="0">
                <a:latin typeface="Times New Roman" panose="02020603050405020304" pitchFamily="18" charset="0"/>
                <a:cs typeface="Times New Roman" panose="02020603050405020304" pitchFamily="18" charset="0"/>
              </a:rPr>
              <a:t>(1,4-5)</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olo 1"/>
          <p:cNvSpPr>
            <a:spLocks noGrp="1"/>
          </p:cNvSpPr>
          <p:nvPr>
            <p:ph type="title"/>
          </p:nvPr>
        </p:nvSpPr>
        <p:spPr/>
        <p:txBody>
          <a:bodyPr/>
          <a:lstStyle/>
          <a:p>
            <a:pPr eaLnBrk="1" hangingPunct="1"/>
            <a:r>
              <a:rPr lang="it-IT" altLang="it-IT" smtClean="0">
                <a:solidFill>
                  <a:srgbClr val="FFC000"/>
                </a:solidFill>
                <a:latin typeface="Arial Black" panose="020B0A04020102020204" pitchFamily="34" charset="0"/>
              </a:rPr>
              <a:t>La </a:t>
            </a:r>
            <a:r>
              <a:rPr lang="it-IT" altLang="it-IT" b="1" smtClean="0">
                <a:solidFill>
                  <a:srgbClr val="FFC000"/>
                </a:solidFill>
                <a:latin typeface="Arial Black" panose="020B0A04020102020204" pitchFamily="34" charset="0"/>
              </a:rPr>
              <a:t>superiorità su Mosè</a:t>
            </a:r>
            <a:endParaRPr lang="it-IT" altLang="it-IT" smtClean="0">
              <a:solidFill>
                <a:srgbClr val="FFC000"/>
              </a:solidFill>
              <a:latin typeface="Arial Black" panose="020B0A04020102020204" pitchFamily="34" charset="0"/>
            </a:endParaRPr>
          </a:p>
        </p:txBody>
      </p:sp>
      <p:sp>
        <p:nvSpPr>
          <p:cNvPr id="18435" name="Segnaposto contenuto 2"/>
          <p:cNvSpPr>
            <a:spLocks noGrp="1"/>
          </p:cNvSpPr>
          <p:nvPr>
            <p:ph idx="1"/>
          </p:nvPr>
        </p:nvSpPr>
        <p:spPr/>
        <p:txBody>
          <a:bodyPr/>
          <a:lstStyle/>
          <a:p>
            <a:pPr algn="ctr" eaLnBrk="1" hangingPunct="1">
              <a:buFont typeface="Arial" panose="020B0604020202020204" pitchFamily="34" charset="0"/>
              <a:buNone/>
            </a:pPr>
            <a:endParaRPr lang="it-IT" altLang="it-IT" b="1" smtClean="0">
              <a:latin typeface="Times New Roman" panose="02020603050405020304" pitchFamily="18" charset="0"/>
              <a:cs typeface="Times New Roman" panose="02020603050405020304" pitchFamily="18" charset="0"/>
            </a:endParaRPr>
          </a:p>
          <a:p>
            <a:pPr algn="ctr" eaLnBrk="1" hangingPunct="1">
              <a:buFont typeface="Arial" panose="020B0604020202020204" pitchFamily="34" charset="0"/>
              <a:buNone/>
            </a:pPr>
            <a:r>
              <a:rPr lang="it-IT" altLang="it-IT" b="1" smtClean="0">
                <a:latin typeface="Times New Roman" panose="02020603050405020304" pitchFamily="18" charset="0"/>
                <a:cs typeface="Times New Roman" panose="02020603050405020304" pitchFamily="18" charset="0"/>
              </a:rPr>
              <a:t>… è trattata anch’essa attraverso riferimenti all’AT. Mosè </a:t>
            </a:r>
            <a:r>
              <a:rPr lang="it-IT" altLang="it-IT" b="1" i="1" smtClean="0">
                <a:latin typeface="Times New Roman" panose="02020603050405020304" pitchFamily="18" charset="0"/>
                <a:cs typeface="Times New Roman" panose="02020603050405020304" pitchFamily="18" charset="0"/>
              </a:rPr>
              <a:t>fu degno di fede in tutta la sua casa</a:t>
            </a:r>
            <a:r>
              <a:rPr lang="it-IT" altLang="it-IT" b="1" smtClean="0">
                <a:latin typeface="Times New Roman" panose="02020603050405020304" pitchFamily="18" charset="0"/>
                <a:cs typeface="Times New Roman" panose="02020603050405020304" pitchFamily="18" charset="0"/>
              </a:rPr>
              <a:t>, ma Cristo </a:t>
            </a:r>
            <a:r>
              <a:rPr lang="it-IT" altLang="it-IT" b="1" i="1" smtClean="0">
                <a:latin typeface="Times New Roman" panose="02020603050405020304" pitchFamily="18" charset="0"/>
                <a:cs typeface="Times New Roman" panose="02020603050405020304" pitchFamily="18" charset="0"/>
              </a:rPr>
              <a:t>è stato giudicato degno di una gloria tanto maggiore quanto </a:t>
            </a:r>
            <a:r>
              <a:rPr lang="it-IT" altLang="it-IT" b="1" i="1" smtClean="0">
                <a:solidFill>
                  <a:srgbClr val="C00000"/>
                </a:solidFill>
                <a:latin typeface="Times New Roman" panose="02020603050405020304" pitchFamily="18" charset="0"/>
                <a:cs typeface="Times New Roman" panose="02020603050405020304" pitchFamily="18" charset="0"/>
              </a:rPr>
              <a:t>l’onore del costruttore della casa supera quello della casa stessa</a:t>
            </a:r>
            <a:endParaRPr lang="it-IT" altLang="it-IT" b="1" smtClean="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olo 1"/>
          <p:cNvSpPr>
            <a:spLocks noGrp="1"/>
          </p:cNvSpPr>
          <p:nvPr>
            <p:ph type="title"/>
          </p:nvPr>
        </p:nvSpPr>
        <p:spPr/>
        <p:txBody>
          <a:bodyPr/>
          <a:lstStyle/>
          <a:p>
            <a:pPr eaLnBrk="1" hangingPunct="1"/>
            <a:r>
              <a:rPr lang="it-IT" altLang="it-IT" smtClean="0">
                <a:solidFill>
                  <a:srgbClr val="C00000"/>
                </a:solidFill>
                <a:latin typeface="Arial Black" panose="020B0A04020102020204" pitchFamily="34" charset="0"/>
              </a:rPr>
              <a:t>Mosè in definitiva è il servo …</a:t>
            </a:r>
          </a:p>
        </p:txBody>
      </p:sp>
      <p:sp>
        <p:nvSpPr>
          <p:cNvPr id="3" name="Segnaposto contenuto 2"/>
          <p:cNvSpPr>
            <a:spLocks noGrp="1"/>
          </p:cNvSpPr>
          <p:nvPr>
            <p:ph idx="1"/>
          </p:nvPr>
        </p:nvSpPr>
        <p:spPr/>
        <p:txBody>
          <a:bodyPr rtlCol="0">
            <a:normAutofit lnSpcReduction="10000"/>
          </a:bodyPr>
          <a:lstStyle/>
          <a:p>
            <a:pPr algn="ctr" eaLnBrk="1" fontAlgn="auto" hangingPunct="1">
              <a:spcAft>
                <a:spcPts val="0"/>
              </a:spcAft>
              <a:buFont typeface="Arial" panose="020B0604020202020204" pitchFamily="34" charset="0"/>
              <a:buNone/>
              <a:defRPr/>
            </a:pPr>
            <a:r>
              <a:rPr lang="it-IT" dirty="0" smtClean="0">
                <a:latin typeface="Times New Roman" pitchFamily="18" charset="0"/>
                <a:cs typeface="Times New Roman" pitchFamily="18" charset="0"/>
              </a:rPr>
              <a:t>… che ha dato </a:t>
            </a:r>
            <a:r>
              <a:rPr lang="it-IT" i="1" dirty="0" smtClean="0">
                <a:latin typeface="Times New Roman" pitchFamily="18" charset="0"/>
                <a:cs typeface="Times New Roman" pitchFamily="18" charset="0"/>
              </a:rPr>
              <a:t>testimonianza di ciò che doveva essere annunciato più tardi</a:t>
            </a:r>
            <a:r>
              <a:rPr lang="it-IT" dirty="0" smtClean="0">
                <a:latin typeface="Times New Roman" pitchFamily="18" charset="0"/>
                <a:cs typeface="Times New Roman" pitchFamily="18" charset="0"/>
              </a:rPr>
              <a:t> (3,3.5). </a:t>
            </a:r>
            <a:r>
              <a:rPr lang="it-IT" b="1" dirty="0" smtClean="0">
                <a:latin typeface="Times New Roman" pitchFamily="18" charset="0"/>
                <a:cs typeface="Times New Roman" pitchFamily="18" charset="0"/>
              </a:rPr>
              <a:t>La parola di Mosè</a:t>
            </a:r>
            <a:r>
              <a:rPr lang="it-IT" dirty="0" smtClean="0">
                <a:latin typeface="Times New Roman" pitchFamily="18" charset="0"/>
                <a:cs typeface="Times New Roman" pitchFamily="18" charset="0"/>
              </a:rPr>
              <a:t> e dei profeti paragonata ad </a:t>
            </a:r>
            <a:r>
              <a:rPr lang="it-IT" b="1" dirty="0" smtClean="0">
                <a:latin typeface="Times New Roman" pitchFamily="18" charset="0"/>
                <a:cs typeface="Times New Roman" pitchFamily="18" charset="0"/>
              </a:rPr>
              <a:t>una spada a doppio taglio</a:t>
            </a:r>
            <a:r>
              <a:rPr lang="it-IT" dirty="0" smtClean="0">
                <a:latin typeface="Times New Roman" pitchFamily="18" charset="0"/>
                <a:cs typeface="Times New Roman" pitchFamily="18" charset="0"/>
              </a:rPr>
              <a:t> (</a:t>
            </a:r>
            <a:r>
              <a:rPr lang="it-IT" i="1" dirty="0" smtClean="0">
                <a:solidFill>
                  <a:srgbClr val="C00000"/>
                </a:solidFill>
                <a:latin typeface="Times New Roman" pitchFamily="18" charset="0"/>
                <a:cs typeface="Times New Roman" pitchFamily="18" charset="0"/>
              </a:rPr>
              <a:t>la parola di Dio è viva, efficace e più tagliente di ogni spada a doppio taglio; essa penetra fino al punto di divisione dell’anima e dello spirito, fino alle giunture e alle midolla, e discerne i pensieri e i sentimenti del cuore</a:t>
            </a:r>
            <a:r>
              <a:rPr lang="it-IT" dirty="0" smtClean="0">
                <a:latin typeface="Times New Roman" pitchFamily="18" charset="0"/>
                <a:cs typeface="Times New Roman" pitchFamily="18" charset="0"/>
              </a:rPr>
              <a:t>, 4,12), </a:t>
            </a:r>
            <a:r>
              <a:rPr lang="it-IT" b="1" dirty="0" smtClean="0">
                <a:latin typeface="Times New Roman" pitchFamily="18" charset="0"/>
                <a:cs typeface="Times New Roman" pitchFamily="18" charset="0"/>
              </a:rPr>
              <a:t>ha ora il suo compimento in Cristo</a:t>
            </a:r>
            <a:r>
              <a:rPr lang="it-IT" dirty="0" smtClean="0">
                <a:latin typeface="Times New Roman" pitchFamily="18" charset="0"/>
                <a:cs typeface="Times New Roman" pitchFamily="18" charset="0"/>
              </a:rPr>
              <a:t>      </a:t>
            </a:r>
          </a:p>
          <a:p>
            <a:pPr eaLnBrk="1" fontAlgn="auto" hangingPunct="1">
              <a:spcAft>
                <a:spcPts val="0"/>
              </a:spcAft>
              <a:buFont typeface="Arial" panose="020B0604020202020204" pitchFamily="34" charset="0"/>
              <a:buNone/>
              <a:defRPr/>
            </a:pPr>
            <a:endParaRPr lang="it-IT"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normAutofit fontScale="90000"/>
          </a:bodyPr>
          <a:lstStyle/>
          <a:p>
            <a:pPr eaLnBrk="1" fontAlgn="auto" hangingPunct="1">
              <a:spcAft>
                <a:spcPts val="0"/>
              </a:spcAft>
              <a:defRPr/>
            </a:pPr>
            <a:r>
              <a:rPr lang="it-IT" dirty="0" smtClean="0">
                <a:solidFill>
                  <a:srgbClr val="C00000"/>
                </a:solidFill>
                <a:latin typeface="Arial Black" pitchFamily="34" charset="0"/>
              </a:rPr>
              <a:t>La </a:t>
            </a:r>
            <a:r>
              <a:rPr lang="it-IT" b="1" dirty="0" smtClean="0">
                <a:solidFill>
                  <a:srgbClr val="C00000"/>
                </a:solidFill>
                <a:latin typeface="Arial Black" pitchFamily="34" charset="0"/>
              </a:rPr>
              <a:t>superiorità del sacerdozio di Cristo</a:t>
            </a:r>
            <a:endParaRPr lang="it-IT" dirty="0">
              <a:solidFill>
                <a:srgbClr val="C00000"/>
              </a:solidFill>
              <a:latin typeface="Arial Black" pitchFamily="34" charset="0"/>
            </a:endParaRPr>
          </a:p>
        </p:txBody>
      </p:sp>
      <p:sp>
        <p:nvSpPr>
          <p:cNvPr id="3" name="Segnaposto contenuto 2"/>
          <p:cNvSpPr>
            <a:spLocks noGrp="1"/>
          </p:cNvSpPr>
          <p:nvPr>
            <p:ph idx="1"/>
          </p:nvPr>
        </p:nvSpPr>
        <p:spPr/>
        <p:txBody>
          <a:bodyPr rtlCol="0">
            <a:normAutofit lnSpcReduction="10000"/>
          </a:bodyPr>
          <a:lstStyle/>
          <a:p>
            <a:pPr algn="ctr" eaLnBrk="1" fontAlgn="auto" hangingPunct="1">
              <a:spcAft>
                <a:spcPts val="0"/>
              </a:spcAft>
              <a:buFont typeface="Arial" panose="020B0604020202020204" pitchFamily="34" charset="0"/>
              <a:buNone/>
              <a:defRPr/>
            </a:pPr>
            <a:r>
              <a:rPr lang="it-IT" dirty="0" smtClean="0">
                <a:latin typeface="Times New Roman" pitchFamily="18" charset="0"/>
                <a:cs typeface="Times New Roman" pitchFamily="18" charset="0"/>
              </a:rPr>
              <a:t>… prende </a:t>
            </a:r>
            <a:r>
              <a:rPr lang="it-IT" dirty="0">
                <a:latin typeface="Times New Roman" pitchFamily="18" charset="0"/>
                <a:cs typeface="Times New Roman" pitchFamily="18" charset="0"/>
              </a:rPr>
              <a:t>le mosse dalla figura di </a:t>
            </a:r>
            <a:r>
              <a:rPr lang="it-IT" dirty="0" err="1">
                <a:solidFill>
                  <a:srgbClr val="C00000"/>
                </a:solidFill>
                <a:latin typeface="Times New Roman" pitchFamily="18" charset="0"/>
                <a:cs typeface="Times New Roman" pitchFamily="18" charset="0"/>
              </a:rPr>
              <a:t>Melchisedek</a:t>
            </a:r>
            <a:r>
              <a:rPr lang="it-IT" dirty="0">
                <a:latin typeface="Times New Roman" pitchFamily="18" charset="0"/>
                <a:cs typeface="Times New Roman" pitchFamily="18" charset="0"/>
              </a:rPr>
              <a:t> il quale, poiché non aveva né padre né madre, è ‘anticipo’ di </a:t>
            </a:r>
            <a:r>
              <a:rPr lang="it-IT" b="1" dirty="0">
                <a:solidFill>
                  <a:srgbClr val="C00000"/>
                </a:solidFill>
                <a:latin typeface="Times New Roman" pitchFamily="18" charset="0"/>
                <a:cs typeface="Times New Roman" pitchFamily="18" charset="0"/>
              </a:rPr>
              <a:t>Cristo</a:t>
            </a:r>
            <a:r>
              <a:rPr lang="it-IT" dirty="0">
                <a:latin typeface="Times New Roman" pitchFamily="18" charset="0"/>
                <a:cs typeface="Times New Roman" pitchFamily="18" charset="0"/>
              </a:rPr>
              <a:t>, Colui che è </a:t>
            </a:r>
            <a:r>
              <a:rPr lang="it-IT" b="1" dirty="0">
                <a:latin typeface="Times New Roman" pitchFamily="18" charset="0"/>
                <a:cs typeface="Times New Roman" pitchFamily="18" charset="0"/>
              </a:rPr>
              <a:t>il vero sommo sacerdote </a:t>
            </a:r>
            <a:r>
              <a:rPr lang="it-IT" b="1" i="1" dirty="0">
                <a:latin typeface="Times New Roman" pitchFamily="18" charset="0"/>
                <a:cs typeface="Times New Roman" pitchFamily="18" charset="0"/>
              </a:rPr>
              <a:t>santo, innocente, senza macchia, separato dai peccatori ed elevato sopra i cieli che non ha bisogno, come i sommi sacerdoti, di offrire sacrifici ogni giorno, prima per i propri peccati e poi per quelli del popolo: lo ha fatto una volta per tutte, offrendo se stesso </a:t>
            </a:r>
            <a:r>
              <a:rPr lang="it-IT" sz="1400" dirty="0">
                <a:latin typeface="Times New Roman" pitchFamily="18" charset="0"/>
                <a:cs typeface="Times New Roman" pitchFamily="18" charset="0"/>
              </a:rPr>
              <a:t>(7,26-27</a:t>
            </a:r>
            <a:r>
              <a:rPr lang="it-IT" sz="1400" dirty="0" smtClean="0">
                <a:latin typeface="Times New Roman" pitchFamily="18" charset="0"/>
                <a:cs typeface="Times New Roman" pitchFamily="18" charset="0"/>
              </a:rPr>
              <a:t>)</a:t>
            </a:r>
            <a:endParaRPr lang="it-IT" sz="1400"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olo 1"/>
          <p:cNvSpPr>
            <a:spLocks noGrp="1"/>
          </p:cNvSpPr>
          <p:nvPr>
            <p:ph type="title"/>
          </p:nvPr>
        </p:nvSpPr>
        <p:spPr/>
        <p:txBody>
          <a:bodyPr/>
          <a:lstStyle/>
          <a:p>
            <a:pPr eaLnBrk="1" hangingPunct="1"/>
            <a:r>
              <a:rPr lang="it-IT" altLang="it-IT" b="1" smtClean="0">
                <a:solidFill>
                  <a:srgbClr val="C00000"/>
                </a:solidFill>
                <a:latin typeface="Arial Black" panose="020B0A04020102020204" pitchFamily="34" charset="0"/>
              </a:rPr>
              <a:t>… lo scritto più raffinato</a:t>
            </a:r>
          </a:p>
        </p:txBody>
      </p:sp>
      <p:sp>
        <p:nvSpPr>
          <p:cNvPr id="14338" name="Segnaposto contenuto 2"/>
          <p:cNvSpPr>
            <a:spLocks noGrp="1"/>
          </p:cNvSpPr>
          <p:nvPr>
            <p:ph idx="1"/>
          </p:nvPr>
        </p:nvSpPr>
        <p:spPr/>
        <p:txBody>
          <a:bodyPr/>
          <a:lstStyle/>
          <a:p>
            <a:pPr algn="ctr" eaLnBrk="1" hangingPunct="1">
              <a:buFont typeface="Arial" charset="0"/>
              <a:buNone/>
              <a:defRPr/>
            </a:pPr>
            <a:endParaRPr lang="it-IT" b="1" dirty="0" smtClean="0"/>
          </a:p>
          <a:p>
            <a:pPr algn="ctr" eaLnBrk="1" hangingPunct="1">
              <a:buFont typeface="Arial" charset="0"/>
              <a:buNone/>
              <a:defRPr/>
            </a:pPr>
            <a:r>
              <a:rPr lang="it-IT" b="1" dirty="0" smtClean="0">
                <a:latin typeface="Times New Roman" pitchFamily="18" charset="0"/>
                <a:cs typeface="Times New Roman" pitchFamily="18" charset="0"/>
              </a:rPr>
              <a:t>… ed acuto del Nuovo Testamento. </a:t>
            </a:r>
          </a:p>
          <a:p>
            <a:pPr algn="ctr" eaLnBrk="1" hangingPunct="1">
              <a:buFont typeface="Arial" charset="0"/>
              <a:buNone/>
              <a:defRPr/>
            </a:pPr>
            <a:endParaRPr lang="it-IT" b="1" dirty="0" smtClean="0">
              <a:latin typeface="Times New Roman" pitchFamily="18" charset="0"/>
              <a:cs typeface="Times New Roman" pitchFamily="18" charset="0"/>
            </a:endParaRPr>
          </a:p>
          <a:p>
            <a:pPr algn="ctr" eaLnBrk="1" hangingPunct="1">
              <a:buFont typeface="Arial" charset="0"/>
              <a:buNone/>
              <a:defRPr/>
            </a:pPr>
            <a:r>
              <a:rPr lang="it-IT" b="1" dirty="0" smtClean="0">
                <a:latin typeface="Times New Roman" pitchFamily="18" charset="0"/>
                <a:cs typeface="Times New Roman" pitchFamily="18" charset="0"/>
              </a:rPr>
              <a:t>Redatta in un greco di alta qualità ed abilmente organizzata, </a:t>
            </a:r>
          </a:p>
          <a:p>
            <a:pPr algn="ctr" eaLnBrk="1" hangingPunct="1">
              <a:buFont typeface="Arial" charset="0"/>
              <a:buNone/>
              <a:defRPr/>
            </a:pPr>
            <a:endParaRPr lang="it-IT" b="1" dirty="0" smtClean="0">
              <a:latin typeface="Times New Roman" pitchFamily="18" charset="0"/>
              <a:cs typeface="Times New Roman" pitchFamily="18" charset="0"/>
            </a:endParaRPr>
          </a:p>
          <a:p>
            <a:pPr algn="ctr" eaLnBrk="1" hangingPunct="1">
              <a:buFont typeface="Arial" charset="0"/>
              <a:buNone/>
              <a:defRPr/>
            </a:pPr>
            <a:r>
              <a:rPr lang="it-IT" b="1" dirty="0" smtClean="0">
                <a:latin typeface="Times New Roman" pitchFamily="18" charset="0"/>
                <a:cs typeface="Times New Roman" pitchFamily="18" charset="0"/>
              </a:rPr>
              <a:t> </a:t>
            </a:r>
            <a:r>
              <a:rPr lang="it-IT" sz="3600" b="1" dirty="0" smtClean="0">
                <a:solidFill>
                  <a:schemeClr val="accent6">
                    <a:lumMod val="50000"/>
                  </a:schemeClr>
                </a:solidFill>
                <a:latin typeface="Times New Roman" pitchFamily="18" charset="0"/>
                <a:cs typeface="Times New Roman" pitchFamily="18" charset="0"/>
              </a:rPr>
              <a:t>… costituisce la base di gran parte del pensiero teologico cristiano</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olo 1"/>
          <p:cNvSpPr>
            <a:spLocks noGrp="1"/>
          </p:cNvSpPr>
          <p:nvPr>
            <p:ph type="title"/>
          </p:nvPr>
        </p:nvSpPr>
        <p:spPr/>
        <p:txBody>
          <a:bodyPr/>
          <a:lstStyle/>
          <a:p>
            <a:pPr eaLnBrk="1" hangingPunct="1"/>
            <a:r>
              <a:rPr lang="it-IT" altLang="it-IT" smtClean="0">
                <a:solidFill>
                  <a:srgbClr val="C00000"/>
                </a:solidFill>
                <a:latin typeface="Arial Black" panose="020B0A04020102020204" pitchFamily="34" charset="0"/>
              </a:rPr>
              <a:t>La </a:t>
            </a:r>
            <a:r>
              <a:rPr lang="it-IT" altLang="it-IT" b="1" smtClean="0">
                <a:solidFill>
                  <a:srgbClr val="C00000"/>
                </a:solidFill>
                <a:latin typeface="Arial Black" panose="020B0A04020102020204" pitchFamily="34" charset="0"/>
              </a:rPr>
              <a:t>superiorità del sacrificio di Gesù</a:t>
            </a:r>
            <a:endParaRPr lang="it-IT" altLang="it-IT" smtClean="0">
              <a:solidFill>
                <a:srgbClr val="C00000"/>
              </a:solidFill>
              <a:latin typeface="Arial Black" panose="020B0A04020102020204" pitchFamily="34" charset="0"/>
            </a:endParaRPr>
          </a:p>
        </p:txBody>
      </p:sp>
      <p:sp>
        <p:nvSpPr>
          <p:cNvPr id="21507" name="Segnaposto contenuto 2"/>
          <p:cNvSpPr>
            <a:spLocks noGrp="1"/>
          </p:cNvSpPr>
          <p:nvPr>
            <p:ph idx="1"/>
          </p:nvPr>
        </p:nvSpPr>
        <p:spPr/>
        <p:txBody>
          <a:bodyPr/>
          <a:lstStyle/>
          <a:p>
            <a:pPr algn="ctr" eaLnBrk="1" hangingPunct="1">
              <a:buFont typeface="Arial" panose="020B0604020202020204" pitchFamily="34" charset="0"/>
              <a:buNone/>
            </a:pPr>
            <a:r>
              <a:rPr lang="it-IT" altLang="it-IT" smtClean="0">
                <a:latin typeface="Times New Roman" panose="02020603050405020304" pitchFamily="18" charset="0"/>
                <a:cs typeface="Times New Roman" panose="02020603050405020304" pitchFamily="18" charset="0"/>
              </a:rPr>
              <a:t>… è in relazione al suo essere sommo sacerdote. Secondo la casistica dei Libri del Pentateuco, i sommi sacerdoti offrivano infatti numerosi doni e sacrifici, ma Cristo non ha offerto il </a:t>
            </a:r>
            <a:r>
              <a:rPr lang="it-IT" altLang="it-IT" i="1" smtClean="0">
                <a:latin typeface="Times New Roman" panose="02020603050405020304" pitchFamily="18" charset="0"/>
                <a:cs typeface="Times New Roman" panose="02020603050405020304" pitchFamily="18" charset="0"/>
              </a:rPr>
              <a:t>sangue di capri e di vitelli</a:t>
            </a:r>
            <a:r>
              <a:rPr lang="it-IT" altLang="it-IT" smtClean="0">
                <a:latin typeface="Times New Roman" panose="02020603050405020304" pitchFamily="18" charset="0"/>
                <a:cs typeface="Times New Roman" panose="02020603050405020304" pitchFamily="18" charset="0"/>
              </a:rPr>
              <a:t>, ma il suo </a:t>
            </a:r>
            <a:r>
              <a:rPr lang="it-IT" altLang="it-IT" i="1" smtClean="0">
                <a:latin typeface="Times New Roman" panose="02020603050405020304" pitchFamily="18" charset="0"/>
                <a:cs typeface="Times New Roman" panose="02020603050405020304" pitchFamily="18" charset="0"/>
              </a:rPr>
              <a:t>proprio sangue</a:t>
            </a:r>
            <a:r>
              <a:rPr lang="it-IT" altLang="it-IT" smtClean="0">
                <a:latin typeface="Times New Roman" panose="02020603050405020304" pitchFamily="18" charset="0"/>
                <a:cs typeface="Times New Roman" panose="02020603050405020304" pitchFamily="18" charset="0"/>
              </a:rPr>
              <a:t>, cioè la sua stessa vita (9,12). In virtù di ciò Cristo </a:t>
            </a:r>
            <a:r>
              <a:rPr lang="it-IT" altLang="it-IT" i="1" smtClean="0">
                <a:latin typeface="Times New Roman" panose="02020603050405020304" pitchFamily="18" charset="0"/>
                <a:cs typeface="Times New Roman" panose="02020603050405020304" pitchFamily="18" charset="0"/>
              </a:rPr>
              <a:t>è mediatore di un’</a:t>
            </a:r>
            <a:r>
              <a:rPr lang="it-IT" altLang="it-IT" b="1" i="1" smtClean="0">
                <a:solidFill>
                  <a:srgbClr val="C00000"/>
                </a:solidFill>
                <a:latin typeface="Times New Roman" panose="02020603050405020304" pitchFamily="18" charset="0"/>
                <a:cs typeface="Times New Roman" panose="02020603050405020304" pitchFamily="18" charset="0"/>
              </a:rPr>
              <a:t>alleanza nuova</a:t>
            </a:r>
            <a:r>
              <a:rPr lang="it-IT" altLang="it-IT" i="1" smtClean="0">
                <a:solidFill>
                  <a:srgbClr val="C00000"/>
                </a:solidFill>
                <a:latin typeface="Times New Roman" panose="02020603050405020304" pitchFamily="18" charset="0"/>
                <a:cs typeface="Times New Roman" panose="02020603050405020304" pitchFamily="18" charset="0"/>
              </a:rPr>
              <a:t> </a:t>
            </a:r>
            <a:r>
              <a:rPr lang="it-IT" altLang="it-IT" smtClean="0">
                <a:latin typeface="Times New Roman" panose="02020603050405020304" pitchFamily="18" charset="0"/>
                <a:cs typeface="Times New Roman" panose="02020603050405020304" pitchFamily="18" charset="0"/>
              </a:rPr>
              <a:t>e a coloro che </a:t>
            </a:r>
            <a:r>
              <a:rPr lang="it-IT" altLang="it-IT" i="1" smtClean="0">
                <a:latin typeface="Times New Roman" panose="02020603050405020304" pitchFamily="18" charset="0"/>
                <a:cs typeface="Times New Roman" panose="02020603050405020304" pitchFamily="18" charset="0"/>
              </a:rPr>
              <a:t>l’aspettano per la loro salvezza, apparirà una seconda volta </a:t>
            </a:r>
            <a:r>
              <a:rPr lang="it-IT" altLang="it-IT" smtClean="0">
                <a:latin typeface="Times New Roman" panose="02020603050405020304" pitchFamily="18" charset="0"/>
                <a:cs typeface="Times New Roman" panose="02020603050405020304" pitchFamily="18" charset="0"/>
              </a:rPr>
              <a:t>(9,15.28). </a:t>
            </a:r>
          </a:p>
          <a:p>
            <a:pPr eaLnBrk="1" hangingPunct="1">
              <a:buFont typeface="Arial" panose="020B0604020202020204" pitchFamily="34" charset="0"/>
              <a:buNone/>
            </a:pPr>
            <a:endParaRPr lang="it-IT" altLang="it-IT" smtClean="0">
              <a:latin typeface="Times New Roman" panose="02020603050405020304" pitchFamily="18" charset="0"/>
              <a:cs typeface="Times New Roman" panose="02020603050405020304"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p:cNvGraphicFramePr>
          <p:nvPr>
            <p:ph idx="1"/>
          </p:nvPr>
        </p:nvGraphicFramePr>
        <p:xfrm>
          <a:off x="457200" y="1600200"/>
          <a:ext cx="8229600" cy="3444875"/>
        </p:xfrm>
        <a:graphic>
          <a:graphicData uri="http://schemas.openxmlformats.org/drawingml/2006/table">
            <a:tbl>
              <a:tblPr firstRow="1" bandRow="1">
                <a:tableStyleId>{5C22544A-7EE6-4342-B048-85BDC9FD1C3A}</a:tableStyleId>
              </a:tblPr>
              <a:tblGrid>
                <a:gridCol w="8229600"/>
              </a:tblGrid>
              <a:tr h="3444875">
                <a:tc>
                  <a:txBody>
                    <a:bodyPr/>
                    <a:lstStyle/>
                    <a:p>
                      <a:pPr algn="ctr"/>
                      <a:r>
                        <a:rPr lang="it-IT" sz="4400" dirty="0" smtClean="0">
                          <a:latin typeface="Times New Roman" pitchFamily="18" charset="0"/>
                          <a:cs typeface="Times New Roman" pitchFamily="18" charset="0"/>
                        </a:rPr>
                        <a:t>In virtù di ciò </a:t>
                      </a:r>
                      <a:r>
                        <a:rPr lang="it-IT" sz="4400" dirty="0" smtClean="0">
                          <a:solidFill>
                            <a:srgbClr val="C00000"/>
                          </a:solidFill>
                          <a:latin typeface="Times New Roman" pitchFamily="18" charset="0"/>
                          <a:cs typeface="Times New Roman" pitchFamily="18" charset="0"/>
                        </a:rPr>
                        <a:t>Cristo </a:t>
                      </a:r>
                      <a:r>
                        <a:rPr lang="it-IT" sz="4400" i="1" dirty="0" smtClean="0">
                          <a:solidFill>
                            <a:srgbClr val="C00000"/>
                          </a:solidFill>
                          <a:latin typeface="Times New Roman" pitchFamily="18" charset="0"/>
                          <a:cs typeface="Times New Roman" pitchFamily="18" charset="0"/>
                        </a:rPr>
                        <a:t>è mediatore di un’</a:t>
                      </a:r>
                      <a:r>
                        <a:rPr lang="it-IT" sz="4400" b="1" i="1" dirty="0" smtClean="0">
                          <a:solidFill>
                            <a:srgbClr val="C00000"/>
                          </a:solidFill>
                          <a:latin typeface="Times New Roman" pitchFamily="18" charset="0"/>
                          <a:cs typeface="Times New Roman" pitchFamily="18" charset="0"/>
                        </a:rPr>
                        <a:t>alleanza nuova</a:t>
                      </a:r>
                      <a:r>
                        <a:rPr lang="it-IT" sz="4400" i="1" dirty="0" smtClean="0">
                          <a:solidFill>
                            <a:srgbClr val="C00000"/>
                          </a:solidFill>
                          <a:latin typeface="Times New Roman" pitchFamily="18" charset="0"/>
                          <a:cs typeface="Times New Roman" pitchFamily="18" charset="0"/>
                        </a:rPr>
                        <a:t> </a:t>
                      </a:r>
                      <a:r>
                        <a:rPr lang="it-IT" sz="4400" dirty="0" smtClean="0">
                          <a:latin typeface="Times New Roman" pitchFamily="18" charset="0"/>
                          <a:cs typeface="Times New Roman" pitchFamily="18" charset="0"/>
                        </a:rPr>
                        <a:t>e a coloro che </a:t>
                      </a:r>
                      <a:r>
                        <a:rPr lang="it-IT" sz="4400" i="1" dirty="0" smtClean="0">
                          <a:latin typeface="Times New Roman" pitchFamily="18" charset="0"/>
                          <a:cs typeface="Times New Roman" pitchFamily="18" charset="0"/>
                        </a:rPr>
                        <a:t>l’aspettano per la loro salvezza, apparirà una seconda volta </a:t>
                      </a:r>
                      <a:r>
                        <a:rPr lang="it-IT" sz="2000" b="0" dirty="0" smtClean="0">
                          <a:latin typeface="Times New Roman" pitchFamily="18" charset="0"/>
                          <a:cs typeface="Times New Roman" pitchFamily="18" charset="0"/>
                        </a:rPr>
                        <a:t>(9,15.28)</a:t>
                      </a:r>
                      <a:endParaRPr lang="it-IT" sz="2000" b="0" dirty="0">
                        <a:latin typeface="Times New Roman" pitchFamily="18" charset="0"/>
                        <a:cs typeface="Times New Roman" pitchFamily="18" charset="0"/>
                      </a:endParaRPr>
                    </a:p>
                  </a:txBody>
                  <a:tcPr marT="45728" marB="45728"/>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olo 1"/>
          <p:cNvSpPr>
            <a:spLocks noGrp="1"/>
          </p:cNvSpPr>
          <p:nvPr>
            <p:ph type="title"/>
          </p:nvPr>
        </p:nvSpPr>
        <p:spPr/>
        <p:txBody>
          <a:bodyPr/>
          <a:lstStyle/>
          <a:p>
            <a:pPr eaLnBrk="1" hangingPunct="1"/>
            <a:r>
              <a:rPr lang="it-IT" altLang="it-IT" smtClean="0">
                <a:solidFill>
                  <a:srgbClr val="C00000"/>
                </a:solidFill>
                <a:latin typeface="Arial Black" panose="020B0A04020102020204" pitchFamily="34" charset="0"/>
              </a:rPr>
              <a:t>A questo punto l’autore …</a:t>
            </a:r>
          </a:p>
        </p:txBody>
      </p:sp>
      <p:sp>
        <p:nvSpPr>
          <p:cNvPr id="23555" name="Segnaposto contenuto 2"/>
          <p:cNvSpPr>
            <a:spLocks noGrp="1"/>
          </p:cNvSpPr>
          <p:nvPr>
            <p:ph idx="1"/>
          </p:nvPr>
        </p:nvSpPr>
        <p:spPr/>
        <p:txBody>
          <a:bodyPr/>
          <a:lstStyle/>
          <a:p>
            <a:pPr algn="ctr" eaLnBrk="1" hangingPunct="1">
              <a:buFont typeface="Arial" panose="020B0604020202020204" pitchFamily="34" charset="0"/>
              <a:buNone/>
            </a:pPr>
            <a:endParaRPr lang="it-IT" altLang="it-IT" b="1" smtClean="0">
              <a:latin typeface="Times New Roman" panose="02020603050405020304" pitchFamily="18" charset="0"/>
              <a:cs typeface="Times New Roman" panose="02020603050405020304" pitchFamily="18" charset="0"/>
            </a:endParaRPr>
          </a:p>
          <a:p>
            <a:pPr algn="ctr" eaLnBrk="1" hangingPunct="1">
              <a:buFont typeface="Arial" panose="020B0604020202020204" pitchFamily="34" charset="0"/>
              <a:buNone/>
            </a:pPr>
            <a:r>
              <a:rPr lang="it-IT" altLang="it-IT" b="1" smtClean="0">
                <a:latin typeface="Times New Roman" panose="02020603050405020304" pitchFamily="18" charset="0"/>
                <a:cs typeface="Times New Roman" panose="02020603050405020304" pitchFamily="18" charset="0"/>
              </a:rPr>
              <a:t>… chiama in causa la fede tramite un lungo elenco di </a:t>
            </a:r>
            <a:r>
              <a:rPr lang="it-IT" altLang="it-IT" b="1" smtClean="0">
                <a:solidFill>
                  <a:srgbClr val="FFC000"/>
                </a:solidFill>
                <a:latin typeface="Times New Roman" panose="02020603050405020304" pitchFamily="18" charset="0"/>
                <a:cs typeface="Times New Roman" panose="02020603050405020304" pitchFamily="18" charset="0"/>
              </a:rPr>
              <a:t>esempi di uomini di fede dell’AT </a:t>
            </a:r>
            <a:r>
              <a:rPr lang="it-IT" altLang="it-IT" b="1" smtClean="0">
                <a:latin typeface="Times New Roman" panose="02020603050405020304" pitchFamily="18" charset="0"/>
                <a:cs typeface="Times New Roman" panose="02020603050405020304" pitchFamily="18" charset="0"/>
              </a:rPr>
              <a:t>che, a partire </a:t>
            </a:r>
            <a:r>
              <a:rPr lang="it-IT" altLang="it-IT" b="1" u="sng" smtClean="0">
                <a:latin typeface="Times New Roman" panose="02020603050405020304" pitchFamily="18" charset="0"/>
                <a:cs typeface="Times New Roman" panose="02020603050405020304" pitchFamily="18" charset="0"/>
              </a:rPr>
              <a:t>da Abele fino a Samuele</a:t>
            </a:r>
            <a:r>
              <a:rPr lang="it-IT" altLang="it-IT" b="1" smtClean="0">
                <a:latin typeface="Times New Roman" panose="02020603050405020304" pitchFamily="18" charset="0"/>
                <a:cs typeface="Times New Roman" panose="02020603050405020304" pitchFamily="18" charset="0"/>
              </a:rPr>
              <a:t>, hanno </a:t>
            </a:r>
            <a:r>
              <a:rPr lang="it-IT" altLang="it-IT" b="1" smtClean="0">
                <a:solidFill>
                  <a:srgbClr val="FF0000"/>
                </a:solidFill>
                <a:latin typeface="Times New Roman" panose="02020603050405020304" pitchFamily="18" charset="0"/>
                <a:cs typeface="Times New Roman" panose="02020603050405020304" pitchFamily="18" charset="0"/>
              </a:rPr>
              <a:t>creduto ed obbedito alla parola di Dio </a:t>
            </a:r>
            <a:r>
              <a:rPr lang="it-IT" altLang="it-IT" b="1" smtClean="0">
                <a:latin typeface="Times New Roman" panose="02020603050405020304" pitchFamily="18" charset="0"/>
                <a:cs typeface="Times New Roman" panose="02020603050405020304" pitchFamily="18" charset="0"/>
              </a:rPr>
              <a:t>e </a:t>
            </a:r>
            <a:r>
              <a:rPr lang="it-IT" altLang="it-IT" b="1" i="1" smtClean="0">
                <a:latin typeface="Times New Roman" panose="02020603050405020304" pitchFamily="18" charset="0"/>
                <a:cs typeface="Times New Roman" panose="02020603050405020304" pitchFamily="18" charset="0"/>
              </a:rPr>
              <a:t>sono stati</a:t>
            </a:r>
            <a:r>
              <a:rPr lang="it-IT" altLang="it-IT" b="1" smtClean="0">
                <a:latin typeface="Times New Roman" panose="02020603050405020304" pitchFamily="18" charset="0"/>
                <a:cs typeface="Times New Roman" panose="02020603050405020304" pitchFamily="18" charset="0"/>
              </a:rPr>
              <a:t> da Lui </a:t>
            </a:r>
            <a:r>
              <a:rPr lang="it-IT" altLang="it-IT" b="1" i="1" smtClean="0">
                <a:latin typeface="Times New Roman" panose="02020603050405020304" pitchFamily="18" charset="0"/>
                <a:cs typeface="Times New Roman" panose="02020603050405020304" pitchFamily="18" charset="0"/>
              </a:rPr>
              <a:t>approvati </a:t>
            </a:r>
            <a:r>
              <a:rPr lang="it-IT" altLang="it-IT" sz="1200" smtClean="0">
                <a:latin typeface="Times New Roman" panose="02020603050405020304" pitchFamily="18" charset="0"/>
                <a:cs typeface="Times New Roman" panose="02020603050405020304" pitchFamily="18" charset="0"/>
              </a:rPr>
              <a:t>(11,2)</a:t>
            </a:r>
          </a:p>
          <a:p>
            <a:pPr eaLnBrk="1" hangingPunct="1">
              <a:buFont typeface="Arial" panose="020B0604020202020204" pitchFamily="34" charset="0"/>
              <a:buNone/>
            </a:pPr>
            <a:endParaRPr lang="it-IT" altLang="it-IT"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olo 1"/>
          <p:cNvSpPr>
            <a:spLocks noGrp="1"/>
          </p:cNvSpPr>
          <p:nvPr>
            <p:ph type="title"/>
          </p:nvPr>
        </p:nvSpPr>
        <p:spPr/>
        <p:txBody>
          <a:bodyPr/>
          <a:lstStyle/>
          <a:p>
            <a:pPr eaLnBrk="1" hangingPunct="1"/>
            <a:r>
              <a:rPr lang="it-IT" altLang="it-IT" smtClean="0">
                <a:latin typeface="Arial Black" panose="020B0A04020102020204" pitchFamily="34" charset="0"/>
              </a:rPr>
              <a:t>… definizione</a:t>
            </a:r>
          </a:p>
        </p:txBody>
      </p:sp>
      <p:sp>
        <p:nvSpPr>
          <p:cNvPr id="24579" name="Segnaposto contenuto 2"/>
          <p:cNvSpPr>
            <a:spLocks noGrp="1"/>
          </p:cNvSpPr>
          <p:nvPr>
            <p:ph idx="1"/>
          </p:nvPr>
        </p:nvSpPr>
        <p:spPr/>
        <p:txBody>
          <a:bodyPr/>
          <a:lstStyle/>
          <a:p>
            <a:pPr algn="ctr" eaLnBrk="1" hangingPunct="1">
              <a:buFont typeface="Arial" panose="020B0604020202020204" pitchFamily="34" charset="0"/>
              <a:buNone/>
            </a:pPr>
            <a:endParaRPr lang="it-IT" altLang="it-IT" sz="4800" b="1" smtClean="0">
              <a:solidFill>
                <a:srgbClr val="FF0000"/>
              </a:solidFill>
              <a:latin typeface="Times New Roman" panose="02020603050405020304" pitchFamily="18" charset="0"/>
              <a:cs typeface="Times New Roman" panose="02020603050405020304" pitchFamily="18" charset="0"/>
            </a:endParaRPr>
          </a:p>
          <a:p>
            <a:pPr algn="ctr" eaLnBrk="1" hangingPunct="1">
              <a:buFont typeface="Arial" panose="020B0604020202020204" pitchFamily="34" charset="0"/>
              <a:buNone/>
            </a:pPr>
            <a:r>
              <a:rPr lang="it-IT" altLang="it-IT" sz="4800" b="1" smtClean="0">
                <a:solidFill>
                  <a:srgbClr val="FF0000"/>
                </a:solidFill>
                <a:latin typeface="Times New Roman" panose="02020603050405020304" pitchFamily="18" charset="0"/>
                <a:cs typeface="Times New Roman" panose="02020603050405020304" pitchFamily="18" charset="0"/>
              </a:rPr>
              <a:t>… </a:t>
            </a:r>
            <a:r>
              <a:rPr lang="it-IT" altLang="it-IT" sz="4800" b="1" i="1" smtClean="0">
                <a:solidFill>
                  <a:srgbClr val="FF0000"/>
                </a:solidFill>
                <a:latin typeface="Times New Roman" panose="02020603050405020304" pitchFamily="18" charset="0"/>
                <a:cs typeface="Times New Roman" panose="02020603050405020304" pitchFamily="18" charset="0"/>
              </a:rPr>
              <a:t>la fede è fondamento di ciò che si spera </a:t>
            </a:r>
          </a:p>
          <a:p>
            <a:pPr algn="ctr" eaLnBrk="1" hangingPunct="1">
              <a:buFont typeface="Arial" panose="020B0604020202020204" pitchFamily="34" charset="0"/>
              <a:buNone/>
            </a:pPr>
            <a:r>
              <a:rPr lang="it-IT" altLang="it-IT" sz="4800" b="1" i="1" smtClean="0">
                <a:solidFill>
                  <a:srgbClr val="FF0000"/>
                </a:solidFill>
                <a:latin typeface="Times New Roman" panose="02020603050405020304" pitchFamily="18" charset="0"/>
                <a:cs typeface="Times New Roman" panose="02020603050405020304" pitchFamily="18" charset="0"/>
              </a:rPr>
              <a:t>e prova di ciò </a:t>
            </a:r>
          </a:p>
          <a:p>
            <a:pPr algn="ctr" eaLnBrk="1" hangingPunct="1">
              <a:buFont typeface="Arial" panose="020B0604020202020204" pitchFamily="34" charset="0"/>
              <a:buNone/>
            </a:pPr>
            <a:r>
              <a:rPr lang="it-IT" altLang="it-IT" sz="4800" b="1" i="1" smtClean="0">
                <a:solidFill>
                  <a:srgbClr val="FF0000"/>
                </a:solidFill>
                <a:latin typeface="Times New Roman" panose="02020603050405020304" pitchFamily="18" charset="0"/>
                <a:cs typeface="Times New Roman" panose="02020603050405020304" pitchFamily="18" charset="0"/>
              </a:rPr>
              <a:t>che non si vede </a:t>
            </a:r>
            <a:r>
              <a:rPr lang="it-IT" altLang="it-IT" sz="1200" smtClean="0">
                <a:solidFill>
                  <a:srgbClr val="FF0000"/>
                </a:solidFill>
                <a:latin typeface="Times New Roman" panose="02020603050405020304" pitchFamily="18" charset="0"/>
                <a:cs typeface="Times New Roman" panose="02020603050405020304" pitchFamily="18" charset="0"/>
              </a:rPr>
              <a:t>(11,1)</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normAutofit fontScale="90000"/>
          </a:bodyPr>
          <a:lstStyle/>
          <a:p>
            <a:pPr eaLnBrk="1" fontAlgn="auto" hangingPunct="1">
              <a:spcAft>
                <a:spcPts val="0"/>
              </a:spcAft>
              <a:defRPr/>
            </a:pPr>
            <a:r>
              <a:rPr lang="it-IT" dirty="0" smtClean="0">
                <a:latin typeface="Arial Black" pitchFamily="34" charset="0"/>
              </a:rPr>
              <a:t>Insieme alla fede … lo spirito di perseveranza e di timore</a:t>
            </a:r>
            <a:endParaRPr lang="it-IT" dirty="0">
              <a:latin typeface="Arial Black" pitchFamily="34" charset="0"/>
            </a:endParaRPr>
          </a:p>
        </p:txBody>
      </p:sp>
      <p:sp>
        <p:nvSpPr>
          <p:cNvPr id="25603" name="Segnaposto contenuto 2"/>
          <p:cNvSpPr>
            <a:spLocks noGrp="1"/>
          </p:cNvSpPr>
          <p:nvPr>
            <p:ph idx="1"/>
          </p:nvPr>
        </p:nvSpPr>
        <p:spPr/>
        <p:txBody>
          <a:bodyPr/>
          <a:lstStyle/>
          <a:p>
            <a:pPr algn="ctr" eaLnBrk="1" hangingPunct="1">
              <a:buFont typeface="Arial" panose="020B0604020202020204" pitchFamily="34" charset="0"/>
              <a:buNone/>
            </a:pPr>
            <a:endParaRPr lang="it-IT" altLang="it-IT" smtClean="0"/>
          </a:p>
          <a:p>
            <a:pPr algn="ctr" eaLnBrk="1" hangingPunct="1">
              <a:buFont typeface="Arial" panose="020B0604020202020204" pitchFamily="34" charset="0"/>
              <a:buNone/>
            </a:pPr>
            <a:r>
              <a:rPr lang="it-IT" altLang="it-IT" b="1" smtClean="0">
                <a:solidFill>
                  <a:srgbClr val="FF0000"/>
                </a:solidFill>
                <a:latin typeface="Times New Roman" panose="02020603050405020304" pitchFamily="18" charset="0"/>
                <a:cs typeface="Times New Roman" panose="02020603050405020304" pitchFamily="18" charset="0"/>
              </a:rPr>
              <a:t>… perché non accada di </a:t>
            </a:r>
            <a:r>
              <a:rPr lang="it-IT" altLang="it-IT" b="1" i="1" smtClean="0">
                <a:solidFill>
                  <a:srgbClr val="FF0000"/>
                </a:solidFill>
                <a:latin typeface="Times New Roman" panose="02020603050405020304" pitchFamily="18" charset="0"/>
                <a:cs typeface="Times New Roman" panose="02020603050405020304" pitchFamily="18" charset="0"/>
              </a:rPr>
              <a:t>voltare le spalle a Colui che parla dai cieli </a:t>
            </a:r>
            <a:r>
              <a:rPr lang="it-IT" altLang="it-IT" sz="2000" smtClean="0">
                <a:solidFill>
                  <a:srgbClr val="FF0000"/>
                </a:solidFill>
                <a:latin typeface="Times New Roman" panose="02020603050405020304" pitchFamily="18" charset="0"/>
                <a:cs typeface="Times New Roman" panose="02020603050405020304" pitchFamily="18" charset="0"/>
              </a:rPr>
              <a:t>(12,25)</a:t>
            </a:r>
            <a:r>
              <a:rPr lang="it-IT" altLang="it-IT" b="1" smtClean="0">
                <a:solidFill>
                  <a:srgbClr val="FF0000"/>
                </a:solidFill>
                <a:latin typeface="Times New Roman" panose="02020603050405020304" pitchFamily="18" charset="0"/>
                <a:cs typeface="Times New Roman" panose="02020603050405020304" pitchFamily="18" charset="0"/>
              </a:rPr>
              <a:t>. Quindi l’invito a </a:t>
            </a:r>
            <a:r>
              <a:rPr lang="it-IT" altLang="it-IT" b="1" i="1" smtClean="0">
                <a:solidFill>
                  <a:srgbClr val="FF0000"/>
                </a:solidFill>
                <a:latin typeface="Times New Roman" panose="02020603050405020304" pitchFamily="18" charset="0"/>
                <a:cs typeface="Times New Roman" panose="02020603050405020304" pitchFamily="18" charset="0"/>
              </a:rPr>
              <a:t>conservare questa grazia </a:t>
            </a:r>
            <a:r>
              <a:rPr lang="it-IT" altLang="it-IT" b="1" smtClean="0">
                <a:solidFill>
                  <a:srgbClr val="FF0000"/>
                </a:solidFill>
                <a:latin typeface="Times New Roman" panose="02020603050405020304" pitchFamily="18" charset="0"/>
                <a:cs typeface="Times New Roman" panose="02020603050405020304" pitchFamily="18" charset="0"/>
              </a:rPr>
              <a:t>e a rendere culto in </a:t>
            </a:r>
            <a:r>
              <a:rPr lang="it-IT" altLang="it-IT" b="1" i="1" smtClean="0">
                <a:solidFill>
                  <a:srgbClr val="FF0000"/>
                </a:solidFill>
                <a:latin typeface="Times New Roman" panose="02020603050405020304" pitchFamily="18" charset="0"/>
                <a:cs typeface="Times New Roman" panose="02020603050405020304" pitchFamily="18" charset="0"/>
              </a:rPr>
              <a:t>maniera gradita a Dio con riverenza e timore; </a:t>
            </a:r>
            <a:r>
              <a:rPr lang="it-IT" altLang="it-IT" b="1" i="1" u="sng" smtClean="0">
                <a:solidFill>
                  <a:srgbClr val="FF0000"/>
                </a:solidFill>
                <a:latin typeface="Times New Roman" panose="02020603050405020304" pitchFamily="18" charset="0"/>
                <a:cs typeface="Times New Roman" panose="02020603050405020304" pitchFamily="18" charset="0"/>
              </a:rPr>
              <a:t>perché il nostro Dio è un fuoco divoratore</a:t>
            </a:r>
            <a:r>
              <a:rPr lang="it-IT" altLang="it-IT" b="1" i="1" smtClean="0">
                <a:solidFill>
                  <a:srgbClr val="FF0000"/>
                </a:solidFill>
                <a:latin typeface="Times New Roman" panose="02020603050405020304" pitchFamily="18" charset="0"/>
                <a:cs typeface="Times New Roman" panose="02020603050405020304" pitchFamily="18" charset="0"/>
              </a:rPr>
              <a:t> </a:t>
            </a:r>
            <a:r>
              <a:rPr lang="it-IT" altLang="it-IT" sz="2000" smtClean="0">
                <a:solidFill>
                  <a:srgbClr val="FF0000"/>
                </a:solidFill>
                <a:latin typeface="Times New Roman" panose="02020603050405020304" pitchFamily="18" charset="0"/>
                <a:cs typeface="Times New Roman" panose="02020603050405020304" pitchFamily="18" charset="0"/>
              </a:rPr>
              <a:t>(12,28-29)</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normAutofit fontScale="90000"/>
          </a:bodyPr>
          <a:lstStyle/>
          <a:p>
            <a:pPr eaLnBrk="1" fontAlgn="auto" hangingPunct="1">
              <a:spcAft>
                <a:spcPts val="0"/>
              </a:spcAft>
              <a:defRPr/>
            </a:pPr>
            <a:r>
              <a:rPr lang="it-IT" dirty="0" smtClean="0">
                <a:latin typeface="Arial Black" pitchFamily="34" charset="0"/>
              </a:rPr>
              <a:t>Dopo un accorato invito a </a:t>
            </a:r>
            <a:r>
              <a:rPr lang="it-IT" dirty="0" smtClean="0">
                <a:solidFill>
                  <a:srgbClr val="FF0000"/>
                </a:solidFill>
                <a:latin typeface="Arial Black" pitchFamily="34" charset="0"/>
              </a:rPr>
              <a:t>non lasciarsi deviare </a:t>
            </a:r>
            <a:br>
              <a:rPr lang="it-IT" dirty="0" smtClean="0">
                <a:solidFill>
                  <a:srgbClr val="FF0000"/>
                </a:solidFill>
                <a:latin typeface="Arial Black" pitchFamily="34" charset="0"/>
              </a:rPr>
            </a:br>
            <a:r>
              <a:rPr lang="it-IT" dirty="0" smtClean="0">
                <a:latin typeface="Arial Black" pitchFamily="34" charset="0"/>
              </a:rPr>
              <a:t>da dottrine estranee …</a:t>
            </a:r>
            <a:endParaRPr lang="it-IT" dirty="0">
              <a:latin typeface="Arial Black" pitchFamily="34" charset="0"/>
            </a:endParaRPr>
          </a:p>
        </p:txBody>
      </p:sp>
      <p:sp>
        <p:nvSpPr>
          <p:cNvPr id="26627" name="Segnaposto contenuto 2"/>
          <p:cNvSpPr>
            <a:spLocks noGrp="1"/>
          </p:cNvSpPr>
          <p:nvPr>
            <p:ph idx="1"/>
          </p:nvPr>
        </p:nvSpPr>
        <p:spPr/>
        <p:txBody>
          <a:bodyPr/>
          <a:lstStyle/>
          <a:p>
            <a:pPr algn="ctr" eaLnBrk="1" hangingPunct="1">
              <a:buFont typeface="Arial" panose="020B0604020202020204" pitchFamily="34" charset="0"/>
              <a:buNone/>
            </a:pPr>
            <a:endParaRPr lang="it-IT" altLang="it-IT" b="1" smtClean="0">
              <a:solidFill>
                <a:srgbClr val="FF0000"/>
              </a:solidFill>
              <a:latin typeface="Times New Roman" panose="02020603050405020304" pitchFamily="18" charset="0"/>
              <a:cs typeface="Times New Roman" panose="02020603050405020304" pitchFamily="18" charset="0"/>
            </a:endParaRPr>
          </a:p>
          <a:p>
            <a:pPr algn="ctr" eaLnBrk="1" hangingPunct="1">
              <a:buFont typeface="Arial" panose="020B0604020202020204" pitchFamily="34" charset="0"/>
              <a:buNone/>
            </a:pPr>
            <a:r>
              <a:rPr lang="it-IT" altLang="it-IT" b="1" smtClean="0">
                <a:solidFill>
                  <a:srgbClr val="002060"/>
                </a:solidFill>
                <a:latin typeface="Times New Roman" panose="02020603050405020304" pitchFamily="18" charset="0"/>
                <a:cs typeface="Times New Roman" panose="02020603050405020304" pitchFamily="18" charset="0"/>
              </a:rPr>
              <a:t>… perché solo </a:t>
            </a:r>
            <a:r>
              <a:rPr lang="it-IT" altLang="it-IT" b="1" i="1" smtClean="0">
                <a:solidFill>
                  <a:srgbClr val="002060"/>
                </a:solidFill>
                <a:latin typeface="Times New Roman" panose="02020603050405020304" pitchFamily="18" charset="0"/>
                <a:cs typeface="Times New Roman" panose="02020603050405020304" pitchFamily="18" charset="0"/>
              </a:rPr>
              <a:t>Gesù è lo stesso ieri, oggi e sempre</a:t>
            </a:r>
            <a:r>
              <a:rPr lang="it-IT" altLang="it-IT" b="1" smtClean="0">
                <a:solidFill>
                  <a:srgbClr val="002060"/>
                </a:solidFill>
                <a:latin typeface="Times New Roman" panose="02020603050405020304" pitchFamily="18" charset="0"/>
                <a:cs typeface="Times New Roman" panose="02020603050405020304" pitchFamily="18" charset="0"/>
              </a:rPr>
              <a:t> </a:t>
            </a:r>
            <a:r>
              <a:rPr lang="it-IT" altLang="it-IT" smtClean="0">
                <a:solidFill>
                  <a:srgbClr val="002060"/>
                </a:solidFill>
                <a:latin typeface="Times New Roman" panose="02020603050405020304" pitchFamily="18" charset="0"/>
                <a:cs typeface="Times New Roman" panose="02020603050405020304" pitchFamily="18" charset="0"/>
              </a:rPr>
              <a:t>(13,8), </a:t>
            </a:r>
            <a:r>
              <a:rPr lang="it-IT" altLang="it-IT" b="1" smtClean="0">
                <a:solidFill>
                  <a:srgbClr val="002060"/>
                </a:solidFill>
                <a:latin typeface="Times New Roman" panose="02020603050405020304" pitchFamily="18" charset="0"/>
                <a:cs typeface="Times New Roman" panose="02020603050405020304" pitchFamily="18" charset="0"/>
              </a:rPr>
              <a:t>l’Autore si avvia alla conclusione augurando ai destinatari di essere resi </a:t>
            </a:r>
            <a:r>
              <a:rPr lang="it-IT" altLang="it-IT" b="1" smtClean="0">
                <a:solidFill>
                  <a:srgbClr val="FFC000"/>
                </a:solidFill>
                <a:latin typeface="Times New Roman" panose="02020603050405020304" pitchFamily="18" charset="0"/>
                <a:cs typeface="Times New Roman" panose="02020603050405020304" pitchFamily="18" charset="0"/>
              </a:rPr>
              <a:t>perfetti in ogni cosa </a:t>
            </a:r>
            <a:r>
              <a:rPr lang="it-IT" altLang="it-IT" b="1" smtClean="0">
                <a:solidFill>
                  <a:srgbClr val="002060"/>
                </a:solidFill>
                <a:latin typeface="Times New Roman" panose="02020603050405020304" pitchFamily="18" charset="0"/>
                <a:cs typeface="Times New Roman" panose="02020603050405020304" pitchFamily="18" charset="0"/>
              </a:rPr>
              <a:t>dal Signore Gesù e salutando con l’imperativo </a:t>
            </a:r>
            <a:r>
              <a:rPr lang="it-IT" altLang="it-IT" b="1" i="1" smtClean="0">
                <a:solidFill>
                  <a:srgbClr val="002060"/>
                </a:solidFill>
                <a:latin typeface="Times New Roman" panose="02020603050405020304" pitchFamily="18" charset="0"/>
                <a:cs typeface="Times New Roman" panose="02020603050405020304" pitchFamily="18" charset="0"/>
              </a:rPr>
              <a:t>la grazia sia con tutti voi</a:t>
            </a:r>
            <a:r>
              <a:rPr lang="it-IT" altLang="it-IT" b="1" smtClean="0">
                <a:solidFill>
                  <a:srgbClr val="FF0000"/>
                </a:solidFill>
                <a:latin typeface="Times New Roman" panose="02020603050405020304" pitchFamily="18" charset="0"/>
                <a:cs typeface="Times New Roman" panose="02020603050405020304" pitchFamily="18" charset="0"/>
              </a:rPr>
              <a:t> </a:t>
            </a:r>
            <a:r>
              <a:rPr lang="it-IT" altLang="it-IT" sz="1600" smtClean="0">
                <a:solidFill>
                  <a:srgbClr val="FF0000"/>
                </a:solidFill>
                <a:latin typeface="Times New Roman" panose="02020603050405020304" pitchFamily="18" charset="0"/>
                <a:cs typeface="Times New Roman" panose="02020603050405020304" pitchFamily="18" charset="0"/>
              </a:rPr>
              <a:t>(13,25)</a:t>
            </a:r>
          </a:p>
          <a:p>
            <a:pPr eaLnBrk="1" hangingPunct="1">
              <a:buFont typeface="Arial" panose="020B0604020202020204" pitchFamily="34" charset="0"/>
              <a:buNone/>
            </a:pPr>
            <a:endParaRPr lang="it-IT" altLang="it-IT"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olo 1"/>
          <p:cNvSpPr>
            <a:spLocks noGrp="1"/>
          </p:cNvSpPr>
          <p:nvPr>
            <p:ph type="title"/>
          </p:nvPr>
        </p:nvSpPr>
        <p:spPr/>
        <p:txBody>
          <a:bodyPr/>
          <a:lstStyle/>
          <a:p>
            <a:pPr eaLnBrk="1" hangingPunct="1"/>
            <a:r>
              <a:rPr lang="it-IT" altLang="it-IT" b="1" smtClean="0">
                <a:solidFill>
                  <a:srgbClr val="FF0000"/>
                </a:solidFill>
                <a:latin typeface="Arial Black" panose="020B0A04020102020204" pitchFamily="34" charset="0"/>
              </a:rPr>
              <a:t>Lettere cattoliche</a:t>
            </a:r>
            <a:endParaRPr lang="it-IT" altLang="it-IT" smtClean="0">
              <a:solidFill>
                <a:srgbClr val="FF0000"/>
              </a:solidFill>
              <a:latin typeface="Arial Black" panose="020B0A04020102020204" pitchFamily="34" charset="0"/>
            </a:endParaRPr>
          </a:p>
        </p:txBody>
      </p:sp>
      <p:sp>
        <p:nvSpPr>
          <p:cNvPr id="27651" name="Segnaposto contenuto 2"/>
          <p:cNvSpPr>
            <a:spLocks noGrp="1"/>
          </p:cNvSpPr>
          <p:nvPr>
            <p:ph idx="1"/>
          </p:nvPr>
        </p:nvSpPr>
        <p:spPr/>
        <p:txBody>
          <a:bodyPr/>
          <a:lstStyle/>
          <a:p>
            <a:pPr algn="ctr" eaLnBrk="1" hangingPunct="1">
              <a:buFont typeface="Arial" panose="020B0604020202020204" pitchFamily="34" charset="0"/>
              <a:buNone/>
            </a:pPr>
            <a:r>
              <a:rPr lang="it-IT" altLang="it-IT" sz="5400" b="1" u="sng" smtClean="0">
                <a:solidFill>
                  <a:srgbClr val="FFC000"/>
                </a:solidFill>
              </a:rPr>
              <a:t>Cattoliche</a:t>
            </a:r>
            <a:r>
              <a:rPr lang="it-IT" altLang="it-IT" sz="5400" b="1" smtClean="0">
                <a:solidFill>
                  <a:srgbClr val="FFC000"/>
                </a:solidFill>
              </a:rPr>
              <a:t> perché indirizzate a tutti i cristiani e non a comunità specifiche come è nel caso delle Lettere paoline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egnaposto contenuto 2"/>
          <p:cNvSpPr>
            <a:spLocks noGrp="1"/>
          </p:cNvSpPr>
          <p:nvPr>
            <p:ph idx="1"/>
          </p:nvPr>
        </p:nvSpPr>
        <p:spPr/>
        <p:txBody>
          <a:bodyPr/>
          <a:lstStyle/>
          <a:p>
            <a:pPr algn="ctr" eaLnBrk="1" hangingPunct="1">
              <a:buFont typeface="Arial" panose="020B0604020202020204" pitchFamily="34" charset="0"/>
              <a:buNone/>
            </a:pPr>
            <a:endParaRPr lang="it-IT" altLang="it-IT" smtClean="0"/>
          </a:p>
          <a:p>
            <a:pPr eaLnBrk="1" hangingPunct="1">
              <a:buFont typeface="Arial" panose="020B0604020202020204" pitchFamily="34" charset="0"/>
              <a:buNone/>
            </a:pPr>
            <a:endParaRPr lang="it-IT" altLang="it-IT" smtClean="0"/>
          </a:p>
        </p:txBody>
      </p:sp>
      <p:pic>
        <p:nvPicPr>
          <p:cNvPr id="28675" name="Picture 5" descr="Risultati immagini per mappa provincia romana dell'asia mino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476250"/>
            <a:ext cx="8496300" cy="597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p:cNvGraphicFramePr>
          <p:nvPr>
            <p:ph idx="1"/>
          </p:nvPr>
        </p:nvGraphicFramePr>
        <p:xfrm>
          <a:off x="468313" y="981075"/>
          <a:ext cx="8229600" cy="5419725"/>
        </p:xfrm>
        <a:graphic>
          <a:graphicData uri="http://schemas.openxmlformats.org/drawingml/2006/table">
            <a:tbl>
              <a:tblPr firstRow="1" bandRow="1">
                <a:tableStyleId>{5C22544A-7EE6-4342-B048-85BDC9FD1C3A}</a:tableStyleId>
              </a:tblPr>
              <a:tblGrid>
                <a:gridCol w="8229600"/>
              </a:tblGrid>
              <a:tr h="792201">
                <a:tc>
                  <a:txBody>
                    <a:bodyPr/>
                    <a:lstStyle/>
                    <a:p>
                      <a:pPr algn="ctr">
                        <a:lnSpc>
                          <a:spcPct val="115000"/>
                        </a:lnSpc>
                        <a:spcAft>
                          <a:spcPts val="0"/>
                        </a:spcAft>
                      </a:pPr>
                      <a:r>
                        <a:rPr lang="it-IT" sz="4400" b="1" dirty="0">
                          <a:solidFill>
                            <a:srgbClr val="0070C0"/>
                          </a:solidFill>
                          <a:latin typeface="Algerian" pitchFamily="82" charset="0"/>
                          <a:ea typeface="Calibri"/>
                          <a:cs typeface="Arial"/>
                        </a:rPr>
                        <a:t>Giacomo</a:t>
                      </a:r>
                      <a:endParaRPr lang="it-IT" sz="4400" dirty="0">
                        <a:solidFill>
                          <a:srgbClr val="0070C0"/>
                        </a:solidFill>
                        <a:latin typeface="Algerian" pitchFamily="82" charset="0"/>
                        <a:ea typeface="Calibri"/>
                        <a:cs typeface="Arial"/>
                      </a:endParaRPr>
                    </a:p>
                  </a:txBody>
                  <a:tcPr marL="68580" marR="68580" marT="0" marB="0">
                    <a:solidFill>
                      <a:schemeClr val="accent2">
                        <a:lumMod val="40000"/>
                        <a:lumOff val="60000"/>
                      </a:schemeClr>
                    </a:solidFill>
                  </a:tcPr>
                </a:tc>
              </a:tr>
              <a:tr h="771254">
                <a:tc>
                  <a:txBody>
                    <a:bodyPr/>
                    <a:lstStyle/>
                    <a:p>
                      <a:pPr algn="ctr">
                        <a:lnSpc>
                          <a:spcPct val="115000"/>
                        </a:lnSpc>
                        <a:spcAft>
                          <a:spcPts val="0"/>
                        </a:spcAft>
                      </a:pPr>
                      <a:r>
                        <a:rPr lang="it-IT" sz="4400" b="1" dirty="0">
                          <a:solidFill>
                            <a:srgbClr val="0070C0"/>
                          </a:solidFill>
                          <a:latin typeface="Algerian" pitchFamily="82" charset="0"/>
                          <a:ea typeface="Calibri"/>
                          <a:cs typeface="Arial"/>
                        </a:rPr>
                        <a:t>1 Pietro</a:t>
                      </a:r>
                      <a:endParaRPr lang="it-IT" sz="4400" dirty="0">
                        <a:solidFill>
                          <a:srgbClr val="0070C0"/>
                        </a:solidFill>
                        <a:latin typeface="Algerian" pitchFamily="82" charset="0"/>
                        <a:ea typeface="Calibri"/>
                        <a:cs typeface="Arial"/>
                      </a:endParaRPr>
                    </a:p>
                  </a:txBody>
                  <a:tcPr marL="68580" marR="68580" marT="0" marB="0">
                    <a:solidFill>
                      <a:schemeClr val="accent2">
                        <a:lumMod val="40000"/>
                        <a:lumOff val="60000"/>
                      </a:schemeClr>
                    </a:solidFill>
                  </a:tcPr>
                </a:tc>
              </a:tr>
              <a:tr h="771254">
                <a:tc>
                  <a:txBody>
                    <a:bodyPr/>
                    <a:lstStyle/>
                    <a:p>
                      <a:pPr algn="ctr">
                        <a:lnSpc>
                          <a:spcPct val="115000"/>
                        </a:lnSpc>
                        <a:spcAft>
                          <a:spcPts val="0"/>
                        </a:spcAft>
                      </a:pPr>
                      <a:r>
                        <a:rPr lang="it-IT" sz="4400" b="1" dirty="0">
                          <a:solidFill>
                            <a:srgbClr val="0070C0"/>
                          </a:solidFill>
                          <a:latin typeface="Algerian" pitchFamily="82" charset="0"/>
                          <a:ea typeface="Calibri"/>
                          <a:cs typeface="Arial"/>
                        </a:rPr>
                        <a:t>2 Pietro</a:t>
                      </a:r>
                      <a:endParaRPr lang="it-IT" sz="4400" dirty="0">
                        <a:solidFill>
                          <a:srgbClr val="0070C0"/>
                        </a:solidFill>
                        <a:latin typeface="Algerian" pitchFamily="82" charset="0"/>
                        <a:ea typeface="Calibri"/>
                        <a:cs typeface="Arial"/>
                      </a:endParaRPr>
                    </a:p>
                  </a:txBody>
                  <a:tcPr marL="68580" marR="68580" marT="0" marB="0">
                    <a:solidFill>
                      <a:schemeClr val="accent2">
                        <a:lumMod val="40000"/>
                        <a:lumOff val="60000"/>
                      </a:schemeClr>
                    </a:solidFill>
                  </a:tcPr>
                </a:tc>
              </a:tr>
              <a:tr h="771254">
                <a:tc>
                  <a:txBody>
                    <a:bodyPr/>
                    <a:lstStyle/>
                    <a:p>
                      <a:pPr algn="ctr">
                        <a:lnSpc>
                          <a:spcPct val="115000"/>
                        </a:lnSpc>
                        <a:spcAft>
                          <a:spcPts val="0"/>
                        </a:spcAft>
                      </a:pPr>
                      <a:r>
                        <a:rPr lang="it-IT" sz="4400" b="1" dirty="0">
                          <a:solidFill>
                            <a:srgbClr val="0070C0"/>
                          </a:solidFill>
                          <a:latin typeface="Algerian" pitchFamily="82" charset="0"/>
                          <a:ea typeface="Calibri"/>
                          <a:cs typeface="Arial"/>
                        </a:rPr>
                        <a:t>1 Giovanni</a:t>
                      </a:r>
                      <a:endParaRPr lang="it-IT" sz="4400" dirty="0">
                        <a:solidFill>
                          <a:srgbClr val="0070C0"/>
                        </a:solidFill>
                        <a:latin typeface="Algerian" pitchFamily="82" charset="0"/>
                        <a:ea typeface="Calibri"/>
                        <a:cs typeface="Arial"/>
                      </a:endParaRPr>
                    </a:p>
                  </a:txBody>
                  <a:tcPr marL="68580" marR="68580" marT="0" marB="0">
                    <a:solidFill>
                      <a:schemeClr val="accent2">
                        <a:lumMod val="40000"/>
                        <a:lumOff val="60000"/>
                      </a:schemeClr>
                    </a:solidFill>
                  </a:tcPr>
                </a:tc>
              </a:tr>
              <a:tr h="771254">
                <a:tc>
                  <a:txBody>
                    <a:bodyPr/>
                    <a:lstStyle/>
                    <a:p>
                      <a:pPr algn="ctr">
                        <a:lnSpc>
                          <a:spcPct val="115000"/>
                        </a:lnSpc>
                        <a:spcAft>
                          <a:spcPts val="0"/>
                        </a:spcAft>
                      </a:pPr>
                      <a:r>
                        <a:rPr lang="it-IT" sz="4400" b="1" dirty="0">
                          <a:solidFill>
                            <a:srgbClr val="0070C0"/>
                          </a:solidFill>
                          <a:latin typeface="Algerian" pitchFamily="82" charset="0"/>
                          <a:ea typeface="Calibri"/>
                          <a:cs typeface="Arial"/>
                        </a:rPr>
                        <a:t>2 Giovanni</a:t>
                      </a:r>
                      <a:endParaRPr lang="it-IT" sz="4400" dirty="0">
                        <a:solidFill>
                          <a:srgbClr val="0070C0"/>
                        </a:solidFill>
                        <a:latin typeface="Algerian" pitchFamily="82" charset="0"/>
                        <a:ea typeface="Calibri"/>
                        <a:cs typeface="Arial"/>
                      </a:endParaRPr>
                    </a:p>
                  </a:txBody>
                  <a:tcPr marL="68580" marR="68580" marT="0" marB="0">
                    <a:solidFill>
                      <a:schemeClr val="accent2">
                        <a:lumMod val="40000"/>
                        <a:lumOff val="60000"/>
                      </a:schemeClr>
                    </a:solidFill>
                  </a:tcPr>
                </a:tc>
              </a:tr>
              <a:tr h="771254">
                <a:tc>
                  <a:txBody>
                    <a:bodyPr/>
                    <a:lstStyle/>
                    <a:p>
                      <a:pPr algn="ctr">
                        <a:lnSpc>
                          <a:spcPct val="115000"/>
                        </a:lnSpc>
                        <a:spcAft>
                          <a:spcPts val="0"/>
                        </a:spcAft>
                      </a:pPr>
                      <a:r>
                        <a:rPr lang="it-IT" sz="4400" b="1" dirty="0">
                          <a:solidFill>
                            <a:srgbClr val="0070C0"/>
                          </a:solidFill>
                          <a:latin typeface="Algerian" pitchFamily="82" charset="0"/>
                          <a:ea typeface="Calibri"/>
                          <a:cs typeface="Arial"/>
                        </a:rPr>
                        <a:t>3 Giovanni</a:t>
                      </a:r>
                      <a:endParaRPr lang="it-IT" sz="4400" dirty="0">
                        <a:solidFill>
                          <a:srgbClr val="0070C0"/>
                        </a:solidFill>
                        <a:latin typeface="Algerian" pitchFamily="82" charset="0"/>
                        <a:ea typeface="Calibri"/>
                        <a:cs typeface="Arial"/>
                      </a:endParaRPr>
                    </a:p>
                  </a:txBody>
                  <a:tcPr marL="68580" marR="68580" marT="0" marB="0">
                    <a:solidFill>
                      <a:schemeClr val="accent2">
                        <a:lumMod val="40000"/>
                        <a:lumOff val="60000"/>
                      </a:schemeClr>
                    </a:solidFill>
                  </a:tcPr>
                </a:tc>
              </a:tr>
              <a:tr h="771254">
                <a:tc>
                  <a:txBody>
                    <a:bodyPr/>
                    <a:lstStyle/>
                    <a:p>
                      <a:pPr algn="ctr">
                        <a:lnSpc>
                          <a:spcPct val="115000"/>
                        </a:lnSpc>
                        <a:spcAft>
                          <a:spcPts val="0"/>
                        </a:spcAft>
                      </a:pPr>
                      <a:r>
                        <a:rPr lang="it-IT" sz="4400" b="1" dirty="0">
                          <a:solidFill>
                            <a:srgbClr val="0070C0"/>
                          </a:solidFill>
                          <a:latin typeface="Algerian" pitchFamily="82" charset="0"/>
                          <a:ea typeface="Calibri"/>
                          <a:cs typeface="Arial"/>
                        </a:rPr>
                        <a:t>Giuda</a:t>
                      </a:r>
                      <a:endParaRPr lang="it-IT" sz="4400" dirty="0">
                        <a:solidFill>
                          <a:srgbClr val="0070C0"/>
                        </a:solidFill>
                        <a:latin typeface="Algerian" pitchFamily="82" charset="0"/>
                        <a:ea typeface="Calibri"/>
                        <a:cs typeface="Arial"/>
                      </a:endParaRPr>
                    </a:p>
                  </a:txBody>
                  <a:tcPr marL="68580" marR="68580" marT="0" marB="0">
                    <a:solidFill>
                      <a:schemeClr val="accent2">
                        <a:lumMod val="40000"/>
                        <a:lumOff val="60000"/>
                      </a:schemeClr>
                    </a:solidFill>
                  </a:tcPr>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olo 1"/>
          <p:cNvSpPr>
            <a:spLocks noGrp="1"/>
          </p:cNvSpPr>
          <p:nvPr>
            <p:ph type="title"/>
          </p:nvPr>
        </p:nvSpPr>
        <p:spPr/>
        <p:txBody>
          <a:bodyPr/>
          <a:lstStyle/>
          <a:p>
            <a:pPr eaLnBrk="1" hangingPunct="1"/>
            <a:r>
              <a:rPr lang="it-IT" altLang="it-IT" b="1" smtClean="0">
                <a:solidFill>
                  <a:srgbClr val="FF0000"/>
                </a:solidFill>
                <a:latin typeface="Algerian" pitchFamily="82" charset="0"/>
              </a:rPr>
              <a:t>Lettera di Giacomo</a:t>
            </a:r>
            <a:endParaRPr lang="it-IT" altLang="it-IT" smtClean="0">
              <a:solidFill>
                <a:srgbClr val="FF0000"/>
              </a:solidFill>
              <a:latin typeface="Algerian" pitchFamily="82" charset="0"/>
            </a:endParaRPr>
          </a:p>
        </p:txBody>
      </p:sp>
      <p:pic>
        <p:nvPicPr>
          <p:cNvPr id="30723" name="Picture 4" descr="Papyrus 20 (Jc 1 vers).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050" y="1412875"/>
            <a:ext cx="5257800"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olo 1"/>
          <p:cNvSpPr>
            <a:spLocks noGrp="1"/>
          </p:cNvSpPr>
          <p:nvPr>
            <p:ph type="title"/>
          </p:nvPr>
        </p:nvSpPr>
        <p:spPr/>
        <p:txBody>
          <a:bodyPr/>
          <a:lstStyle/>
          <a:p>
            <a:pPr eaLnBrk="1" hangingPunct="1"/>
            <a:r>
              <a:rPr lang="it-IT" altLang="it-IT" smtClean="0">
                <a:latin typeface="Arial Black" panose="020B0A04020102020204" pitchFamily="34" charset="0"/>
              </a:rPr>
              <a:t>… si presenta ‘anomala’</a:t>
            </a:r>
          </a:p>
        </p:txBody>
      </p:sp>
      <p:sp>
        <p:nvSpPr>
          <p:cNvPr id="15362" name="Segnaposto contenuto 2"/>
          <p:cNvSpPr>
            <a:spLocks noGrp="1"/>
          </p:cNvSpPr>
          <p:nvPr>
            <p:ph idx="1"/>
          </p:nvPr>
        </p:nvSpPr>
        <p:spPr/>
        <p:txBody>
          <a:bodyPr/>
          <a:lstStyle/>
          <a:p>
            <a:pPr algn="ctr" eaLnBrk="1" hangingPunct="1">
              <a:buFont typeface="Arial" charset="0"/>
              <a:buNone/>
              <a:defRPr/>
            </a:pPr>
            <a:endParaRPr lang="it-IT" sz="4000" b="1" dirty="0" smtClean="0">
              <a:solidFill>
                <a:schemeClr val="accent6">
                  <a:lumMod val="50000"/>
                </a:schemeClr>
              </a:solidFill>
              <a:latin typeface="Times New Roman" pitchFamily="18" charset="0"/>
              <a:cs typeface="Times New Roman" pitchFamily="18" charset="0"/>
            </a:endParaRPr>
          </a:p>
          <a:p>
            <a:pPr algn="ctr" eaLnBrk="1" hangingPunct="1">
              <a:buFont typeface="Arial" charset="0"/>
              <a:buNone/>
              <a:defRPr/>
            </a:pPr>
            <a:r>
              <a:rPr lang="it-IT" sz="4000" b="1" dirty="0" smtClean="0">
                <a:solidFill>
                  <a:schemeClr val="accent6">
                    <a:lumMod val="50000"/>
                  </a:schemeClr>
                </a:solidFill>
                <a:latin typeface="Times New Roman" pitchFamily="18" charset="0"/>
                <a:cs typeface="Times New Roman" pitchFamily="18" charset="0"/>
              </a:rPr>
              <a:t>… perché non vi sono notizie relative all’</a:t>
            </a:r>
            <a:r>
              <a:rPr lang="it-IT" sz="4000" b="1" u="sng" dirty="0" smtClean="0">
                <a:solidFill>
                  <a:schemeClr val="accent6">
                    <a:lumMod val="50000"/>
                  </a:schemeClr>
                </a:solidFill>
                <a:latin typeface="Times New Roman" pitchFamily="18" charset="0"/>
                <a:cs typeface="Times New Roman" pitchFamily="18" charset="0"/>
              </a:rPr>
              <a:t>autore</a:t>
            </a:r>
            <a:r>
              <a:rPr lang="it-IT" sz="4000" b="1" dirty="0" smtClean="0">
                <a:solidFill>
                  <a:schemeClr val="accent6">
                    <a:lumMod val="50000"/>
                  </a:schemeClr>
                </a:solidFill>
                <a:latin typeface="Times New Roman" pitchFamily="18" charset="0"/>
                <a:cs typeface="Times New Roman" pitchFamily="18" charset="0"/>
              </a:rPr>
              <a:t>, ai </a:t>
            </a:r>
            <a:r>
              <a:rPr lang="it-IT" sz="4000" b="1" u="sng" dirty="0" smtClean="0">
                <a:solidFill>
                  <a:schemeClr val="accent6">
                    <a:lumMod val="50000"/>
                  </a:schemeClr>
                </a:solidFill>
                <a:latin typeface="Times New Roman" pitchFamily="18" charset="0"/>
                <a:cs typeface="Times New Roman" pitchFamily="18" charset="0"/>
              </a:rPr>
              <a:t>destinatari</a:t>
            </a:r>
            <a:r>
              <a:rPr lang="it-IT" sz="4000" b="1" dirty="0" smtClean="0">
                <a:solidFill>
                  <a:schemeClr val="accent6">
                    <a:lumMod val="50000"/>
                  </a:schemeClr>
                </a:solidFill>
                <a:latin typeface="Times New Roman" pitchFamily="18" charset="0"/>
                <a:cs typeface="Times New Roman" pitchFamily="18" charset="0"/>
              </a:rPr>
              <a:t> e alle </a:t>
            </a:r>
            <a:r>
              <a:rPr lang="it-IT" sz="4000" b="1" u="sng" dirty="0" smtClean="0">
                <a:solidFill>
                  <a:schemeClr val="accent6">
                    <a:lumMod val="50000"/>
                  </a:schemeClr>
                </a:solidFill>
                <a:latin typeface="Times New Roman" pitchFamily="18" charset="0"/>
                <a:cs typeface="Times New Roman" pitchFamily="18" charset="0"/>
              </a:rPr>
              <a:t>circostanze</a:t>
            </a:r>
            <a:r>
              <a:rPr lang="it-IT" sz="4000" b="1" dirty="0" smtClean="0">
                <a:solidFill>
                  <a:schemeClr val="accent6">
                    <a:lumMod val="50000"/>
                  </a:schemeClr>
                </a:solidFill>
                <a:latin typeface="Times New Roman" pitchFamily="18" charset="0"/>
                <a:cs typeface="Times New Roman" pitchFamily="18" charset="0"/>
              </a:rPr>
              <a:t> per cui è stata scritta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olo 1"/>
          <p:cNvSpPr>
            <a:spLocks noGrp="1"/>
          </p:cNvSpPr>
          <p:nvPr>
            <p:ph type="title"/>
          </p:nvPr>
        </p:nvSpPr>
        <p:spPr/>
        <p:txBody>
          <a:bodyPr/>
          <a:lstStyle/>
          <a:p>
            <a:pPr eaLnBrk="1" hangingPunct="1"/>
            <a:r>
              <a:rPr lang="it-IT" altLang="it-IT" smtClean="0">
                <a:solidFill>
                  <a:srgbClr val="FF0000"/>
                </a:solidFill>
                <a:latin typeface="Arial Black" panose="020B0A04020102020204" pitchFamily="34" charset="0"/>
              </a:rPr>
              <a:t>Con ‘Giacomo’ si può intendere …</a:t>
            </a:r>
          </a:p>
        </p:txBody>
      </p:sp>
      <p:sp>
        <p:nvSpPr>
          <p:cNvPr id="31747" name="Segnaposto contenuto 2"/>
          <p:cNvSpPr>
            <a:spLocks noGrp="1"/>
          </p:cNvSpPr>
          <p:nvPr>
            <p:ph idx="1"/>
          </p:nvPr>
        </p:nvSpPr>
        <p:spPr/>
        <p:txBody>
          <a:bodyPr/>
          <a:lstStyle/>
          <a:p>
            <a:pPr algn="ctr" eaLnBrk="1" hangingPunct="1">
              <a:buFont typeface="Arial" panose="020B0604020202020204" pitchFamily="34" charset="0"/>
              <a:buNone/>
            </a:pPr>
            <a:r>
              <a:rPr lang="it-IT" altLang="it-IT" b="1" smtClean="0">
                <a:latin typeface="Times New Roman" panose="02020603050405020304" pitchFamily="18" charset="0"/>
                <a:cs typeface="Times New Roman" panose="02020603050405020304" pitchFamily="18" charset="0"/>
              </a:rPr>
              <a:t>… sia il </a:t>
            </a:r>
            <a:r>
              <a:rPr lang="it-IT" altLang="it-IT" b="1" i="1" smtClean="0">
                <a:latin typeface="Times New Roman" panose="02020603050405020304" pitchFamily="18" charset="0"/>
                <a:cs typeface="Times New Roman" panose="02020603050405020304" pitchFamily="18" charset="0"/>
              </a:rPr>
              <a:t>fratello del Signore </a:t>
            </a:r>
            <a:r>
              <a:rPr lang="it-IT" altLang="it-IT" sz="2000" b="1" smtClean="0">
                <a:latin typeface="Times New Roman" panose="02020603050405020304" pitchFamily="18" charset="0"/>
                <a:cs typeface="Times New Roman" panose="02020603050405020304" pitchFamily="18" charset="0"/>
              </a:rPr>
              <a:t>(Mt 13,55; Mc 6,3) </a:t>
            </a:r>
            <a:r>
              <a:rPr lang="it-IT" altLang="it-IT" b="1" smtClean="0">
                <a:latin typeface="Times New Roman" panose="02020603050405020304" pitchFamily="18" charset="0"/>
                <a:cs typeface="Times New Roman" panose="02020603050405020304" pitchFamily="18" charset="0"/>
              </a:rPr>
              <a:t>che è stato una colonna fondante della prima comunità cristiana a Gerusalemme </a:t>
            </a:r>
            <a:r>
              <a:rPr lang="it-IT" altLang="it-IT" sz="2000" b="1" smtClean="0">
                <a:latin typeface="Times New Roman" panose="02020603050405020304" pitchFamily="18" charset="0"/>
                <a:cs typeface="Times New Roman" panose="02020603050405020304" pitchFamily="18" charset="0"/>
              </a:rPr>
              <a:t>(At 15,13s), </a:t>
            </a:r>
            <a:r>
              <a:rPr lang="it-IT" altLang="it-IT" b="1" smtClean="0">
                <a:latin typeface="Times New Roman" panose="02020603050405020304" pitchFamily="18" charset="0"/>
                <a:cs typeface="Times New Roman" panose="02020603050405020304" pitchFamily="18" charset="0"/>
              </a:rPr>
              <a:t>martirizzato verso il 62, oppure l’altro Giacomo, figlio di Zebedeo, fratello di Giovanni, martirizzato nel 44 per volere di Erode Antipa. Il contenuto della Lettera fa propendere per il ‘primo’ Giacomo. </a:t>
            </a:r>
          </a:p>
          <a:p>
            <a:pPr eaLnBrk="1" hangingPunct="1">
              <a:buFont typeface="Arial" panose="020B0604020202020204" pitchFamily="34" charset="0"/>
              <a:buNone/>
            </a:pPr>
            <a:endParaRPr lang="it-IT" altLang="it-IT"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olo 1"/>
          <p:cNvSpPr>
            <a:spLocks noGrp="1"/>
          </p:cNvSpPr>
          <p:nvPr>
            <p:ph type="title"/>
          </p:nvPr>
        </p:nvSpPr>
        <p:spPr/>
        <p:txBody>
          <a:bodyPr/>
          <a:lstStyle/>
          <a:p>
            <a:pPr eaLnBrk="1" hangingPunct="1"/>
            <a:r>
              <a:rPr lang="it-IT" altLang="it-IT" smtClean="0">
                <a:latin typeface="Arial Black" panose="020B0A04020102020204" pitchFamily="34" charset="0"/>
              </a:rPr>
              <a:t>I destinatari sono …</a:t>
            </a:r>
          </a:p>
        </p:txBody>
      </p:sp>
      <p:sp>
        <p:nvSpPr>
          <p:cNvPr id="32771" name="Segnaposto contenuto 2"/>
          <p:cNvSpPr>
            <a:spLocks noGrp="1"/>
          </p:cNvSpPr>
          <p:nvPr>
            <p:ph idx="1"/>
          </p:nvPr>
        </p:nvSpPr>
        <p:spPr/>
        <p:txBody>
          <a:bodyPr/>
          <a:lstStyle/>
          <a:p>
            <a:pPr algn="ctr" eaLnBrk="1" hangingPunct="1">
              <a:buFont typeface="Arial" panose="020B0604020202020204" pitchFamily="34" charset="0"/>
              <a:buNone/>
            </a:pPr>
            <a:r>
              <a:rPr lang="it-IT" altLang="it-IT" sz="4400" b="1" smtClean="0">
                <a:solidFill>
                  <a:srgbClr val="FF0000"/>
                </a:solidFill>
                <a:latin typeface="Times New Roman" panose="02020603050405020304" pitchFamily="18" charset="0"/>
                <a:cs typeface="Times New Roman" panose="02020603050405020304" pitchFamily="18" charset="0"/>
              </a:rPr>
              <a:t>… le </a:t>
            </a:r>
            <a:r>
              <a:rPr lang="it-IT" altLang="it-IT" sz="4400" b="1" i="1" smtClean="0">
                <a:solidFill>
                  <a:srgbClr val="FF0000"/>
                </a:solidFill>
                <a:latin typeface="Times New Roman" panose="02020603050405020304" pitchFamily="18" charset="0"/>
                <a:cs typeface="Times New Roman" panose="02020603050405020304" pitchFamily="18" charset="0"/>
              </a:rPr>
              <a:t>dodici tribù che sono nella diaspora </a:t>
            </a:r>
            <a:r>
              <a:rPr lang="it-IT" altLang="it-IT" sz="4400" b="1" smtClean="0">
                <a:solidFill>
                  <a:srgbClr val="FF0000"/>
                </a:solidFill>
                <a:latin typeface="Times New Roman" panose="02020603050405020304" pitchFamily="18" charset="0"/>
                <a:cs typeface="Times New Roman" panose="02020603050405020304" pitchFamily="18" charset="0"/>
              </a:rPr>
              <a:t>ovvero cristiani convertiti dal giudaismo e che risiedono probabilmente tra la Siria e l’Egitto</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olo 1"/>
          <p:cNvSpPr>
            <a:spLocks noGrp="1"/>
          </p:cNvSpPr>
          <p:nvPr>
            <p:ph type="title"/>
          </p:nvPr>
        </p:nvSpPr>
        <p:spPr/>
        <p:txBody>
          <a:bodyPr/>
          <a:lstStyle/>
          <a:p>
            <a:pPr eaLnBrk="1" hangingPunct="1"/>
            <a:r>
              <a:rPr lang="it-IT" altLang="it-IT" smtClean="0">
                <a:latin typeface="Arial Black" panose="020B0A04020102020204" pitchFamily="34" charset="0"/>
              </a:rPr>
              <a:t>Numerosi sono i riferimenti …</a:t>
            </a:r>
          </a:p>
        </p:txBody>
      </p:sp>
      <p:sp>
        <p:nvSpPr>
          <p:cNvPr id="33795" name="Segnaposto contenuto 2"/>
          <p:cNvSpPr>
            <a:spLocks noGrp="1"/>
          </p:cNvSpPr>
          <p:nvPr>
            <p:ph idx="1"/>
          </p:nvPr>
        </p:nvSpPr>
        <p:spPr/>
        <p:txBody>
          <a:bodyPr/>
          <a:lstStyle/>
          <a:p>
            <a:pPr algn="ctr" eaLnBrk="1" hangingPunct="1">
              <a:buFont typeface="Arial" panose="020B0604020202020204" pitchFamily="34" charset="0"/>
              <a:buNone/>
            </a:pPr>
            <a:r>
              <a:rPr lang="it-IT" altLang="it-IT" sz="3600" b="1" smtClean="0">
                <a:solidFill>
                  <a:srgbClr val="FF0000"/>
                </a:solidFill>
                <a:latin typeface="Times New Roman" panose="02020603050405020304" pitchFamily="18" charset="0"/>
                <a:cs typeface="Times New Roman" panose="02020603050405020304" pitchFamily="18" charset="0"/>
              </a:rPr>
              <a:t>… (più che citazioni vere e proprie) all’</a:t>
            </a:r>
            <a:r>
              <a:rPr lang="it-IT" altLang="it-IT" sz="3600" b="1" u="sng" smtClean="0">
                <a:solidFill>
                  <a:srgbClr val="FF0000"/>
                </a:solidFill>
                <a:latin typeface="Times New Roman" panose="02020603050405020304" pitchFamily="18" charset="0"/>
                <a:cs typeface="Times New Roman" panose="02020603050405020304" pitchFamily="18" charset="0"/>
              </a:rPr>
              <a:t>AT</a:t>
            </a:r>
            <a:r>
              <a:rPr lang="it-IT" altLang="it-IT" sz="3600" b="1" smtClean="0">
                <a:solidFill>
                  <a:srgbClr val="FF0000"/>
                </a:solidFill>
                <a:latin typeface="Times New Roman" panose="02020603050405020304" pitchFamily="18" charset="0"/>
                <a:cs typeface="Times New Roman" panose="02020603050405020304" pitchFamily="18" charset="0"/>
              </a:rPr>
              <a:t> che il mittente dimostra conoscere familiarmente. </a:t>
            </a:r>
          </a:p>
          <a:p>
            <a:pPr algn="ctr" eaLnBrk="1" hangingPunct="1">
              <a:buFont typeface="Arial" panose="020B0604020202020204" pitchFamily="34" charset="0"/>
              <a:buNone/>
            </a:pPr>
            <a:r>
              <a:rPr lang="it-IT" altLang="it-IT" sz="3600" b="1" smtClean="0">
                <a:solidFill>
                  <a:srgbClr val="FF0000"/>
                </a:solidFill>
                <a:latin typeface="Times New Roman" panose="02020603050405020304" pitchFamily="18" charset="0"/>
                <a:cs typeface="Times New Roman" panose="02020603050405020304" pitchFamily="18" charset="0"/>
              </a:rPr>
              <a:t>Soprattutto si rifà alla </a:t>
            </a:r>
            <a:r>
              <a:rPr lang="it-IT" altLang="it-IT" sz="3600" b="1" u="sng" smtClean="0">
                <a:solidFill>
                  <a:srgbClr val="FF0000"/>
                </a:solidFill>
                <a:latin typeface="Times New Roman" panose="02020603050405020304" pitchFamily="18" charset="0"/>
                <a:cs typeface="Times New Roman" panose="02020603050405020304" pitchFamily="18" charset="0"/>
              </a:rPr>
              <a:t>Letteratura sapienziale</a:t>
            </a:r>
            <a:r>
              <a:rPr lang="it-IT" altLang="it-IT" sz="3600" b="1" smtClean="0">
                <a:solidFill>
                  <a:srgbClr val="FF0000"/>
                </a:solidFill>
                <a:latin typeface="Times New Roman" panose="02020603050405020304" pitchFamily="18" charset="0"/>
                <a:cs typeface="Times New Roman" panose="02020603050405020304" pitchFamily="18" charset="0"/>
              </a:rPr>
              <a:t> che rilegge alla luce del </a:t>
            </a:r>
            <a:r>
              <a:rPr lang="it-IT" altLang="it-IT" sz="3600" b="1" u="sng" smtClean="0">
                <a:solidFill>
                  <a:srgbClr val="FF0000"/>
                </a:solidFill>
                <a:latin typeface="Times New Roman" panose="02020603050405020304" pitchFamily="18" charset="0"/>
                <a:cs typeface="Times New Roman" panose="02020603050405020304" pitchFamily="18" charset="0"/>
              </a:rPr>
              <a:t>Vangelo</a:t>
            </a:r>
            <a:r>
              <a:rPr lang="it-IT" altLang="it-IT" sz="3600" b="1" smtClean="0">
                <a:solidFill>
                  <a:srgbClr val="FF0000"/>
                </a:solidFill>
                <a:latin typeface="Times New Roman" panose="02020603050405020304" pitchFamily="18" charset="0"/>
                <a:cs typeface="Times New Roman" panose="02020603050405020304" pitchFamily="18" charset="0"/>
              </a:rPr>
              <a:t> (specie quello di Matteo) per trarne insegnamenti di ordine morale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olo 1"/>
          <p:cNvSpPr>
            <a:spLocks noGrp="1"/>
          </p:cNvSpPr>
          <p:nvPr>
            <p:ph type="title"/>
          </p:nvPr>
        </p:nvSpPr>
        <p:spPr/>
        <p:txBody>
          <a:bodyPr/>
          <a:lstStyle/>
          <a:p>
            <a:pPr eaLnBrk="1" hangingPunct="1"/>
            <a:r>
              <a:rPr lang="it-IT" altLang="it-IT" smtClean="0">
                <a:solidFill>
                  <a:srgbClr val="00B050"/>
                </a:solidFill>
                <a:latin typeface="Arial Black" panose="020B0A04020102020204" pitchFamily="34" charset="0"/>
              </a:rPr>
              <a:t>Più che una lettera …</a:t>
            </a:r>
          </a:p>
        </p:txBody>
      </p:sp>
      <p:sp>
        <p:nvSpPr>
          <p:cNvPr id="34819" name="Segnaposto contenuto 2"/>
          <p:cNvSpPr>
            <a:spLocks noGrp="1"/>
          </p:cNvSpPr>
          <p:nvPr>
            <p:ph idx="1"/>
          </p:nvPr>
        </p:nvSpPr>
        <p:spPr/>
        <p:txBody>
          <a:bodyPr/>
          <a:lstStyle/>
          <a:p>
            <a:pPr algn="ctr" eaLnBrk="1" hangingPunct="1">
              <a:buFont typeface="Arial" panose="020B0604020202020204" pitchFamily="34" charset="0"/>
              <a:buNone/>
            </a:pPr>
            <a:r>
              <a:rPr lang="it-IT" altLang="it-IT" sz="4000" b="1" smtClean="0">
                <a:latin typeface="Times New Roman" panose="02020603050405020304" pitchFamily="18" charset="0"/>
                <a:cs typeface="Times New Roman" panose="02020603050405020304" pitchFamily="18" charset="0"/>
              </a:rPr>
              <a:t>… lo scritto sembra un’</a:t>
            </a:r>
            <a:r>
              <a:rPr lang="it-IT" altLang="it-IT" sz="4000" b="1" smtClean="0">
                <a:solidFill>
                  <a:srgbClr val="FF0000"/>
                </a:solidFill>
                <a:latin typeface="Times New Roman" panose="02020603050405020304" pitchFamily="18" charset="0"/>
                <a:cs typeface="Times New Roman" panose="02020603050405020304" pitchFamily="18" charset="0"/>
              </a:rPr>
              <a:t>omelia</a:t>
            </a:r>
            <a:r>
              <a:rPr lang="it-IT" altLang="it-IT" sz="4000" b="1" smtClean="0">
                <a:latin typeface="Times New Roman" panose="02020603050405020304" pitchFamily="18" charset="0"/>
                <a:cs typeface="Times New Roman" panose="02020603050405020304" pitchFamily="18" charset="0"/>
              </a:rPr>
              <a:t> improntata a favorire negli </a:t>
            </a:r>
          </a:p>
          <a:p>
            <a:pPr algn="ctr" eaLnBrk="1" hangingPunct="1">
              <a:buFont typeface="Arial" panose="020B0604020202020204" pitchFamily="34" charset="0"/>
              <a:buNone/>
            </a:pPr>
            <a:r>
              <a:rPr lang="it-IT" altLang="it-IT" sz="4000" b="1" u="sng" smtClean="0">
                <a:latin typeface="Times New Roman" panose="02020603050405020304" pitchFamily="18" charset="0"/>
                <a:cs typeface="Times New Roman" panose="02020603050405020304" pitchFamily="18" charset="0"/>
              </a:rPr>
              <a:t>uditori / lettori</a:t>
            </a:r>
            <a:r>
              <a:rPr lang="it-IT" altLang="it-IT" sz="4000" b="1" smtClean="0">
                <a:latin typeface="Times New Roman" panose="02020603050405020304" pitchFamily="18" charset="0"/>
                <a:cs typeface="Times New Roman" panose="02020603050405020304" pitchFamily="18" charset="0"/>
              </a:rPr>
              <a:t> </a:t>
            </a:r>
          </a:p>
          <a:p>
            <a:pPr algn="ctr" eaLnBrk="1" hangingPunct="1">
              <a:buFont typeface="Arial" panose="020B0604020202020204" pitchFamily="34" charset="0"/>
              <a:buNone/>
            </a:pPr>
            <a:r>
              <a:rPr lang="it-IT" altLang="it-IT" sz="4000" b="1" smtClean="0">
                <a:latin typeface="Times New Roman" panose="02020603050405020304" pitchFamily="18" charset="0"/>
                <a:cs typeface="Times New Roman" panose="02020603050405020304" pitchFamily="18" charset="0"/>
              </a:rPr>
              <a:t>il coraggio nelle prove, il dominio della lingua, l’urgenza della concordia, della solidarietà e della misericordia, nonché </a:t>
            </a:r>
            <a:r>
              <a:rPr lang="it-IT" altLang="it-IT" sz="4000" b="1" smtClean="0">
                <a:solidFill>
                  <a:srgbClr val="FF0000"/>
                </a:solidFill>
                <a:latin typeface="Times New Roman" panose="02020603050405020304" pitchFamily="18" charset="0"/>
                <a:cs typeface="Times New Roman" panose="02020603050405020304" pitchFamily="18" charset="0"/>
              </a:rPr>
              <a:t>l’efficacia della preghiera</a:t>
            </a:r>
            <a:endParaRPr lang="it-IT" altLang="it-IT" sz="4000" b="1" smtClean="0">
              <a:latin typeface="Times New Roman" panose="02020603050405020304" pitchFamily="18" charset="0"/>
              <a:cs typeface="Times New Roman" panose="02020603050405020304"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olo 1"/>
          <p:cNvSpPr>
            <a:spLocks noGrp="1"/>
          </p:cNvSpPr>
          <p:nvPr>
            <p:ph type="title"/>
          </p:nvPr>
        </p:nvSpPr>
        <p:spPr/>
        <p:txBody>
          <a:bodyPr/>
          <a:lstStyle/>
          <a:p>
            <a:pPr eaLnBrk="1" hangingPunct="1">
              <a:defRPr/>
            </a:pPr>
            <a:r>
              <a:rPr lang="it-IT" dirty="0" smtClean="0">
                <a:solidFill>
                  <a:schemeClr val="accent2">
                    <a:lumMod val="50000"/>
                  </a:schemeClr>
                </a:solidFill>
                <a:latin typeface="Arial Black" pitchFamily="34" charset="0"/>
              </a:rPr>
              <a:t>Una caratteristica …</a:t>
            </a:r>
          </a:p>
        </p:txBody>
      </p:sp>
      <p:sp>
        <p:nvSpPr>
          <p:cNvPr id="46082" name="Segnaposto contenuto 2"/>
          <p:cNvSpPr>
            <a:spLocks noGrp="1"/>
          </p:cNvSpPr>
          <p:nvPr>
            <p:ph idx="1"/>
          </p:nvPr>
        </p:nvSpPr>
        <p:spPr/>
        <p:txBody>
          <a:bodyPr/>
          <a:lstStyle/>
          <a:p>
            <a:pPr algn="ctr" eaLnBrk="1" hangingPunct="1">
              <a:buFont typeface="Arial" charset="0"/>
              <a:buNone/>
              <a:defRPr/>
            </a:pPr>
            <a:endParaRPr lang="it-IT" sz="4000" b="1" dirty="0" smtClean="0">
              <a:latin typeface="Times New Roman" pitchFamily="18" charset="0"/>
              <a:cs typeface="Times New Roman" pitchFamily="18" charset="0"/>
            </a:endParaRPr>
          </a:p>
          <a:p>
            <a:pPr algn="ctr" eaLnBrk="1" hangingPunct="1">
              <a:buFont typeface="Arial" charset="0"/>
              <a:buNone/>
              <a:defRPr/>
            </a:pPr>
            <a:r>
              <a:rPr lang="it-IT" sz="4000" b="1" dirty="0" smtClean="0">
                <a:latin typeface="Times New Roman" pitchFamily="18" charset="0"/>
                <a:cs typeface="Times New Roman" pitchFamily="18" charset="0"/>
              </a:rPr>
              <a:t>… è la trattazione di quello che la Chiesa definisce il Sacramento dell’</a:t>
            </a:r>
            <a:r>
              <a:rPr lang="it-IT" sz="4000" b="1" dirty="0" smtClean="0">
                <a:solidFill>
                  <a:schemeClr val="accent2">
                    <a:lumMod val="75000"/>
                  </a:schemeClr>
                </a:solidFill>
                <a:latin typeface="Times New Roman" pitchFamily="18" charset="0"/>
                <a:cs typeface="Times New Roman" pitchFamily="18" charset="0"/>
              </a:rPr>
              <a:t>Unzione degli Infermi</a:t>
            </a:r>
            <a:endParaRPr lang="it-IT" dirty="0" smtClean="0">
              <a:solidFill>
                <a:schemeClr val="accent2">
                  <a:lumMod val="75000"/>
                </a:schemeClr>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olo 1"/>
          <p:cNvSpPr>
            <a:spLocks noGrp="1"/>
          </p:cNvSpPr>
          <p:nvPr>
            <p:ph type="title"/>
          </p:nvPr>
        </p:nvSpPr>
        <p:spPr/>
        <p:txBody>
          <a:bodyPr/>
          <a:lstStyle/>
          <a:p>
            <a:pPr eaLnBrk="1" hangingPunct="1">
              <a:defRPr/>
            </a:pPr>
            <a:r>
              <a:rPr lang="it-IT" dirty="0" smtClean="0">
                <a:solidFill>
                  <a:schemeClr val="accent2">
                    <a:lumMod val="75000"/>
                  </a:schemeClr>
                </a:solidFill>
                <a:latin typeface="Arial Black" pitchFamily="34" charset="0"/>
              </a:rPr>
              <a:t>Molta attenzione ai poveri </a:t>
            </a:r>
          </a:p>
        </p:txBody>
      </p:sp>
      <p:sp>
        <p:nvSpPr>
          <p:cNvPr id="36867" name="Segnaposto contenuto 2"/>
          <p:cNvSpPr>
            <a:spLocks noGrp="1"/>
          </p:cNvSpPr>
          <p:nvPr>
            <p:ph idx="1"/>
          </p:nvPr>
        </p:nvSpPr>
        <p:spPr/>
        <p:txBody>
          <a:bodyPr/>
          <a:lstStyle/>
          <a:p>
            <a:pPr algn="ctr" eaLnBrk="1" hangingPunct="1">
              <a:buFont typeface="Arial" panose="020B0604020202020204" pitchFamily="34" charset="0"/>
              <a:buNone/>
            </a:pPr>
            <a:r>
              <a:rPr lang="it-IT" altLang="it-IT" b="1" smtClean="0"/>
              <a:t>… dei quali si parla con tono di tenerezza e di esaltazione, mentre il tono severo è riservato nei riguardi dei ricchi.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olo 1"/>
          <p:cNvSpPr>
            <a:spLocks noGrp="1"/>
          </p:cNvSpPr>
          <p:nvPr>
            <p:ph type="title"/>
          </p:nvPr>
        </p:nvSpPr>
        <p:spPr/>
        <p:txBody>
          <a:bodyPr/>
          <a:lstStyle/>
          <a:p>
            <a:pPr eaLnBrk="1" hangingPunct="1"/>
            <a:r>
              <a:rPr lang="it-IT" altLang="it-IT" b="1" smtClean="0"/>
              <a:t>Altra questione importante</a:t>
            </a:r>
            <a:endParaRPr lang="it-IT" altLang="it-IT" smtClean="0"/>
          </a:p>
        </p:txBody>
      </p:sp>
      <p:sp>
        <p:nvSpPr>
          <p:cNvPr id="3" name="Segnaposto contenuto 2"/>
          <p:cNvSpPr>
            <a:spLocks noGrp="1"/>
          </p:cNvSpPr>
          <p:nvPr>
            <p:ph idx="1"/>
          </p:nvPr>
        </p:nvSpPr>
        <p:spPr/>
        <p:txBody>
          <a:bodyPr/>
          <a:lstStyle/>
          <a:p>
            <a:pPr algn="ctr" eaLnBrk="1" hangingPunct="1">
              <a:buFont typeface="Arial" charset="0"/>
              <a:buNone/>
              <a:defRPr/>
            </a:pPr>
            <a:r>
              <a:rPr lang="it-IT" b="1" dirty="0" smtClean="0">
                <a:latin typeface="Times New Roman" pitchFamily="18" charset="0"/>
                <a:cs typeface="Times New Roman" pitchFamily="18" charset="0"/>
              </a:rPr>
              <a:t>… che è stata compresa male perché vista come una polemica verso il pensiero paolino è quella della </a:t>
            </a:r>
            <a:r>
              <a:rPr lang="it-IT" b="1" dirty="0" smtClean="0">
                <a:solidFill>
                  <a:schemeClr val="accent2">
                    <a:lumMod val="75000"/>
                  </a:schemeClr>
                </a:solidFill>
                <a:latin typeface="Times New Roman" pitchFamily="18" charset="0"/>
                <a:cs typeface="Times New Roman" pitchFamily="18" charset="0"/>
              </a:rPr>
              <a:t>fede che deve essere accompagnata dalle opere</a:t>
            </a:r>
            <a:r>
              <a:rPr lang="it-IT" b="1" dirty="0" smtClean="0">
                <a:latin typeface="Times New Roman" pitchFamily="18" charset="0"/>
                <a:cs typeface="Times New Roman" pitchFamily="18" charset="0"/>
              </a:rPr>
              <a:t>. Afferma a proposito Giacomo: </a:t>
            </a:r>
            <a:r>
              <a:rPr lang="it-IT" b="1" i="1" dirty="0" smtClean="0">
                <a:solidFill>
                  <a:srgbClr val="FF0000"/>
                </a:solidFill>
                <a:latin typeface="Times New Roman" pitchFamily="18" charset="0"/>
                <a:cs typeface="Times New Roman" pitchFamily="18" charset="0"/>
              </a:rPr>
              <a:t>se uno ascolta la Parola e non la mette in pratica, costui somiglia a un uomo che guarda il proprio volto allo specchio: appena si è guardato, se ne va, e subito dimentica come era </a:t>
            </a:r>
            <a:r>
              <a:rPr lang="it-IT" sz="2000" b="1" dirty="0" smtClean="0">
                <a:latin typeface="Times New Roman" pitchFamily="18" charset="0"/>
                <a:cs typeface="Times New Roman" pitchFamily="18" charset="0"/>
              </a:rPr>
              <a:t>(1,23-24)</a:t>
            </a:r>
            <a:endParaRPr lang="it-IT" sz="2000" b="1" dirty="0">
              <a:latin typeface="Times New Roman" pitchFamily="18" charset="0"/>
              <a:cs typeface="Times New Roman"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olo 1"/>
          <p:cNvSpPr>
            <a:spLocks noGrp="1"/>
          </p:cNvSpPr>
          <p:nvPr>
            <p:ph type="title"/>
          </p:nvPr>
        </p:nvSpPr>
        <p:spPr/>
        <p:txBody>
          <a:bodyPr/>
          <a:lstStyle/>
          <a:p>
            <a:pPr eaLnBrk="1" hangingPunct="1"/>
            <a:r>
              <a:rPr lang="it-IT" altLang="it-IT" b="1" smtClean="0">
                <a:solidFill>
                  <a:srgbClr val="FF0000"/>
                </a:solidFill>
                <a:latin typeface="Algerian" pitchFamily="82" charset="0"/>
              </a:rPr>
              <a:t>Prima Lettera di Pietro</a:t>
            </a:r>
            <a:endParaRPr lang="it-IT" altLang="it-IT" smtClean="0">
              <a:solidFill>
                <a:srgbClr val="FF0000"/>
              </a:solidFill>
              <a:latin typeface="Algerian" pitchFamily="82" charset="0"/>
            </a:endParaRPr>
          </a:p>
        </p:txBody>
      </p:sp>
      <p:pic>
        <p:nvPicPr>
          <p:cNvPr id="38915" name="Picture 4" descr="Illuminated.bible.closeup.ar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050" y="1773238"/>
            <a:ext cx="4897438"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normAutofit fontScale="90000"/>
          </a:bodyPr>
          <a:lstStyle/>
          <a:p>
            <a:pPr eaLnBrk="1" fontAlgn="auto" hangingPunct="1">
              <a:spcAft>
                <a:spcPts val="0"/>
              </a:spcAft>
              <a:defRPr/>
            </a:pPr>
            <a:r>
              <a:rPr lang="it-IT" dirty="0" smtClean="0">
                <a:solidFill>
                  <a:srgbClr val="FF0000"/>
                </a:solidFill>
                <a:latin typeface="Arial Black" pitchFamily="34" charset="0"/>
              </a:rPr>
              <a:t>La prima delle due Lettere attribuite all’apostolo Pietro</a:t>
            </a:r>
            <a:endParaRPr lang="it-IT" dirty="0">
              <a:solidFill>
                <a:srgbClr val="FF0000"/>
              </a:solidFill>
              <a:latin typeface="Arial Black" pitchFamily="34" charset="0"/>
            </a:endParaRPr>
          </a:p>
        </p:txBody>
      </p:sp>
      <p:sp>
        <p:nvSpPr>
          <p:cNvPr id="39939" name="Segnaposto contenuto 2"/>
          <p:cNvSpPr>
            <a:spLocks noGrp="1"/>
          </p:cNvSpPr>
          <p:nvPr>
            <p:ph idx="1"/>
          </p:nvPr>
        </p:nvSpPr>
        <p:spPr/>
        <p:txBody>
          <a:bodyPr/>
          <a:lstStyle/>
          <a:p>
            <a:pPr algn="ctr" eaLnBrk="1" hangingPunct="1">
              <a:buFont typeface="Arial" panose="020B0604020202020204" pitchFamily="34" charset="0"/>
              <a:buNone/>
            </a:pPr>
            <a:endParaRPr lang="it-IT" altLang="it-IT" b="1" smtClean="0">
              <a:latin typeface="Times New Roman" panose="02020603050405020304" pitchFamily="18" charset="0"/>
              <a:cs typeface="Times New Roman" panose="02020603050405020304" pitchFamily="18" charset="0"/>
            </a:endParaRPr>
          </a:p>
          <a:p>
            <a:pPr algn="ctr" eaLnBrk="1" hangingPunct="1">
              <a:buFont typeface="Arial" panose="020B0604020202020204" pitchFamily="34" charset="0"/>
              <a:buNone/>
            </a:pPr>
            <a:r>
              <a:rPr lang="it-IT" altLang="it-IT" b="1" smtClean="0">
                <a:latin typeface="Times New Roman" panose="02020603050405020304" pitchFamily="18" charset="0"/>
                <a:cs typeface="Times New Roman" panose="02020603050405020304" pitchFamily="18" charset="0"/>
              </a:rPr>
              <a:t>… martirizzato tra il 64 e il 67 si rivolge ai cristiani dell’Asia minore specificati nell’elenco dei nomi delle cinque province presentato già ai primi versetti:</a:t>
            </a:r>
          </a:p>
          <a:p>
            <a:pPr algn="ctr" eaLnBrk="1" hangingPunct="1">
              <a:buFont typeface="Arial" panose="020B0604020202020204" pitchFamily="34" charset="0"/>
              <a:buNone/>
            </a:pPr>
            <a:r>
              <a:rPr lang="it-IT" altLang="it-IT" b="1" smtClean="0">
                <a:latin typeface="Times New Roman" panose="02020603050405020304" pitchFamily="18" charset="0"/>
                <a:cs typeface="Times New Roman" panose="02020603050405020304" pitchFamily="18" charset="0"/>
              </a:rPr>
              <a:t> </a:t>
            </a:r>
            <a:r>
              <a:rPr lang="it-IT" altLang="it-IT" b="1" i="1" smtClean="0">
                <a:latin typeface="Times New Roman" panose="02020603050405020304" pitchFamily="18" charset="0"/>
                <a:cs typeface="Times New Roman" panose="02020603050405020304" pitchFamily="18" charset="0"/>
              </a:rPr>
              <a:t>Ponto, Galazia, Cappadocia, Asia e Bitinia</a:t>
            </a:r>
            <a:r>
              <a:rPr lang="it-IT" altLang="it-IT" b="1" smtClean="0">
                <a:latin typeface="Times New Roman" panose="02020603050405020304" pitchFamily="18" charset="0"/>
                <a:cs typeface="Times New Roman" panose="02020603050405020304" pitchFamily="18" charset="0"/>
              </a:rPr>
              <a:t>. </a:t>
            </a:r>
          </a:p>
          <a:p>
            <a:pPr algn="ctr" eaLnBrk="1" hangingPunct="1">
              <a:buFont typeface="Arial" panose="020B0604020202020204" pitchFamily="34" charset="0"/>
              <a:buNone/>
            </a:pPr>
            <a:r>
              <a:rPr lang="it-IT" altLang="it-IT" b="1" smtClean="0">
                <a:latin typeface="Times New Roman" panose="02020603050405020304" pitchFamily="18" charset="0"/>
                <a:cs typeface="Times New Roman" panose="02020603050405020304" pitchFamily="18" charset="0"/>
              </a:rPr>
              <a:t>Sono per lo più convertiti dal paganesimo, </a:t>
            </a:r>
          </a:p>
          <a:p>
            <a:pPr algn="ctr" eaLnBrk="1" hangingPunct="1">
              <a:buFont typeface="Arial" panose="020B0604020202020204" pitchFamily="34" charset="0"/>
              <a:buNone/>
            </a:pPr>
            <a:r>
              <a:rPr lang="it-IT" altLang="it-IT" b="1" smtClean="0">
                <a:latin typeface="Times New Roman" panose="02020603050405020304" pitchFamily="18" charset="0"/>
                <a:cs typeface="Times New Roman" panose="02020603050405020304" pitchFamily="18" charset="0"/>
              </a:rPr>
              <a:t>ma anche dal giudaismo</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olo 1"/>
          <p:cNvSpPr>
            <a:spLocks noGrp="1"/>
          </p:cNvSpPr>
          <p:nvPr>
            <p:ph type="title"/>
          </p:nvPr>
        </p:nvSpPr>
        <p:spPr/>
        <p:txBody>
          <a:bodyPr/>
          <a:lstStyle/>
          <a:p>
            <a:pPr eaLnBrk="1" hangingPunct="1"/>
            <a:r>
              <a:rPr lang="it-IT" altLang="it-IT" smtClean="0">
                <a:solidFill>
                  <a:srgbClr val="FF0000"/>
                </a:solidFill>
                <a:latin typeface="Arial Black" panose="020B0A04020102020204" pitchFamily="34" charset="0"/>
              </a:rPr>
              <a:t>La Lettera è stata redatta </a:t>
            </a:r>
          </a:p>
        </p:txBody>
      </p:sp>
      <p:sp>
        <p:nvSpPr>
          <p:cNvPr id="40963" name="Segnaposto contenuto 2"/>
          <p:cNvSpPr>
            <a:spLocks noGrp="1"/>
          </p:cNvSpPr>
          <p:nvPr>
            <p:ph idx="1"/>
          </p:nvPr>
        </p:nvSpPr>
        <p:spPr/>
        <p:txBody>
          <a:bodyPr/>
          <a:lstStyle/>
          <a:p>
            <a:pPr algn="ctr" eaLnBrk="1" hangingPunct="1">
              <a:buFont typeface="Arial" panose="020B0604020202020204" pitchFamily="34" charset="0"/>
              <a:buNone/>
            </a:pPr>
            <a:endParaRPr lang="it-IT" altLang="it-IT" b="1" smtClean="0">
              <a:latin typeface="Times New Roman" panose="02020603050405020304" pitchFamily="18" charset="0"/>
              <a:cs typeface="Times New Roman" panose="02020603050405020304" pitchFamily="18" charset="0"/>
            </a:endParaRPr>
          </a:p>
          <a:p>
            <a:pPr algn="ctr" eaLnBrk="1" hangingPunct="1">
              <a:buFont typeface="Arial" panose="020B0604020202020204" pitchFamily="34" charset="0"/>
              <a:buNone/>
            </a:pPr>
            <a:r>
              <a:rPr lang="it-IT" altLang="it-IT" b="1" smtClean="0">
                <a:latin typeface="Times New Roman" panose="02020603050405020304" pitchFamily="18" charset="0"/>
                <a:cs typeface="Times New Roman" panose="02020603050405020304" pitchFamily="18" charset="0"/>
              </a:rPr>
              <a:t>… dalla persona del segretario del vero Autore, </a:t>
            </a:r>
            <a:r>
              <a:rPr lang="it-IT" altLang="it-IT" b="1" smtClean="0">
                <a:solidFill>
                  <a:srgbClr val="FFC000"/>
                </a:solidFill>
                <a:latin typeface="Times New Roman" panose="02020603050405020304" pitchFamily="18" charset="0"/>
                <a:cs typeface="Times New Roman" panose="02020603050405020304" pitchFamily="18" charset="0"/>
              </a:rPr>
              <a:t>Silvano</a:t>
            </a:r>
            <a:r>
              <a:rPr lang="it-IT" altLang="it-IT" b="1" smtClean="0">
                <a:latin typeface="Times New Roman" panose="02020603050405020304" pitchFamily="18" charset="0"/>
                <a:cs typeface="Times New Roman" panose="02020603050405020304" pitchFamily="18" charset="0"/>
              </a:rPr>
              <a:t>, colui che viene identificato anche come compagno di viaggio di Paolo </a:t>
            </a:r>
            <a:r>
              <a:rPr lang="it-IT" altLang="it-IT" smtClean="0">
                <a:latin typeface="Times New Roman" panose="02020603050405020304" pitchFamily="18" charset="0"/>
                <a:cs typeface="Times New Roman" panose="02020603050405020304" pitchFamily="18" charset="0"/>
              </a:rPr>
              <a:t>(At 15,22) </a:t>
            </a:r>
            <a:r>
              <a:rPr lang="it-IT" altLang="it-IT" b="1" smtClean="0">
                <a:latin typeface="Times New Roman" panose="02020603050405020304" pitchFamily="18" charset="0"/>
                <a:cs typeface="Times New Roman" panose="02020603050405020304" pitchFamily="18" charset="0"/>
              </a:rPr>
              <a:t>e degno della fiducia di Pietro: </a:t>
            </a:r>
            <a:r>
              <a:rPr lang="it-IT" altLang="it-IT" b="1" i="1" smtClean="0">
                <a:latin typeface="Times New Roman" panose="02020603050405020304" pitchFamily="18" charset="0"/>
                <a:cs typeface="Times New Roman" panose="02020603050405020304" pitchFamily="18" charset="0"/>
              </a:rPr>
              <a:t>vi ho scritto brevemente per mezzo di Silvano che io ritengo fratello fedele </a:t>
            </a:r>
            <a:r>
              <a:rPr lang="it-IT" altLang="it-IT" smtClean="0">
                <a:latin typeface="Times New Roman" panose="02020603050405020304" pitchFamily="18" charset="0"/>
                <a:cs typeface="Times New Roman" panose="02020603050405020304" pitchFamily="18" charset="0"/>
              </a:rPr>
              <a:t>(5,12)</a:t>
            </a:r>
            <a:r>
              <a:rPr lang="it-IT" altLang="it-IT" b="1" smtClean="0">
                <a:latin typeface="Times New Roman" panose="02020603050405020304" pitchFamily="18" charset="0"/>
                <a:cs typeface="Times New Roman" panose="02020603050405020304" pitchFamily="18" charset="0"/>
              </a:rPr>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olo 1"/>
          <p:cNvSpPr>
            <a:spLocks noGrp="1"/>
          </p:cNvSpPr>
          <p:nvPr>
            <p:ph type="title"/>
          </p:nvPr>
        </p:nvSpPr>
        <p:spPr/>
        <p:txBody>
          <a:bodyPr/>
          <a:lstStyle/>
          <a:p>
            <a:pPr eaLnBrk="1" hangingPunct="1">
              <a:defRPr/>
            </a:pPr>
            <a:r>
              <a:rPr lang="it-IT" dirty="0" smtClean="0">
                <a:solidFill>
                  <a:schemeClr val="accent6">
                    <a:lumMod val="50000"/>
                  </a:schemeClr>
                </a:solidFill>
                <a:latin typeface="Arial Black" pitchFamily="34" charset="0"/>
              </a:rPr>
              <a:t>Solo si intuisce …</a:t>
            </a:r>
          </a:p>
        </p:txBody>
      </p:sp>
      <p:sp>
        <p:nvSpPr>
          <p:cNvPr id="5123" name="Segnaposto contenuto 2"/>
          <p:cNvSpPr>
            <a:spLocks noGrp="1"/>
          </p:cNvSpPr>
          <p:nvPr>
            <p:ph idx="1"/>
          </p:nvPr>
        </p:nvSpPr>
        <p:spPr/>
        <p:txBody>
          <a:bodyPr/>
          <a:lstStyle/>
          <a:p>
            <a:pPr algn="ctr" eaLnBrk="1" hangingPunct="1">
              <a:buFont typeface="Arial" panose="020B0604020202020204" pitchFamily="34" charset="0"/>
              <a:buNone/>
            </a:pPr>
            <a:endParaRPr lang="it-IT" altLang="it-IT" sz="4400" b="1" smtClean="0">
              <a:latin typeface="Times New Roman" panose="02020603050405020304" pitchFamily="18" charset="0"/>
              <a:cs typeface="Times New Roman" panose="02020603050405020304" pitchFamily="18" charset="0"/>
            </a:endParaRPr>
          </a:p>
          <a:p>
            <a:pPr algn="ctr" eaLnBrk="1" hangingPunct="1">
              <a:buFont typeface="Arial" panose="020B0604020202020204" pitchFamily="34" charset="0"/>
              <a:buNone/>
            </a:pPr>
            <a:r>
              <a:rPr lang="it-IT" altLang="it-IT" sz="4400" b="1" smtClean="0">
                <a:latin typeface="Times New Roman" panose="02020603050405020304" pitchFamily="18" charset="0"/>
                <a:cs typeface="Times New Roman" panose="02020603050405020304" pitchFamily="18" charset="0"/>
              </a:rPr>
              <a:t>… che l’Autore è un cristiano proveniente dall’ebraismo che conosce molto bene l’AT e la cultura ellenistica</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olo 1"/>
          <p:cNvSpPr>
            <a:spLocks noGrp="1"/>
          </p:cNvSpPr>
          <p:nvPr>
            <p:ph type="title"/>
          </p:nvPr>
        </p:nvSpPr>
        <p:spPr/>
        <p:txBody>
          <a:bodyPr/>
          <a:lstStyle/>
          <a:p>
            <a:pPr eaLnBrk="1" hangingPunct="1"/>
            <a:r>
              <a:rPr lang="it-IT" altLang="it-IT" smtClean="0">
                <a:solidFill>
                  <a:srgbClr val="FFC000"/>
                </a:solidFill>
                <a:latin typeface="Arial Black" panose="020B0A04020102020204" pitchFamily="34" charset="0"/>
              </a:rPr>
              <a:t>I destinatari …</a:t>
            </a:r>
          </a:p>
        </p:txBody>
      </p:sp>
      <p:sp>
        <p:nvSpPr>
          <p:cNvPr id="41987" name="Segnaposto contenuto 2"/>
          <p:cNvSpPr>
            <a:spLocks noGrp="1"/>
          </p:cNvSpPr>
          <p:nvPr>
            <p:ph idx="1"/>
          </p:nvPr>
        </p:nvSpPr>
        <p:spPr/>
        <p:txBody>
          <a:bodyPr/>
          <a:lstStyle/>
          <a:p>
            <a:pPr algn="ctr" eaLnBrk="1" hangingPunct="1">
              <a:buFont typeface="Arial" panose="020B0604020202020204" pitchFamily="34" charset="0"/>
              <a:buNone/>
            </a:pPr>
            <a:r>
              <a:rPr lang="it-IT" altLang="it-IT" b="1" smtClean="0">
                <a:latin typeface="Times New Roman" panose="02020603050405020304" pitchFamily="18" charset="0"/>
                <a:cs typeface="Times New Roman" panose="02020603050405020304" pitchFamily="18" charset="0"/>
              </a:rPr>
              <a:t>… si trovano a vivere le </a:t>
            </a:r>
            <a:r>
              <a:rPr lang="it-IT" altLang="it-IT" b="1" smtClean="0">
                <a:solidFill>
                  <a:srgbClr val="7030A0"/>
                </a:solidFill>
                <a:latin typeface="Times New Roman" panose="02020603050405020304" pitchFamily="18" charset="0"/>
                <a:cs typeface="Times New Roman" panose="02020603050405020304" pitchFamily="18" charset="0"/>
              </a:rPr>
              <a:t>prime persecuzioni </a:t>
            </a:r>
            <a:r>
              <a:rPr lang="it-IT" altLang="it-IT" b="1" smtClean="0">
                <a:latin typeface="Times New Roman" panose="02020603050405020304" pitchFamily="18" charset="0"/>
                <a:cs typeface="Times New Roman" panose="02020603050405020304" pitchFamily="18" charset="0"/>
              </a:rPr>
              <a:t>e la Lettera assolve la funzione di </a:t>
            </a:r>
            <a:r>
              <a:rPr lang="it-IT" altLang="it-IT" b="1" smtClean="0">
                <a:solidFill>
                  <a:srgbClr val="FF0000"/>
                </a:solidFill>
                <a:latin typeface="Times New Roman" panose="02020603050405020304" pitchFamily="18" charset="0"/>
                <a:cs typeface="Times New Roman" panose="02020603050405020304" pitchFamily="18" charset="0"/>
              </a:rPr>
              <a:t>sostenere e rafforzare la fede dei perseguitati</a:t>
            </a:r>
            <a:r>
              <a:rPr lang="it-IT" altLang="it-IT" b="1" smtClean="0">
                <a:latin typeface="Times New Roman" panose="02020603050405020304" pitchFamily="18" charset="0"/>
                <a:cs typeface="Times New Roman" panose="02020603050405020304" pitchFamily="18" charset="0"/>
              </a:rPr>
              <a:t>. Soprattutto si tratta di </a:t>
            </a:r>
            <a:r>
              <a:rPr lang="it-IT" altLang="it-IT" b="1" u="sng" smtClean="0">
                <a:latin typeface="Times New Roman" panose="02020603050405020304" pitchFamily="18" charset="0"/>
                <a:cs typeface="Times New Roman" panose="02020603050405020304" pitchFamily="18" charset="0"/>
              </a:rPr>
              <a:t>calunnie e ingiurie </a:t>
            </a:r>
            <a:r>
              <a:rPr lang="it-IT" altLang="it-IT" b="1" smtClean="0">
                <a:latin typeface="Times New Roman" panose="02020603050405020304" pitchFamily="18" charset="0"/>
                <a:cs typeface="Times New Roman" panose="02020603050405020304" pitchFamily="18" charset="0"/>
              </a:rPr>
              <a:t>che vengono rivolte nei riguardi dei membri di queste comunità da parte di </a:t>
            </a:r>
            <a:r>
              <a:rPr lang="it-IT" altLang="it-IT" b="1" smtClean="0">
                <a:solidFill>
                  <a:srgbClr val="7030A0"/>
                </a:solidFill>
                <a:latin typeface="Times New Roman" panose="02020603050405020304" pitchFamily="18" charset="0"/>
                <a:cs typeface="Times New Roman" panose="02020603050405020304" pitchFamily="18" charset="0"/>
              </a:rPr>
              <a:t>uomini che vivono in modo dissoluto</a:t>
            </a:r>
            <a:r>
              <a:rPr lang="it-IT" altLang="it-IT" b="1" smtClean="0">
                <a:latin typeface="Times New Roman" panose="02020603050405020304" pitchFamily="18" charset="0"/>
                <a:cs typeface="Times New Roman" panose="02020603050405020304" pitchFamily="18" charset="0"/>
              </a:rPr>
              <a:t>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olo 1"/>
          <p:cNvSpPr>
            <a:spLocks noGrp="1"/>
          </p:cNvSpPr>
          <p:nvPr>
            <p:ph type="title"/>
          </p:nvPr>
        </p:nvSpPr>
        <p:spPr/>
        <p:txBody>
          <a:bodyPr/>
          <a:lstStyle/>
          <a:p>
            <a:pPr eaLnBrk="1" hangingPunct="1"/>
            <a:r>
              <a:rPr lang="it-IT" altLang="it-IT" smtClean="0">
                <a:latin typeface="Arial Black" panose="020B0A04020102020204" pitchFamily="34" charset="0"/>
              </a:rPr>
              <a:t>L’Autore suggerisce …</a:t>
            </a:r>
          </a:p>
        </p:txBody>
      </p:sp>
      <p:sp>
        <p:nvSpPr>
          <p:cNvPr id="43011" name="Segnaposto contenuto 2"/>
          <p:cNvSpPr>
            <a:spLocks noGrp="1"/>
          </p:cNvSpPr>
          <p:nvPr>
            <p:ph idx="1"/>
          </p:nvPr>
        </p:nvSpPr>
        <p:spPr/>
        <p:txBody>
          <a:bodyPr/>
          <a:lstStyle/>
          <a:p>
            <a:pPr algn="ctr" eaLnBrk="1" hangingPunct="1">
              <a:buFont typeface="Arial" panose="020B0604020202020204" pitchFamily="34" charset="0"/>
              <a:buNone/>
            </a:pPr>
            <a:r>
              <a:rPr lang="it-IT" altLang="it-IT" sz="3600" b="1" smtClean="0">
                <a:solidFill>
                  <a:srgbClr val="C00000"/>
                </a:solidFill>
                <a:latin typeface="Times New Roman" panose="02020603050405020304" pitchFamily="18" charset="0"/>
                <a:cs typeface="Times New Roman" panose="02020603050405020304" pitchFamily="18" charset="0"/>
              </a:rPr>
              <a:t>… di avere </a:t>
            </a:r>
            <a:r>
              <a:rPr lang="it-IT" altLang="it-IT" sz="3600" b="1" u="sng" smtClean="0">
                <a:solidFill>
                  <a:srgbClr val="C00000"/>
                </a:solidFill>
                <a:latin typeface="Times New Roman" panose="02020603050405020304" pitchFamily="18" charset="0"/>
                <a:cs typeface="Times New Roman" panose="02020603050405020304" pitchFamily="18" charset="0"/>
              </a:rPr>
              <a:t>Cristo come modello</a:t>
            </a:r>
            <a:r>
              <a:rPr lang="it-IT" altLang="it-IT" sz="3600" b="1" smtClean="0">
                <a:solidFill>
                  <a:srgbClr val="C00000"/>
                </a:solidFill>
                <a:latin typeface="Times New Roman" panose="02020603050405020304" pitchFamily="18" charset="0"/>
                <a:cs typeface="Times New Roman" panose="02020603050405020304" pitchFamily="18" charset="0"/>
              </a:rPr>
              <a:t> e </a:t>
            </a:r>
            <a:r>
              <a:rPr lang="it-IT" altLang="it-IT" sz="3600" b="1" u="sng" smtClean="0">
                <a:solidFill>
                  <a:srgbClr val="C00000"/>
                </a:solidFill>
                <a:latin typeface="Times New Roman" panose="02020603050405020304" pitchFamily="18" charset="0"/>
                <a:cs typeface="Times New Roman" panose="02020603050405020304" pitchFamily="18" charset="0"/>
              </a:rPr>
              <a:t>sopportare</a:t>
            </a:r>
            <a:r>
              <a:rPr lang="it-IT" altLang="it-IT" sz="3600" b="1" smtClean="0">
                <a:solidFill>
                  <a:srgbClr val="C00000"/>
                </a:solidFill>
                <a:latin typeface="Times New Roman" panose="02020603050405020304" pitchFamily="18" charset="0"/>
                <a:cs typeface="Times New Roman" panose="02020603050405020304" pitchFamily="18" charset="0"/>
              </a:rPr>
              <a:t> coraggiosamente e con pazienza le tribolazioni </a:t>
            </a:r>
          </a:p>
          <a:p>
            <a:pPr algn="ctr" eaLnBrk="1" hangingPunct="1">
              <a:buFont typeface="Arial" panose="020B0604020202020204" pitchFamily="34" charset="0"/>
              <a:buNone/>
            </a:pPr>
            <a:r>
              <a:rPr lang="it-IT" altLang="it-IT" sz="3600" b="1" smtClean="0">
                <a:solidFill>
                  <a:srgbClr val="C00000"/>
                </a:solidFill>
                <a:latin typeface="Times New Roman" panose="02020603050405020304" pitchFamily="18" charset="0"/>
                <a:cs typeface="Times New Roman" panose="02020603050405020304" pitchFamily="18" charset="0"/>
              </a:rPr>
              <a:t>e di </a:t>
            </a:r>
            <a:r>
              <a:rPr lang="it-IT" altLang="it-IT" sz="3600" b="1" u="sng" smtClean="0">
                <a:solidFill>
                  <a:srgbClr val="C00000"/>
                </a:solidFill>
                <a:latin typeface="Times New Roman" panose="02020603050405020304" pitchFamily="18" charset="0"/>
                <a:cs typeface="Times New Roman" panose="02020603050405020304" pitchFamily="18" charset="0"/>
              </a:rPr>
              <a:t>opporre</a:t>
            </a:r>
            <a:r>
              <a:rPr lang="it-IT" altLang="it-IT" sz="3600" b="1" smtClean="0">
                <a:solidFill>
                  <a:srgbClr val="C00000"/>
                </a:solidFill>
                <a:latin typeface="Times New Roman" panose="02020603050405020304" pitchFamily="18" charset="0"/>
                <a:cs typeface="Times New Roman" panose="02020603050405020304" pitchFamily="18" charset="0"/>
              </a:rPr>
              <a:t> al male solo la carità, l’obbedienza alle autorità </a:t>
            </a:r>
          </a:p>
          <a:p>
            <a:pPr algn="ctr" eaLnBrk="1" hangingPunct="1">
              <a:buFont typeface="Arial" panose="020B0604020202020204" pitchFamily="34" charset="0"/>
              <a:buNone/>
            </a:pPr>
            <a:r>
              <a:rPr lang="it-IT" altLang="it-IT" sz="3600" b="1" smtClean="0">
                <a:solidFill>
                  <a:srgbClr val="C00000"/>
                </a:solidFill>
                <a:latin typeface="Times New Roman" panose="02020603050405020304" pitchFamily="18" charset="0"/>
                <a:cs typeface="Times New Roman" panose="02020603050405020304" pitchFamily="18" charset="0"/>
              </a:rPr>
              <a:t>e la </a:t>
            </a:r>
            <a:r>
              <a:rPr lang="it-IT" altLang="it-IT" sz="3600" b="1" u="sng" smtClean="0">
                <a:solidFill>
                  <a:srgbClr val="C00000"/>
                </a:solidFill>
                <a:latin typeface="Times New Roman" panose="02020603050405020304" pitchFamily="18" charset="0"/>
                <a:cs typeface="Times New Roman" panose="02020603050405020304" pitchFamily="18" charset="0"/>
              </a:rPr>
              <a:t>dolcezza</a:t>
            </a:r>
            <a:r>
              <a:rPr lang="it-IT" altLang="it-IT" sz="3600" b="1" smtClean="0">
                <a:solidFill>
                  <a:srgbClr val="C00000"/>
                </a:solidFill>
                <a:latin typeface="Times New Roman" panose="02020603050405020304" pitchFamily="18" charset="0"/>
                <a:cs typeface="Times New Roman" panose="02020603050405020304" pitchFamily="18" charset="0"/>
              </a:rPr>
              <a:t> dei modi verso tutti</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olo 1"/>
          <p:cNvSpPr>
            <a:spLocks noGrp="1"/>
          </p:cNvSpPr>
          <p:nvPr>
            <p:ph type="title"/>
          </p:nvPr>
        </p:nvSpPr>
        <p:spPr/>
        <p:txBody>
          <a:bodyPr/>
          <a:lstStyle/>
          <a:p>
            <a:pPr eaLnBrk="1" hangingPunct="1"/>
            <a:r>
              <a:rPr lang="it-IT" altLang="it-IT" smtClean="0">
                <a:solidFill>
                  <a:srgbClr val="C00000"/>
                </a:solidFill>
                <a:latin typeface="Arial Black" panose="020B0A04020102020204" pitchFamily="34" charset="0"/>
              </a:rPr>
              <a:t>Caratteristica di questa Lettera …</a:t>
            </a:r>
          </a:p>
        </p:txBody>
      </p:sp>
      <p:sp>
        <p:nvSpPr>
          <p:cNvPr id="44035" name="Segnaposto contenuto 2"/>
          <p:cNvSpPr>
            <a:spLocks noGrp="1"/>
          </p:cNvSpPr>
          <p:nvPr>
            <p:ph idx="1"/>
          </p:nvPr>
        </p:nvSpPr>
        <p:spPr/>
        <p:txBody>
          <a:bodyPr/>
          <a:lstStyle/>
          <a:p>
            <a:pPr algn="ctr" eaLnBrk="1" hangingPunct="1">
              <a:buFont typeface="Arial" panose="020B0604020202020204" pitchFamily="34" charset="0"/>
              <a:buNone/>
            </a:pPr>
            <a:endParaRPr lang="it-IT" altLang="it-IT" b="1" smtClean="0">
              <a:latin typeface="Times New Roman" panose="02020603050405020304" pitchFamily="18" charset="0"/>
              <a:cs typeface="Times New Roman" panose="02020603050405020304" pitchFamily="18" charset="0"/>
            </a:endParaRPr>
          </a:p>
          <a:p>
            <a:pPr algn="ctr" eaLnBrk="1" hangingPunct="1">
              <a:buFont typeface="Arial" panose="020B0604020202020204" pitchFamily="34" charset="0"/>
              <a:buNone/>
            </a:pPr>
            <a:r>
              <a:rPr lang="it-IT" altLang="it-IT" b="1" smtClean="0">
                <a:latin typeface="Times New Roman" panose="02020603050405020304" pitchFamily="18" charset="0"/>
                <a:cs typeface="Times New Roman" panose="02020603050405020304" pitchFamily="18" charset="0"/>
              </a:rPr>
              <a:t>… è la trattazione del tema sulla </a:t>
            </a:r>
            <a:r>
              <a:rPr lang="it-IT" altLang="it-IT" b="1" smtClean="0">
                <a:solidFill>
                  <a:srgbClr val="FFFF00"/>
                </a:solidFill>
                <a:latin typeface="Times New Roman" panose="02020603050405020304" pitchFamily="18" charset="0"/>
                <a:cs typeface="Times New Roman" panose="02020603050405020304" pitchFamily="18" charset="0"/>
              </a:rPr>
              <a:t>discesa agli inferi di Cristo</a:t>
            </a:r>
            <a:r>
              <a:rPr lang="it-IT" altLang="it-IT" b="1" smtClean="0">
                <a:latin typeface="Times New Roman" panose="02020603050405020304" pitchFamily="18" charset="0"/>
                <a:cs typeface="Times New Roman" panose="02020603050405020304" pitchFamily="18" charset="0"/>
              </a:rPr>
              <a:t> che è appunto alla base della formulazione del </a:t>
            </a:r>
            <a:r>
              <a:rPr lang="it-IT" altLang="it-IT" b="1" smtClean="0">
                <a:solidFill>
                  <a:srgbClr val="C00000"/>
                </a:solidFill>
                <a:latin typeface="Times New Roman" panose="02020603050405020304" pitchFamily="18" charset="0"/>
                <a:cs typeface="Times New Roman" panose="02020603050405020304" pitchFamily="18" charset="0"/>
              </a:rPr>
              <a:t>dogma</a:t>
            </a:r>
            <a:r>
              <a:rPr lang="it-IT" altLang="it-IT" b="1" smtClean="0">
                <a:latin typeface="Times New Roman" panose="02020603050405020304" pitchFamily="18" charset="0"/>
                <a:cs typeface="Times New Roman" panose="02020603050405020304" pitchFamily="18" charset="0"/>
              </a:rPr>
              <a:t> in questione </a:t>
            </a:r>
          </a:p>
          <a:p>
            <a:pPr algn="ctr" eaLnBrk="1" hangingPunct="1">
              <a:buFont typeface="Arial" panose="020B0604020202020204" pitchFamily="34" charset="0"/>
              <a:buNone/>
            </a:pPr>
            <a:r>
              <a:rPr lang="it-IT" altLang="it-IT" b="1" smtClean="0">
                <a:latin typeface="Times New Roman" panose="02020603050405020304" pitchFamily="18" charset="0"/>
                <a:cs typeface="Times New Roman" panose="02020603050405020304" pitchFamily="18" charset="0"/>
              </a:rPr>
              <a:t>(</a:t>
            </a:r>
            <a:r>
              <a:rPr lang="it-IT" altLang="it-IT" b="1" i="1" smtClean="0">
                <a:latin typeface="Times New Roman" panose="02020603050405020304" pitchFamily="18" charset="0"/>
                <a:cs typeface="Times New Roman" panose="02020603050405020304" pitchFamily="18" charset="0"/>
              </a:rPr>
              <a:t>e nello spirito andò a portare l’annuncio anche alle anime prigioniere, che un tempo avevano rifiutato di credere</a:t>
            </a:r>
            <a:r>
              <a:rPr lang="it-IT" altLang="it-IT" b="1" smtClean="0">
                <a:latin typeface="Times New Roman" panose="02020603050405020304" pitchFamily="18" charset="0"/>
                <a:cs typeface="Times New Roman" panose="02020603050405020304" pitchFamily="18" charset="0"/>
              </a:rPr>
              <a:t>, </a:t>
            </a:r>
            <a:r>
              <a:rPr lang="it-IT" altLang="it-IT" smtClean="0">
                <a:latin typeface="Times New Roman" panose="02020603050405020304" pitchFamily="18" charset="0"/>
                <a:cs typeface="Times New Roman" panose="02020603050405020304" pitchFamily="18" charset="0"/>
              </a:rPr>
              <a:t>3,19-20)</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olo 1"/>
          <p:cNvSpPr>
            <a:spLocks noGrp="1"/>
          </p:cNvSpPr>
          <p:nvPr>
            <p:ph type="title"/>
          </p:nvPr>
        </p:nvSpPr>
        <p:spPr/>
        <p:txBody>
          <a:bodyPr/>
          <a:lstStyle/>
          <a:p>
            <a:pPr eaLnBrk="1" hangingPunct="1"/>
            <a:r>
              <a:rPr lang="it-IT" altLang="it-IT" b="1" smtClean="0">
                <a:solidFill>
                  <a:srgbClr val="C00000"/>
                </a:solidFill>
                <a:latin typeface="Arial Black" panose="020B0A04020102020204" pitchFamily="34" charset="0"/>
              </a:rPr>
              <a:t>Seconda Lettera di Pietro</a:t>
            </a:r>
            <a:endParaRPr lang="it-IT" altLang="it-IT" smtClean="0">
              <a:solidFill>
                <a:srgbClr val="C00000"/>
              </a:solidFill>
              <a:latin typeface="Arial Black" panose="020B0A04020102020204" pitchFamily="34" charset="0"/>
            </a:endParaRPr>
          </a:p>
        </p:txBody>
      </p:sp>
      <p:pic>
        <p:nvPicPr>
          <p:cNvPr id="45059" name="Picture 4" descr="Papyrus Bodmer VII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1557338"/>
            <a:ext cx="6985000" cy="482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normAutofit fontScale="90000"/>
          </a:bodyPr>
          <a:lstStyle/>
          <a:p>
            <a:pPr eaLnBrk="1" fontAlgn="auto" hangingPunct="1">
              <a:spcAft>
                <a:spcPts val="0"/>
              </a:spcAft>
              <a:defRPr/>
            </a:pPr>
            <a:r>
              <a:rPr lang="it-IT" dirty="0" smtClean="0">
                <a:solidFill>
                  <a:srgbClr val="C00000"/>
                </a:solidFill>
                <a:latin typeface="Arial Black" pitchFamily="34" charset="0"/>
              </a:rPr>
              <a:t>Anche la II Lettera è attribuita a Pietro</a:t>
            </a:r>
            <a:endParaRPr lang="it-IT" dirty="0">
              <a:solidFill>
                <a:srgbClr val="C00000"/>
              </a:solidFill>
              <a:latin typeface="Arial Black" pitchFamily="34" charset="0"/>
            </a:endParaRPr>
          </a:p>
        </p:txBody>
      </p:sp>
      <p:sp>
        <p:nvSpPr>
          <p:cNvPr id="46083" name="Segnaposto contenuto 2"/>
          <p:cNvSpPr>
            <a:spLocks noGrp="1"/>
          </p:cNvSpPr>
          <p:nvPr>
            <p:ph idx="1"/>
          </p:nvPr>
        </p:nvSpPr>
        <p:spPr/>
        <p:txBody>
          <a:bodyPr/>
          <a:lstStyle/>
          <a:p>
            <a:pPr algn="ctr" eaLnBrk="1" hangingPunct="1">
              <a:buFont typeface="Arial" panose="020B0604020202020204" pitchFamily="34" charset="0"/>
              <a:buNone/>
            </a:pPr>
            <a:r>
              <a:rPr lang="it-IT" altLang="it-IT" b="1" smtClean="0">
                <a:latin typeface="Times New Roman" panose="02020603050405020304" pitchFamily="18" charset="0"/>
                <a:cs typeface="Times New Roman" panose="02020603050405020304" pitchFamily="18" charset="0"/>
              </a:rPr>
              <a:t>… identificato inequivocabilmente con il </a:t>
            </a:r>
            <a:r>
              <a:rPr lang="it-IT" altLang="it-IT" b="1" smtClean="0">
                <a:solidFill>
                  <a:srgbClr val="FFC000"/>
                </a:solidFill>
                <a:latin typeface="Times New Roman" panose="02020603050405020304" pitchFamily="18" charset="0"/>
                <a:cs typeface="Times New Roman" panose="02020603050405020304" pitchFamily="18" charset="0"/>
              </a:rPr>
              <a:t>primo degli apostoli </a:t>
            </a:r>
            <a:r>
              <a:rPr lang="it-IT" altLang="it-IT" b="1" smtClean="0">
                <a:latin typeface="Times New Roman" panose="02020603050405020304" pitchFamily="18" charset="0"/>
                <a:cs typeface="Times New Roman" panose="02020603050405020304" pitchFamily="18" charset="0"/>
              </a:rPr>
              <a:t>non solo perché è scritto nella presentazione iniziale (1,1), ma anche perché afferma di essere stato </a:t>
            </a:r>
            <a:r>
              <a:rPr lang="it-IT" altLang="it-IT" b="1" smtClean="0">
                <a:solidFill>
                  <a:srgbClr val="FFC000"/>
                </a:solidFill>
                <a:latin typeface="Times New Roman" panose="02020603050405020304" pitchFamily="18" charset="0"/>
                <a:cs typeface="Times New Roman" panose="02020603050405020304" pitchFamily="18" charset="0"/>
              </a:rPr>
              <a:t>testimone della Trasfigurazione del Signore </a:t>
            </a:r>
            <a:r>
              <a:rPr lang="it-IT" altLang="it-IT" b="1" smtClean="0">
                <a:latin typeface="Times New Roman" panose="02020603050405020304" pitchFamily="18" charset="0"/>
                <a:cs typeface="Times New Roman" panose="02020603050405020304" pitchFamily="18" charset="0"/>
              </a:rPr>
              <a:t>(1,16-18) e informa in merito al fatto di aver già </a:t>
            </a:r>
            <a:r>
              <a:rPr lang="it-IT" altLang="it-IT" b="1" smtClean="0">
                <a:solidFill>
                  <a:srgbClr val="FFC000"/>
                </a:solidFill>
                <a:latin typeface="Times New Roman" panose="02020603050405020304" pitchFamily="18" charset="0"/>
                <a:cs typeface="Times New Roman" panose="02020603050405020304" pitchFamily="18" charset="0"/>
              </a:rPr>
              <a:t>scritto un’altra Lettera</a:t>
            </a:r>
            <a:r>
              <a:rPr lang="it-IT" altLang="it-IT" b="1" smtClean="0">
                <a:latin typeface="Times New Roman" panose="02020603050405020304" pitchFamily="18" charset="0"/>
                <a:cs typeface="Times New Roman" panose="02020603050405020304" pitchFamily="18" charset="0"/>
              </a:rPr>
              <a:t> (3,1) che non può che essere la Prima Lettera di Pietro.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olo 1"/>
          <p:cNvSpPr>
            <a:spLocks noGrp="1"/>
          </p:cNvSpPr>
          <p:nvPr>
            <p:ph type="title"/>
          </p:nvPr>
        </p:nvSpPr>
        <p:spPr/>
        <p:txBody>
          <a:bodyPr/>
          <a:lstStyle/>
          <a:p>
            <a:pPr eaLnBrk="1" hangingPunct="1"/>
            <a:r>
              <a:rPr lang="it-IT" altLang="it-IT" smtClean="0">
                <a:solidFill>
                  <a:srgbClr val="FFC000"/>
                </a:solidFill>
                <a:latin typeface="Arial Black" panose="020B0A04020102020204" pitchFamily="34" charset="0"/>
              </a:rPr>
              <a:t>I destinatari</a:t>
            </a:r>
          </a:p>
        </p:txBody>
      </p:sp>
      <p:sp>
        <p:nvSpPr>
          <p:cNvPr id="47107" name="Segnaposto contenuto 2"/>
          <p:cNvSpPr>
            <a:spLocks noGrp="1"/>
          </p:cNvSpPr>
          <p:nvPr>
            <p:ph idx="1"/>
          </p:nvPr>
        </p:nvSpPr>
        <p:spPr/>
        <p:txBody>
          <a:bodyPr/>
          <a:lstStyle/>
          <a:p>
            <a:pPr algn="ctr" eaLnBrk="1" hangingPunct="1">
              <a:buFont typeface="Arial" panose="020B0604020202020204" pitchFamily="34" charset="0"/>
              <a:buNone/>
            </a:pPr>
            <a:r>
              <a:rPr lang="it-IT" altLang="it-IT" b="1" smtClean="0">
                <a:latin typeface="Times New Roman" panose="02020603050405020304" pitchFamily="18" charset="0"/>
                <a:cs typeface="Times New Roman" panose="02020603050405020304" pitchFamily="18" charset="0"/>
              </a:rPr>
              <a:t>Si suppone perciò che i destinatari siano gli stessi elencati nella Prima Lettera e questa volta scrive loro per esortarli a stare in guardia dai </a:t>
            </a:r>
            <a:r>
              <a:rPr lang="it-IT" altLang="it-IT" sz="4000" b="1" i="1" smtClean="0">
                <a:solidFill>
                  <a:srgbClr val="7030A0"/>
                </a:solidFill>
                <a:latin typeface="Times New Roman" panose="02020603050405020304" pitchFamily="18" charset="0"/>
                <a:cs typeface="Times New Roman" panose="02020603050405020304" pitchFamily="18" charset="0"/>
              </a:rPr>
              <a:t>falsi profeti </a:t>
            </a:r>
            <a:r>
              <a:rPr lang="it-IT" altLang="it-IT" b="1" smtClean="0">
                <a:latin typeface="Times New Roman" panose="02020603050405020304" pitchFamily="18" charset="0"/>
                <a:cs typeface="Times New Roman" panose="02020603050405020304" pitchFamily="18" charset="0"/>
              </a:rPr>
              <a:t>(c. 2) e di avere un giusto atteggiamento circa </a:t>
            </a:r>
          </a:p>
          <a:p>
            <a:pPr algn="ctr" eaLnBrk="1" hangingPunct="1">
              <a:buFont typeface="Arial" panose="020B0604020202020204" pitchFamily="34" charset="0"/>
              <a:buNone/>
            </a:pPr>
            <a:r>
              <a:rPr lang="it-IT" altLang="it-IT" b="1" smtClean="0">
                <a:latin typeface="Times New Roman" panose="02020603050405020304" pitchFamily="18" charset="0"/>
                <a:cs typeface="Times New Roman" panose="02020603050405020304" pitchFamily="18" charset="0"/>
              </a:rPr>
              <a:t>il </a:t>
            </a:r>
            <a:r>
              <a:rPr lang="it-IT" altLang="it-IT" b="1" i="1" smtClean="0">
                <a:latin typeface="Times New Roman" panose="02020603050405020304" pitchFamily="18" charset="0"/>
                <a:cs typeface="Times New Roman" panose="02020603050405020304" pitchFamily="18" charset="0"/>
              </a:rPr>
              <a:t>giorno della venuta del Signore </a:t>
            </a:r>
            <a:r>
              <a:rPr lang="it-IT" altLang="it-IT" b="1" smtClean="0">
                <a:latin typeface="Times New Roman" panose="02020603050405020304" pitchFamily="18" charset="0"/>
                <a:cs typeface="Times New Roman" panose="02020603050405020304" pitchFamily="18" charset="0"/>
              </a:rPr>
              <a:t>(c. 3).</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olo 1"/>
          <p:cNvSpPr>
            <a:spLocks noGrp="1"/>
          </p:cNvSpPr>
          <p:nvPr>
            <p:ph type="title"/>
          </p:nvPr>
        </p:nvSpPr>
        <p:spPr/>
        <p:txBody>
          <a:bodyPr/>
          <a:lstStyle/>
          <a:p>
            <a:pPr eaLnBrk="1" hangingPunct="1"/>
            <a:r>
              <a:rPr lang="it-IT" altLang="it-IT" smtClean="0">
                <a:solidFill>
                  <a:srgbClr val="FFC000"/>
                </a:solidFill>
                <a:latin typeface="Arial Black" panose="020B0A04020102020204" pitchFamily="34" charset="0"/>
              </a:rPr>
              <a:t>Lo stile linguistico …</a:t>
            </a:r>
          </a:p>
        </p:txBody>
      </p:sp>
      <p:sp>
        <p:nvSpPr>
          <p:cNvPr id="48131" name="Segnaposto contenuto 2"/>
          <p:cNvSpPr>
            <a:spLocks noGrp="1"/>
          </p:cNvSpPr>
          <p:nvPr>
            <p:ph idx="1"/>
          </p:nvPr>
        </p:nvSpPr>
        <p:spPr/>
        <p:txBody>
          <a:bodyPr/>
          <a:lstStyle/>
          <a:p>
            <a:pPr algn="ctr" eaLnBrk="1" hangingPunct="1">
              <a:buFont typeface="Arial" panose="020B0604020202020204" pitchFamily="34" charset="0"/>
              <a:buNone/>
            </a:pPr>
            <a:r>
              <a:rPr lang="it-IT" altLang="it-IT" b="1" smtClean="0">
                <a:latin typeface="Times New Roman" panose="02020603050405020304" pitchFamily="18" charset="0"/>
                <a:cs typeface="Times New Roman" panose="02020603050405020304" pitchFamily="18" charset="0"/>
              </a:rPr>
              <a:t>… si presenta piuttosto diverso rispetto alla Prima Lettera e </a:t>
            </a:r>
            <a:r>
              <a:rPr lang="it-IT" altLang="it-IT" b="1" smtClean="0">
                <a:solidFill>
                  <a:srgbClr val="FFC000"/>
                </a:solidFill>
                <a:latin typeface="Times New Roman" panose="02020603050405020304" pitchFamily="18" charset="0"/>
                <a:cs typeface="Times New Roman" panose="02020603050405020304" pitchFamily="18" charset="0"/>
              </a:rPr>
              <a:t>l’Autore è a conoscenza degli Scritti di san Paolo</a:t>
            </a:r>
            <a:r>
              <a:rPr lang="it-IT" altLang="it-IT" b="1" smtClean="0">
                <a:latin typeface="Times New Roman" panose="02020603050405020304" pitchFamily="18" charset="0"/>
                <a:cs typeface="Times New Roman" panose="02020603050405020304" pitchFamily="18" charset="0"/>
              </a:rPr>
              <a:t> </a:t>
            </a:r>
            <a:r>
              <a:rPr lang="it-IT" altLang="it-IT" smtClean="0">
                <a:latin typeface="Times New Roman" panose="02020603050405020304" pitchFamily="18" charset="0"/>
                <a:cs typeface="Times New Roman" panose="02020603050405020304" pitchFamily="18" charset="0"/>
              </a:rPr>
              <a:t>(3,15): </a:t>
            </a:r>
            <a:r>
              <a:rPr lang="it-IT" altLang="it-IT" b="1" smtClean="0">
                <a:latin typeface="Times New Roman" panose="02020603050405020304" pitchFamily="18" charset="0"/>
                <a:cs typeface="Times New Roman" panose="02020603050405020304" pitchFamily="18" charset="0"/>
              </a:rPr>
              <a:t>questi due elementi, insieme alla questione che il </a:t>
            </a:r>
            <a:r>
              <a:rPr lang="it-IT" altLang="it-IT" b="1" smtClean="0">
                <a:solidFill>
                  <a:srgbClr val="FF0000"/>
                </a:solidFill>
                <a:latin typeface="Times New Roman" panose="02020603050405020304" pitchFamily="18" charset="0"/>
                <a:cs typeface="Times New Roman" panose="02020603050405020304" pitchFamily="18" charset="0"/>
              </a:rPr>
              <a:t>contenuto di questa Seconda Lettera riprenda quello della Lettera di Giuda</a:t>
            </a:r>
            <a:r>
              <a:rPr lang="it-IT" altLang="it-IT" b="1" smtClean="0">
                <a:latin typeface="Times New Roman" panose="02020603050405020304" pitchFamily="18" charset="0"/>
                <a:cs typeface="Times New Roman" panose="02020603050405020304" pitchFamily="18" charset="0"/>
              </a:rPr>
              <a:t>, ci fanno propendere per la stesura di questa Lettera in età posteriore rispetto al martirio di Pietro.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olo 1"/>
          <p:cNvSpPr>
            <a:spLocks noGrp="1"/>
          </p:cNvSpPr>
          <p:nvPr>
            <p:ph type="title"/>
          </p:nvPr>
        </p:nvSpPr>
        <p:spPr>
          <a:xfrm>
            <a:off x="539750" y="333375"/>
            <a:ext cx="8229600" cy="1143000"/>
          </a:xfrm>
        </p:spPr>
        <p:txBody>
          <a:bodyPr/>
          <a:lstStyle/>
          <a:p>
            <a:pPr eaLnBrk="1" hangingPunct="1"/>
            <a:r>
              <a:rPr lang="it-IT" altLang="it-IT" smtClean="0">
                <a:solidFill>
                  <a:srgbClr val="FFC000"/>
                </a:solidFill>
                <a:latin typeface="Arial Black" panose="020B0A04020102020204" pitchFamily="34" charset="0"/>
              </a:rPr>
              <a:t>Comunque … Pietro</a:t>
            </a:r>
            <a:r>
              <a:rPr lang="it-IT" altLang="it-IT" smtClean="0"/>
              <a:t>!</a:t>
            </a:r>
          </a:p>
        </p:txBody>
      </p:sp>
      <p:sp>
        <p:nvSpPr>
          <p:cNvPr id="49155" name="Segnaposto contenuto 2"/>
          <p:cNvSpPr>
            <a:spLocks noGrp="1"/>
          </p:cNvSpPr>
          <p:nvPr>
            <p:ph idx="1"/>
          </p:nvPr>
        </p:nvSpPr>
        <p:spPr/>
        <p:txBody>
          <a:bodyPr/>
          <a:lstStyle/>
          <a:p>
            <a:pPr algn="ctr" eaLnBrk="1" hangingPunct="1">
              <a:buFont typeface="Arial" panose="020B0604020202020204" pitchFamily="34" charset="0"/>
              <a:buNone/>
            </a:pPr>
            <a:endParaRPr lang="it-IT" altLang="it-IT" b="1" smtClean="0">
              <a:latin typeface="Times New Roman" panose="02020603050405020304" pitchFamily="18" charset="0"/>
              <a:cs typeface="Times New Roman" panose="02020603050405020304" pitchFamily="18" charset="0"/>
            </a:endParaRPr>
          </a:p>
          <a:p>
            <a:pPr algn="ctr" eaLnBrk="1" hangingPunct="1">
              <a:buFont typeface="Arial" panose="020B0604020202020204" pitchFamily="34" charset="0"/>
              <a:buNone/>
            </a:pPr>
            <a:r>
              <a:rPr lang="it-IT" altLang="it-IT" b="1" smtClean="0">
                <a:latin typeface="Times New Roman" panose="02020603050405020304" pitchFamily="18" charset="0"/>
                <a:cs typeface="Times New Roman" panose="02020603050405020304" pitchFamily="18" charset="0"/>
              </a:rPr>
              <a:t>Tuttavia, le notizie circa la vita di Pietro presenti nella Lettera, fanno supporre che </a:t>
            </a:r>
            <a:r>
              <a:rPr lang="it-IT" altLang="it-IT" b="1" smtClean="0">
                <a:solidFill>
                  <a:srgbClr val="FF0000"/>
                </a:solidFill>
                <a:latin typeface="Times New Roman" panose="02020603050405020304" pitchFamily="18" charset="0"/>
                <a:cs typeface="Times New Roman" panose="02020603050405020304" pitchFamily="18" charset="0"/>
              </a:rPr>
              <a:t>un suo discepolo possa essere stato in possesso di questo scritto di Pietro </a:t>
            </a:r>
            <a:r>
              <a:rPr lang="it-IT" altLang="it-IT" b="1" smtClean="0">
                <a:latin typeface="Times New Roman" panose="02020603050405020304" pitchFamily="18" charset="0"/>
                <a:cs typeface="Times New Roman" panose="02020603050405020304" pitchFamily="18" charset="0"/>
              </a:rPr>
              <a:t>e che poi lo abbia rivisto e adattato autorevolmente alle nuove esigenze comunitarie</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olo 1"/>
          <p:cNvSpPr>
            <a:spLocks noGrp="1"/>
          </p:cNvSpPr>
          <p:nvPr>
            <p:ph type="title"/>
          </p:nvPr>
        </p:nvSpPr>
        <p:spPr/>
        <p:txBody>
          <a:bodyPr/>
          <a:lstStyle/>
          <a:p>
            <a:pPr eaLnBrk="1" hangingPunct="1"/>
            <a:r>
              <a:rPr lang="it-IT" altLang="it-IT" smtClean="0">
                <a:solidFill>
                  <a:srgbClr val="FF0000"/>
                </a:solidFill>
                <a:latin typeface="Arial Black" panose="020B0A04020102020204" pitchFamily="34" charset="0"/>
              </a:rPr>
              <a:t>Il problema teologico centrale …</a:t>
            </a:r>
          </a:p>
        </p:txBody>
      </p:sp>
      <p:sp>
        <p:nvSpPr>
          <p:cNvPr id="50179" name="Segnaposto contenuto 2"/>
          <p:cNvSpPr>
            <a:spLocks noGrp="1"/>
          </p:cNvSpPr>
          <p:nvPr>
            <p:ph idx="1"/>
          </p:nvPr>
        </p:nvSpPr>
        <p:spPr/>
        <p:txBody>
          <a:bodyPr/>
          <a:lstStyle/>
          <a:p>
            <a:pPr algn="ctr" eaLnBrk="1" hangingPunct="1">
              <a:buFont typeface="Arial" panose="020B0604020202020204" pitchFamily="34" charset="0"/>
              <a:buNone/>
            </a:pPr>
            <a:endParaRPr lang="it-IT" altLang="it-IT" b="1" smtClean="0">
              <a:latin typeface="Times New Roman" panose="02020603050405020304" pitchFamily="18" charset="0"/>
              <a:cs typeface="Times New Roman" panose="02020603050405020304" pitchFamily="18" charset="0"/>
            </a:endParaRPr>
          </a:p>
          <a:p>
            <a:pPr algn="ctr" eaLnBrk="1" hangingPunct="1">
              <a:buFont typeface="Arial" panose="020B0604020202020204" pitchFamily="34" charset="0"/>
              <a:buNone/>
            </a:pPr>
            <a:r>
              <a:rPr lang="it-IT" altLang="it-IT" b="1" smtClean="0">
                <a:latin typeface="Times New Roman" panose="02020603050405020304" pitchFamily="18" charset="0"/>
                <a:cs typeface="Times New Roman" panose="02020603050405020304" pitchFamily="18" charset="0"/>
              </a:rPr>
              <a:t>… in questa Lettera, come abbiamo già accennato, è la </a:t>
            </a:r>
            <a:r>
              <a:rPr lang="it-IT" altLang="it-IT" b="1" smtClean="0">
                <a:solidFill>
                  <a:srgbClr val="7030A0"/>
                </a:solidFill>
                <a:latin typeface="Times New Roman" panose="02020603050405020304" pitchFamily="18" charset="0"/>
                <a:cs typeface="Times New Roman" panose="02020603050405020304" pitchFamily="18" charset="0"/>
              </a:rPr>
              <a:t>presenza di </a:t>
            </a:r>
            <a:r>
              <a:rPr lang="it-IT" altLang="it-IT" b="1" i="1" smtClean="0">
                <a:solidFill>
                  <a:srgbClr val="7030A0"/>
                </a:solidFill>
                <a:latin typeface="Times New Roman" panose="02020603050405020304" pitchFamily="18" charset="0"/>
                <a:cs typeface="Times New Roman" panose="02020603050405020304" pitchFamily="18" charset="0"/>
              </a:rPr>
              <a:t>falsi profeti / maestri</a:t>
            </a:r>
            <a:r>
              <a:rPr lang="it-IT" altLang="it-IT" b="1" i="1" smtClean="0">
                <a:latin typeface="Times New Roman" panose="02020603050405020304" pitchFamily="18" charset="0"/>
                <a:cs typeface="Times New Roman" panose="02020603050405020304" pitchFamily="18" charset="0"/>
              </a:rPr>
              <a:t> </a:t>
            </a:r>
            <a:r>
              <a:rPr lang="it-IT" altLang="it-IT" b="1" smtClean="0">
                <a:latin typeface="Times New Roman" panose="02020603050405020304" pitchFamily="18" charset="0"/>
                <a:cs typeface="Times New Roman" panose="02020603050405020304" pitchFamily="18" charset="0"/>
              </a:rPr>
              <a:t>che istigano i credenti a dubitare della ‘parusia’, cioè del </a:t>
            </a:r>
            <a:r>
              <a:rPr lang="it-IT" altLang="it-IT" b="1" smtClean="0">
                <a:solidFill>
                  <a:srgbClr val="FFC000"/>
                </a:solidFill>
                <a:latin typeface="Times New Roman" panose="02020603050405020304" pitchFamily="18" charset="0"/>
                <a:cs typeface="Times New Roman" panose="02020603050405020304" pitchFamily="18" charset="0"/>
              </a:rPr>
              <a:t>ritorno di Gesù per l’instaurazione di un nuovo Regno</a:t>
            </a:r>
            <a:r>
              <a:rPr lang="it-IT" altLang="it-IT" b="1" smtClean="0">
                <a:latin typeface="Times New Roman" panose="02020603050405020304" pitchFamily="18" charset="0"/>
                <a:cs typeface="Times New Roman" panose="02020603050405020304" pitchFamily="18" charset="0"/>
              </a:rPr>
              <a:t>. </a:t>
            </a:r>
          </a:p>
          <a:p>
            <a:pPr algn="ctr" eaLnBrk="1" hangingPunct="1">
              <a:buFont typeface="Arial" panose="020B0604020202020204" pitchFamily="34" charset="0"/>
              <a:buNone/>
            </a:pPr>
            <a:endParaRPr lang="it-IT" altLang="it-IT" b="1" smtClean="0">
              <a:latin typeface="Times New Roman" panose="02020603050405020304" pitchFamily="18" charset="0"/>
              <a:cs typeface="Times New Roman" panose="02020603050405020304" pitchFamily="18" charset="0"/>
            </a:endParaRPr>
          </a:p>
          <a:p>
            <a:pPr algn="ctr" eaLnBrk="1" hangingPunct="1">
              <a:buFont typeface="Arial" panose="020B0604020202020204" pitchFamily="34" charset="0"/>
              <a:buNone/>
            </a:pPr>
            <a:r>
              <a:rPr lang="it-IT" altLang="it-IT" b="1" i="1" smtClean="0">
                <a:latin typeface="Times New Roman" panose="02020603050405020304" pitchFamily="18" charset="0"/>
                <a:cs typeface="Times New Roman" panose="02020603050405020304" pitchFamily="18" charset="0"/>
              </a:rPr>
              <a:t>Dov’è la sua venuta, che egli ha promesso? </a:t>
            </a:r>
            <a:r>
              <a:rPr lang="it-IT" altLang="it-IT" sz="2000" smtClean="0">
                <a:latin typeface="Times New Roman" panose="02020603050405020304" pitchFamily="18" charset="0"/>
                <a:cs typeface="Times New Roman" panose="02020603050405020304" pitchFamily="18" charset="0"/>
              </a:rPr>
              <a:t>(3,4)</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olo 1"/>
          <p:cNvSpPr>
            <a:spLocks noGrp="1"/>
          </p:cNvSpPr>
          <p:nvPr>
            <p:ph type="title"/>
          </p:nvPr>
        </p:nvSpPr>
        <p:spPr/>
        <p:txBody>
          <a:bodyPr/>
          <a:lstStyle/>
          <a:p>
            <a:pPr eaLnBrk="1" hangingPunct="1"/>
            <a:r>
              <a:rPr lang="it-IT" altLang="it-IT" smtClean="0">
                <a:latin typeface="Arial Black" panose="020B0A04020102020204" pitchFamily="34" charset="0"/>
              </a:rPr>
              <a:t>L’Autore invita perciò i lettori …</a:t>
            </a:r>
          </a:p>
        </p:txBody>
      </p:sp>
      <p:sp>
        <p:nvSpPr>
          <p:cNvPr id="51203" name="Segnaposto contenuto 2"/>
          <p:cNvSpPr>
            <a:spLocks noGrp="1"/>
          </p:cNvSpPr>
          <p:nvPr>
            <p:ph idx="1"/>
          </p:nvPr>
        </p:nvSpPr>
        <p:spPr/>
        <p:txBody>
          <a:bodyPr/>
          <a:lstStyle/>
          <a:p>
            <a:pPr algn="ctr" eaLnBrk="1" hangingPunct="1">
              <a:buFont typeface="Arial" panose="020B0604020202020204" pitchFamily="34" charset="0"/>
              <a:buNone/>
            </a:pPr>
            <a:r>
              <a:rPr lang="it-IT" altLang="it-IT" b="1" smtClean="0">
                <a:solidFill>
                  <a:srgbClr val="002060"/>
                </a:solidFill>
                <a:latin typeface="Times New Roman" panose="02020603050405020304" pitchFamily="18" charset="0"/>
                <a:cs typeface="Times New Roman" panose="02020603050405020304" pitchFamily="18" charset="0"/>
              </a:rPr>
              <a:t>… a non dubitare del Suo ritorno glorioso, che i Suoi tempi non sono i nostri tempi (</a:t>
            </a:r>
            <a:r>
              <a:rPr lang="it-IT" altLang="it-IT" b="1" i="1" smtClean="0">
                <a:solidFill>
                  <a:srgbClr val="92D050"/>
                </a:solidFill>
                <a:latin typeface="Times New Roman" panose="02020603050405020304" pitchFamily="18" charset="0"/>
                <a:cs typeface="Times New Roman" panose="02020603050405020304" pitchFamily="18" charset="0"/>
              </a:rPr>
              <a:t>davanti</a:t>
            </a:r>
            <a:r>
              <a:rPr lang="it-IT" altLang="it-IT" b="1" smtClean="0">
                <a:solidFill>
                  <a:srgbClr val="92D050"/>
                </a:solidFill>
                <a:latin typeface="Times New Roman" panose="02020603050405020304" pitchFamily="18" charset="0"/>
                <a:cs typeface="Times New Roman" panose="02020603050405020304" pitchFamily="18" charset="0"/>
              </a:rPr>
              <a:t> </a:t>
            </a:r>
            <a:r>
              <a:rPr lang="it-IT" altLang="it-IT" b="1" i="1" smtClean="0">
                <a:solidFill>
                  <a:srgbClr val="92D050"/>
                </a:solidFill>
                <a:latin typeface="Times New Roman" panose="02020603050405020304" pitchFamily="18" charset="0"/>
                <a:cs typeface="Times New Roman" panose="02020603050405020304" pitchFamily="18" charset="0"/>
              </a:rPr>
              <a:t>al Signore un solo giorno è come mille anni e mille anni come un solo giorno</a:t>
            </a:r>
            <a:r>
              <a:rPr lang="it-IT" altLang="it-IT" b="1" smtClean="0">
                <a:solidFill>
                  <a:srgbClr val="002060"/>
                </a:solidFill>
                <a:latin typeface="Times New Roman" panose="02020603050405020304" pitchFamily="18" charset="0"/>
                <a:cs typeface="Times New Roman" panose="02020603050405020304" pitchFamily="18" charset="0"/>
              </a:rPr>
              <a:t>, </a:t>
            </a:r>
            <a:r>
              <a:rPr lang="it-IT" altLang="it-IT" sz="2000" smtClean="0">
                <a:solidFill>
                  <a:srgbClr val="002060"/>
                </a:solidFill>
                <a:latin typeface="Times New Roman" panose="02020603050405020304" pitchFamily="18" charset="0"/>
                <a:cs typeface="Times New Roman" panose="02020603050405020304" pitchFamily="18" charset="0"/>
              </a:rPr>
              <a:t>3,8</a:t>
            </a:r>
            <a:r>
              <a:rPr lang="it-IT" altLang="it-IT" b="1" smtClean="0">
                <a:solidFill>
                  <a:srgbClr val="002060"/>
                </a:solidFill>
                <a:latin typeface="Times New Roman" panose="02020603050405020304" pitchFamily="18" charset="0"/>
                <a:cs typeface="Times New Roman" panose="02020603050405020304" pitchFamily="18" charset="0"/>
              </a:rPr>
              <a:t>) perché egli </a:t>
            </a:r>
            <a:r>
              <a:rPr lang="it-IT" altLang="it-IT" b="1" i="1" smtClean="0">
                <a:solidFill>
                  <a:srgbClr val="FF0000"/>
                </a:solidFill>
                <a:latin typeface="Times New Roman" panose="02020603050405020304" pitchFamily="18" charset="0"/>
                <a:cs typeface="Times New Roman" panose="02020603050405020304" pitchFamily="18" charset="0"/>
              </a:rPr>
              <a:t>non ritarda nel compiere la sua promessa</a:t>
            </a:r>
            <a:r>
              <a:rPr lang="it-IT" altLang="it-IT" b="1" i="1" smtClean="0">
                <a:solidFill>
                  <a:srgbClr val="002060"/>
                </a:solidFill>
                <a:latin typeface="Times New Roman" panose="02020603050405020304" pitchFamily="18" charset="0"/>
                <a:cs typeface="Times New Roman" panose="02020603050405020304" pitchFamily="18" charset="0"/>
              </a:rPr>
              <a:t>, anche se alcuni parlano di lentezza </a:t>
            </a:r>
            <a:r>
              <a:rPr lang="it-IT" altLang="it-IT" b="1" smtClean="0">
                <a:solidFill>
                  <a:srgbClr val="002060"/>
                </a:solidFill>
                <a:latin typeface="Times New Roman" panose="02020603050405020304" pitchFamily="18" charset="0"/>
                <a:cs typeface="Times New Roman" panose="02020603050405020304" pitchFamily="18" charset="0"/>
              </a:rPr>
              <a:t>(3,9), e approfondisce anche temi come la vita oltre la morte, la ricompensa ai </a:t>
            </a:r>
            <a:r>
              <a:rPr lang="it-IT" altLang="it-IT" b="1" i="1" smtClean="0">
                <a:solidFill>
                  <a:srgbClr val="002060"/>
                </a:solidFill>
                <a:latin typeface="Times New Roman" panose="02020603050405020304" pitchFamily="18" charset="0"/>
                <a:cs typeface="Times New Roman" panose="02020603050405020304" pitchFamily="18" charset="0"/>
              </a:rPr>
              <a:t>devoti </a:t>
            </a:r>
            <a:r>
              <a:rPr lang="it-IT" altLang="it-IT" b="1" smtClean="0">
                <a:solidFill>
                  <a:srgbClr val="002060"/>
                </a:solidFill>
                <a:latin typeface="Times New Roman" panose="02020603050405020304" pitchFamily="18" charset="0"/>
                <a:cs typeface="Times New Roman" panose="02020603050405020304" pitchFamily="18" charset="0"/>
              </a:rPr>
              <a:t>e il </a:t>
            </a:r>
            <a:r>
              <a:rPr lang="it-IT" altLang="it-IT" b="1" i="1" smtClean="0">
                <a:solidFill>
                  <a:srgbClr val="002060"/>
                </a:solidFill>
                <a:latin typeface="Times New Roman" panose="02020603050405020304" pitchFamily="18" charset="0"/>
                <a:cs typeface="Times New Roman" panose="02020603050405020304" pitchFamily="18" charset="0"/>
              </a:rPr>
              <a:t>castigo nel giorno del giudizio degli iniqui</a:t>
            </a:r>
            <a:r>
              <a:rPr lang="it-IT" altLang="it-IT" b="1" smtClean="0">
                <a:solidFill>
                  <a:srgbClr val="002060"/>
                </a:solidFill>
                <a:latin typeface="Times New Roman" panose="02020603050405020304" pitchFamily="18" charset="0"/>
                <a:cs typeface="Times New Roman" panose="02020603050405020304" pitchFamily="18" charset="0"/>
              </a:rPr>
              <a:t> </a:t>
            </a:r>
            <a:r>
              <a:rPr lang="it-IT" altLang="it-IT" sz="2000" smtClean="0">
                <a:solidFill>
                  <a:srgbClr val="002060"/>
                </a:solidFill>
                <a:latin typeface="Times New Roman" panose="02020603050405020304" pitchFamily="18" charset="0"/>
                <a:cs typeface="Times New Roman" panose="02020603050405020304" pitchFamily="18" charset="0"/>
              </a:rPr>
              <a:t>(2,9)</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olo 1"/>
          <p:cNvSpPr>
            <a:spLocks noGrp="1"/>
          </p:cNvSpPr>
          <p:nvPr>
            <p:ph type="title"/>
          </p:nvPr>
        </p:nvSpPr>
        <p:spPr/>
        <p:txBody>
          <a:bodyPr/>
          <a:lstStyle/>
          <a:p>
            <a:pPr eaLnBrk="1" hangingPunct="1">
              <a:defRPr/>
            </a:pPr>
            <a:r>
              <a:rPr lang="it-IT" b="1" dirty="0" smtClean="0">
                <a:solidFill>
                  <a:schemeClr val="accent6">
                    <a:lumMod val="50000"/>
                  </a:schemeClr>
                </a:solidFill>
                <a:latin typeface="Arial Black" pitchFamily="34" charset="0"/>
              </a:rPr>
              <a:t>Circa i destinatari …</a:t>
            </a:r>
          </a:p>
        </p:txBody>
      </p:sp>
      <p:sp>
        <p:nvSpPr>
          <p:cNvPr id="6147" name="Segnaposto contenuto 2"/>
          <p:cNvSpPr>
            <a:spLocks noGrp="1"/>
          </p:cNvSpPr>
          <p:nvPr>
            <p:ph idx="1"/>
          </p:nvPr>
        </p:nvSpPr>
        <p:spPr/>
        <p:txBody>
          <a:bodyPr/>
          <a:lstStyle/>
          <a:p>
            <a:pPr algn="ctr" eaLnBrk="1" hangingPunct="1">
              <a:buFont typeface="Arial" panose="020B0604020202020204" pitchFamily="34" charset="0"/>
              <a:buNone/>
            </a:pPr>
            <a:endParaRPr lang="it-IT" altLang="it-IT" b="1" smtClean="0">
              <a:latin typeface="Times New Roman" panose="02020603050405020304" pitchFamily="18" charset="0"/>
              <a:cs typeface="Times New Roman" panose="02020603050405020304" pitchFamily="18" charset="0"/>
            </a:endParaRPr>
          </a:p>
          <a:p>
            <a:pPr algn="ctr" eaLnBrk="1" hangingPunct="1">
              <a:buFont typeface="Arial" panose="020B0604020202020204" pitchFamily="34" charset="0"/>
              <a:buNone/>
            </a:pPr>
            <a:r>
              <a:rPr lang="it-IT" altLang="it-IT" b="1" smtClean="0">
                <a:latin typeface="Times New Roman" panose="02020603050405020304" pitchFamily="18" charset="0"/>
                <a:cs typeface="Times New Roman" panose="02020603050405020304" pitchFamily="18" charset="0"/>
              </a:rPr>
              <a:t> … si ritiene ugualmente che possano essere sia </a:t>
            </a:r>
            <a:r>
              <a:rPr lang="it-IT" altLang="it-IT" b="1" smtClean="0">
                <a:solidFill>
                  <a:srgbClr val="FF0000"/>
                </a:solidFill>
                <a:latin typeface="Times New Roman" panose="02020603050405020304" pitchFamily="18" charset="0"/>
                <a:cs typeface="Times New Roman" panose="02020603050405020304" pitchFamily="18" charset="0"/>
              </a:rPr>
              <a:t>cristiani convertiti dall’ebraismo </a:t>
            </a:r>
            <a:r>
              <a:rPr lang="it-IT" altLang="it-IT" b="1" smtClean="0">
                <a:latin typeface="Times New Roman" panose="02020603050405020304" pitchFamily="18" charset="0"/>
                <a:cs typeface="Times New Roman" panose="02020603050405020304" pitchFamily="18" charset="0"/>
              </a:rPr>
              <a:t>e di ambiente ellenistico, sia </a:t>
            </a:r>
            <a:r>
              <a:rPr lang="it-IT" altLang="it-IT" b="1" smtClean="0">
                <a:solidFill>
                  <a:srgbClr val="FFC000"/>
                </a:solidFill>
                <a:latin typeface="Times New Roman" panose="02020603050405020304" pitchFamily="18" charset="0"/>
                <a:cs typeface="Times New Roman" panose="02020603050405020304" pitchFamily="18" charset="0"/>
              </a:rPr>
              <a:t>pagani aperti alla conoscenza della Torah</a:t>
            </a:r>
            <a:endParaRPr lang="it-IT" altLang="it-IT" b="1" smtClean="0">
              <a:latin typeface="Times New Roman" panose="02020603050405020304" pitchFamily="18" charset="0"/>
              <a:cs typeface="Times New Roman" panose="02020603050405020304" pitchFamily="18" charset="0"/>
            </a:endParaRPr>
          </a:p>
          <a:p>
            <a:pPr eaLnBrk="1" hangingPunct="1">
              <a:buFont typeface="Arial" panose="020B0604020202020204" pitchFamily="34" charset="0"/>
              <a:buNone/>
            </a:pPr>
            <a:endParaRPr lang="it-IT" altLang="it-IT" smtClean="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olo 1"/>
          <p:cNvSpPr>
            <a:spLocks noGrp="1"/>
          </p:cNvSpPr>
          <p:nvPr>
            <p:ph type="title"/>
          </p:nvPr>
        </p:nvSpPr>
        <p:spPr/>
        <p:txBody>
          <a:bodyPr/>
          <a:lstStyle/>
          <a:p>
            <a:pPr eaLnBrk="1" hangingPunct="1"/>
            <a:r>
              <a:rPr lang="it-IT" altLang="it-IT" smtClean="0">
                <a:latin typeface="Arial Black" panose="020B0A04020102020204" pitchFamily="34" charset="0"/>
              </a:rPr>
              <a:t>Fino all’ultimo …</a:t>
            </a:r>
          </a:p>
        </p:txBody>
      </p:sp>
      <p:sp>
        <p:nvSpPr>
          <p:cNvPr id="61442" name="Segnaposto contenuto 2"/>
          <p:cNvSpPr>
            <a:spLocks noGrp="1"/>
          </p:cNvSpPr>
          <p:nvPr>
            <p:ph idx="1"/>
          </p:nvPr>
        </p:nvSpPr>
        <p:spPr/>
        <p:txBody>
          <a:bodyPr/>
          <a:lstStyle/>
          <a:p>
            <a:pPr algn="ctr" eaLnBrk="1" hangingPunct="1">
              <a:buFont typeface="Arial" charset="0"/>
              <a:buNone/>
              <a:defRPr/>
            </a:pPr>
            <a:r>
              <a:rPr lang="it-IT" dirty="0" smtClean="0"/>
              <a:t>… al momento dei saluti, con tono affettuoso e </a:t>
            </a:r>
            <a:r>
              <a:rPr lang="it-IT" dirty="0" smtClean="0">
                <a:latin typeface="Times New Roman" pitchFamily="18" charset="0"/>
                <a:cs typeface="Times New Roman" pitchFamily="18" charset="0"/>
              </a:rPr>
              <a:t>accorato insieme, </a:t>
            </a:r>
            <a:r>
              <a:rPr lang="it-IT" b="1" dirty="0" smtClean="0">
                <a:latin typeface="Times New Roman" pitchFamily="18" charset="0"/>
                <a:cs typeface="Times New Roman" pitchFamily="18" charset="0"/>
              </a:rPr>
              <a:t>l’Autore esorta a non lasciarsi ingannare dai </a:t>
            </a:r>
            <a:r>
              <a:rPr lang="it-IT" b="1" i="1" dirty="0" smtClean="0">
                <a:latin typeface="Times New Roman" pitchFamily="18" charset="0"/>
                <a:cs typeface="Times New Roman" pitchFamily="18" charset="0"/>
              </a:rPr>
              <a:t>malvagi</a:t>
            </a:r>
            <a:r>
              <a:rPr lang="it-IT" b="1" dirty="0" smtClean="0">
                <a:latin typeface="Times New Roman" pitchFamily="18" charset="0"/>
                <a:cs typeface="Times New Roman" pitchFamily="18" charset="0"/>
              </a:rPr>
              <a:t>: </a:t>
            </a:r>
            <a:r>
              <a:rPr lang="it-IT" b="1" i="1" dirty="0" smtClean="0">
                <a:latin typeface="Times New Roman" pitchFamily="18" charset="0"/>
                <a:cs typeface="Times New Roman" pitchFamily="18" charset="0"/>
              </a:rPr>
              <a:t>... voi dunque, carissimi ... state bene attenti a non venir meno nella vostra fermezza, </a:t>
            </a:r>
            <a:r>
              <a:rPr lang="it-IT" b="1" i="1" dirty="0" smtClean="0">
                <a:solidFill>
                  <a:srgbClr val="7030A0"/>
                </a:solidFill>
                <a:latin typeface="Times New Roman" pitchFamily="18" charset="0"/>
                <a:cs typeface="Times New Roman" pitchFamily="18" charset="0"/>
              </a:rPr>
              <a:t>travolti anche voi dall’errore dei malvagi</a:t>
            </a:r>
            <a:r>
              <a:rPr lang="it-IT" b="1" i="1" dirty="0" smtClean="0">
                <a:latin typeface="Times New Roman" pitchFamily="18" charset="0"/>
                <a:cs typeface="Times New Roman" pitchFamily="18" charset="0"/>
              </a:rPr>
              <a:t>. Crescete invece nella </a:t>
            </a:r>
            <a:r>
              <a:rPr lang="it-IT" b="1" i="1" dirty="0" smtClean="0">
                <a:solidFill>
                  <a:schemeClr val="accent6">
                    <a:lumMod val="50000"/>
                  </a:schemeClr>
                </a:solidFill>
                <a:latin typeface="Times New Roman" pitchFamily="18" charset="0"/>
                <a:cs typeface="Times New Roman" pitchFamily="18" charset="0"/>
              </a:rPr>
              <a:t>grazia e nella conoscenza del Signore nostro e Salvatore Gesù Cristo</a:t>
            </a:r>
            <a:r>
              <a:rPr lang="it-IT" b="1" i="1" dirty="0" smtClean="0">
                <a:latin typeface="Times New Roman" pitchFamily="18" charset="0"/>
                <a:cs typeface="Times New Roman" pitchFamily="18" charset="0"/>
              </a:rPr>
              <a:t>. A lui la gloria, ora e nel giorno dell’eternità. Amen </a:t>
            </a:r>
            <a:r>
              <a:rPr lang="it-IT" sz="2000" dirty="0" smtClean="0">
                <a:latin typeface="Times New Roman" pitchFamily="18" charset="0"/>
                <a:cs typeface="Times New Roman" pitchFamily="18" charset="0"/>
              </a:rPr>
              <a:t>(3,17-18)</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olo 1"/>
          <p:cNvSpPr>
            <a:spLocks noGrp="1"/>
          </p:cNvSpPr>
          <p:nvPr>
            <p:ph type="title"/>
          </p:nvPr>
        </p:nvSpPr>
        <p:spPr/>
        <p:txBody>
          <a:bodyPr/>
          <a:lstStyle/>
          <a:p>
            <a:pPr eaLnBrk="1" hangingPunct="1"/>
            <a:r>
              <a:rPr lang="it-IT" altLang="it-IT" b="1" smtClean="0">
                <a:latin typeface="Arial Black" panose="020B0A04020102020204" pitchFamily="34" charset="0"/>
              </a:rPr>
              <a:t>Lettere di san Giovanni</a:t>
            </a:r>
            <a:endParaRPr lang="it-IT" altLang="it-IT" smtClean="0">
              <a:latin typeface="Arial Black" panose="020B0A04020102020204" pitchFamily="34" charset="0"/>
            </a:endParaRPr>
          </a:p>
        </p:txBody>
      </p:sp>
      <p:sp>
        <p:nvSpPr>
          <p:cNvPr id="62466" name="Segnaposto contenuto 2"/>
          <p:cNvSpPr>
            <a:spLocks noGrp="1"/>
          </p:cNvSpPr>
          <p:nvPr>
            <p:ph idx="1"/>
          </p:nvPr>
        </p:nvSpPr>
        <p:spPr/>
        <p:txBody>
          <a:bodyPr/>
          <a:lstStyle/>
          <a:p>
            <a:pPr algn="ctr" eaLnBrk="1" hangingPunct="1">
              <a:buFont typeface="Arial" charset="0"/>
              <a:buNone/>
              <a:defRPr/>
            </a:pPr>
            <a:endParaRPr lang="it-IT" b="1" dirty="0" smtClean="0">
              <a:solidFill>
                <a:schemeClr val="accent6">
                  <a:lumMod val="50000"/>
                </a:schemeClr>
              </a:solidFill>
              <a:latin typeface="Times New Roman" pitchFamily="18" charset="0"/>
              <a:cs typeface="Times New Roman" pitchFamily="18" charset="0"/>
            </a:endParaRPr>
          </a:p>
          <a:p>
            <a:pPr algn="ctr" eaLnBrk="1" hangingPunct="1">
              <a:buFont typeface="Arial" charset="0"/>
              <a:buNone/>
              <a:defRPr/>
            </a:pPr>
            <a:r>
              <a:rPr lang="it-IT" b="1" dirty="0" smtClean="0">
                <a:solidFill>
                  <a:schemeClr val="accent6">
                    <a:lumMod val="50000"/>
                  </a:schemeClr>
                </a:solidFill>
                <a:latin typeface="Times New Roman" pitchFamily="18" charset="0"/>
                <a:cs typeface="Times New Roman" pitchFamily="18" charset="0"/>
              </a:rPr>
              <a:t>Le tre Lettere sono attribuite all’Autore del Vangelo secondo Giovanni, ciò confermato dal fatto che lo stile letterario e dottrinale ne risulta familiare</a:t>
            </a:r>
          </a:p>
          <a:p>
            <a:pPr eaLnBrk="1" hangingPunct="1">
              <a:buFont typeface="Arial" charset="0"/>
              <a:buNone/>
              <a:defRPr/>
            </a:pPr>
            <a:endParaRPr lang="it-IT" dirty="0" smtClean="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olo 1"/>
          <p:cNvSpPr>
            <a:spLocks noGrp="1"/>
          </p:cNvSpPr>
          <p:nvPr>
            <p:ph type="title"/>
          </p:nvPr>
        </p:nvSpPr>
        <p:spPr/>
        <p:txBody>
          <a:bodyPr/>
          <a:lstStyle/>
          <a:p>
            <a:pPr eaLnBrk="1" hangingPunct="1">
              <a:defRPr/>
            </a:pPr>
            <a:r>
              <a:rPr lang="it-IT" b="1" dirty="0" smtClean="0">
                <a:solidFill>
                  <a:schemeClr val="accent6">
                    <a:lumMod val="50000"/>
                  </a:schemeClr>
                </a:solidFill>
                <a:latin typeface="Algerian" pitchFamily="82" charset="0"/>
              </a:rPr>
              <a:t>Terza Lettera di Giovanni</a:t>
            </a:r>
            <a:endParaRPr lang="it-IT" dirty="0" smtClean="0">
              <a:solidFill>
                <a:schemeClr val="accent6">
                  <a:lumMod val="50000"/>
                </a:schemeClr>
              </a:solidFill>
              <a:latin typeface="Algerian" pitchFamily="82" charset="0"/>
            </a:endParaRPr>
          </a:p>
        </p:txBody>
      </p:sp>
      <p:sp>
        <p:nvSpPr>
          <p:cNvPr id="54275" name="Segnaposto contenuto 2"/>
          <p:cNvSpPr>
            <a:spLocks noGrp="1"/>
          </p:cNvSpPr>
          <p:nvPr>
            <p:ph idx="1"/>
          </p:nvPr>
        </p:nvSpPr>
        <p:spPr/>
        <p:txBody>
          <a:bodyPr/>
          <a:lstStyle/>
          <a:p>
            <a:pPr eaLnBrk="1" hangingPunct="1">
              <a:buFont typeface="Arial" panose="020B0604020202020204" pitchFamily="34" charset="0"/>
              <a:buNone/>
            </a:pPr>
            <a:endParaRPr lang="it-IT" altLang="it-IT" smtClean="0"/>
          </a:p>
        </p:txBody>
      </p:sp>
      <p:pic>
        <p:nvPicPr>
          <p:cNvPr id="54276" name="Picture 4" descr="P074-Act-27.14-21-VI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713" y="1773238"/>
            <a:ext cx="5688012"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normAutofit fontScale="90000"/>
          </a:bodyPr>
          <a:lstStyle/>
          <a:p>
            <a:pPr eaLnBrk="1" fontAlgn="auto" hangingPunct="1">
              <a:spcAft>
                <a:spcPts val="0"/>
              </a:spcAft>
              <a:defRPr/>
            </a:pPr>
            <a:r>
              <a:rPr lang="it-IT" dirty="0" smtClean="0">
                <a:latin typeface="Arial Black" pitchFamily="34" charset="0"/>
              </a:rPr>
              <a:t>La </a:t>
            </a:r>
            <a:r>
              <a:rPr lang="it-IT" b="1" dirty="0" smtClean="0">
                <a:latin typeface="Arial Black" pitchFamily="34" charset="0"/>
              </a:rPr>
              <a:t>Terza Lettera di Giovanni</a:t>
            </a:r>
            <a:r>
              <a:rPr lang="it-IT" dirty="0" smtClean="0">
                <a:latin typeface="Arial Black" pitchFamily="34" charset="0"/>
              </a:rPr>
              <a:t> (</a:t>
            </a:r>
            <a:r>
              <a:rPr lang="it-IT" i="1" dirty="0" smtClean="0">
                <a:latin typeface="Arial Black" pitchFamily="34" charset="0"/>
              </a:rPr>
              <a:t>il Presbitero</a:t>
            </a:r>
            <a:r>
              <a:rPr lang="it-IT" dirty="0" smtClean="0">
                <a:latin typeface="Arial Black" pitchFamily="34" charset="0"/>
              </a:rPr>
              <a:t>, 3,1) …</a:t>
            </a:r>
            <a:endParaRPr lang="it-IT" dirty="0">
              <a:latin typeface="Arial Black" pitchFamily="34" charset="0"/>
            </a:endParaRPr>
          </a:p>
        </p:txBody>
      </p:sp>
      <p:sp>
        <p:nvSpPr>
          <p:cNvPr id="3" name="Segnaposto contenuto 2"/>
          <p:cNvSpPr>
            <a:spLocks noGrp="1"/>
          </p:cNvSpPr>
          <p:nvPr>
            <p:ph idx="1"/>
          </p:nvPr>
        </p:nvSpPr>
        <p:spPr/>
        <p:txBody>
          <a:bodyPr rtlCol="0">
            <a:normAutofit lnSpcReduction="10000"/>
          </a:bodyPr>
          <a:lstStyle/>
          <a:p>
            <a:pPr algn="ctr" eaLnBrk="1" fontAlgn="auto" hangingPunct="1">
              <a:spcAft>
                <a:spcPts val="0"/>
              </a:spcAft>
              <a:buFont typeface="Arial" panose="020B0604020202020204" pitchFamily="34" charset="0"/>
              <a:buNone/>
              <a:defRPr/>
            </a:pPr>
            <a:r>
              <a:rPr lang="it-IT" b="1" dirty="0" smtClean="0">
                <a:solidFill>
                  <a:schemeClr val="accent6">
                    <a:lumMod val="50000"/>
                  </a:schemeClr>
                </a:solidFill>
                <a:latin typeface="Times New Roman" pitchFamily="18" charset="0"/>
                <a:cs typeface="Times New Roman" pitchFamily="18" charset="0"/>
              </a:rPr>
              <a:t>… è in realtà la prima ad essere stata redatta. È costituita di soli 15 versetti e dal contenuto si apprende che è rivolta a destinatari che devono risolvere un </a:t>
            </a:r>
            <a:r>
              <a:rPr lang="it-IT" b="1" u="sng" dirty="0" smtClean="0">
                <a:solidFill>
                  <a:schemeClr val="accent6">
                    <a:lumMod val="50000"/>
                  </a:schemeClr>
                </a:solidFill>
                <a:latin typeface="Times New Roman" pitchFamily="18" charset="0"/>
                <a:cs typeface="Times New Roman" pitchFamily="18" charset="0"/>
              </a:rPr>
              <a:t>conflitto interno</a:t>
            </a:r>
            <a:r>
              <a:rPr lang="it-IT" b="1" dirty="0" smtClean="0">
                <a:solidFill>
                  <a:schemeClr val="accent6">
                    <a:lumMod val="50000"/>
                  </a:schemeClr>
                </a:solidFill>
                <a:latin typeface="Times New Roman" pitchFamily="18" charset="0"/>
                <a:cs typeface="Times New Roman" pitchFamily="18" charset="0"/>
              </a:rPr>
              <a:t> ad una delle Chiese ‘</a:t>
            </a:r>
            <a:r>
              <a:rPr lang="it-IT" b="1" dirty="0" err="1" smtClean="0">
                <a:solidFill>
                  <a:schemeClr val="accent6">
                    <a:lumMod val="50000"/>
                  </a:schemeClr>
                </a:solidFill>
                <a:latin typeface="Times New Roman" pitchFamily="18" charset="0"/>
                <a:cs typeface="Times New Roman" pitchFamily="18" charset="0"/>
              </a:rPr>
              <a:t>giovanee</a:t>
            </a:r>
            <a:r>
              <a:rPr lang="it-IT" b="1" dirty="0" smtClean="0">
                <a:solidFill>
                  <a:schemeClr val="accent6">
                    <a:lumMod val="50000"/>
                  </a:schemeClr>
                </a:solidFill>
                <a:latin typeface="Times New Roman" pitchFamily="18" charset="0"/>
                <a:cs typeface="Times New Roman" pitchFamily="18" charset="0"/>
              </a:rPr>
              <a:t>’. Elogia infatti il personaggio di Gaio, conferma la testimonianza di Demetrio, ma usa un tono severo verso </a:t>
            </a:r>
            <a:r>
              <a:rPr lang="it-IT" b="1" dirty="0" err="1" smtClean="0">
                <a:solidFill>
                  <a:schemeClr val="accent6">
                    <a:lumMod val="50000"/>
                  </a:schemeClr>
                </a:solidFill>
                <a:latin typeface="Times New Roman" pitchFamily="18" charset="0"/>
                <a:cs typeface="Times New Roman" pitchFamily="18" charset="0"/>
              </a:rPr>
              <a:t>Diòtrefe</a:t>
            </a:r>
            <a:r>
              <a:rPr lang="it-IT" b="1" dirty="0" smtClean="0">
                <a:solidFill>
                  <a:schemeClr val="accent6">
                    <a:lumMod val="50000"/>
                  </a:schemeClr>
                </a:solidFill>
                <a:latin typeface="Times New Roman" pitchFamily="18" charset="0"/>
                <a:cs typeface="Times New Roman" pitchFamily="18" charset="0"/>
              </a:rPr>
              <a:t> che non presta obbedienza e per di più sparla e proferisce malignità. </a:t>
            </a:r>
          </a:p>
          <a:p>
            <a:pPr eaLnBrk="1" fontAlgn="auto" hangingPunct="1">
              <a:spcAft>
                <a:spcPts val="0"/>
              </a:spcAft>
              <a:buFont typeface="Arial" panose="020B0604020202020204" pitchFamily="34" charset="0"/>
              <a:buNone/>
              <a:defRPr/>
            </a:pPr>
            <a:endParaRPr lang="it-IT"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olo 1"/>
          <p:cNvSpPr>
            <a:spLocks noGrp="1"/>
          </p:cNvSpPr>
          <p:nvPr>
            <p:ph type="title"/>
          </p:nvPr>
        </p:nvSpPr>
        <p:spPr>
          <a:xfrm>
            <a:off x="914400" y="0"/>
            <a:ext cx="8229600" cy="1143000"/>
          </a:xfrm>
        </p:spPr>
        <p:txBody>
          <a:bodyPr/>
          <a:lstStyle/>
          <a:p>
            <a:pPr eaLnBrk="1" hangingPunct="1">
              <a:defRPr/>
            </a:pPr>
            <a:r>
              <a:rPr lang="it-IT" dirty="0" smtClean="0">
                <a:solidFill>
                  <a:schemeClr val="accent6">
                    <a:lumMod val="50000"/>
                  </a:schemeClr>
                </a:solidFill>
                <a:latin typeface="Arial Black" pitchFamily="34" charset="0"/>
              </a:rPr>
              <a:t>L’Autore lascia intendere</a:t>
            </a:r>
          </a:p>
        </p:txBody>
      </p:sp>
      <p:sp>
        <p:nvSpPr>
          <p:cNvPr id="56323" name="Segnaposto contenuto 2"/>
          <p:cNvSpPr>
            <a:spLocks noGrp="1"/>
          </p:cNvSpPr>
          <p:nvPr>
            <p:ph idx="1"/>
          </p:nvPr>
        </p:nvSpPr>
        <p:spPr/>
        <p:txBody>
          <a:bodyPr/>
          <a:lstStyle/>
          <a:p>
            <a:pPr algn="ctr" eaLnBrk="1" hangingPunct="1">
              <a:buFont typeface="Arial" panose="020B0604020202020204" pitchFamily="34" charset="0"/>
              <a:buNone/>
            </a:pPr>
            <a:r>
              <a:rPr lang="it-IT" altLang="it-IT" b="1" smtClean="0">
                <a:latin typeface="Times New Roman" panose="02020603050405020304" pitchFamily="18" charset="0"/>
                <a:cs typeface="Times New Roman" panose="02020603050405020304" pitchFamily="18" charset="0"/>
              </a:rPr>
              <a:t>… che si tratti di questioni delicate poiché preferisce </a:t>
            </a:r>
            <a:r>
              <a:rPr lang="it-IT" altLang="it-IT" b="1" u="sng" smtClean="0">
                <a:latin typeface="Times New Roman" panose="02020603050405020304" pitchFamily="18" charset="0"/>
                <a:cs typeface="Times New Roman" panose="02020603050405020304" pitchFamily="18" charset="0"/>
              </a:rPr>
              <a:t>parlarne di persona</a:t>
            </a:r>
            <a:r>
              <a:rPr lang="it-IT" altLang="it-IT" b="1" smtClean="0">
                <a:latin typeface="Times New Roman" panose="02020603050405020304" pitchFamily="18" charset="0"/>
                <a:cs typeface="Times New Roman" panose="02020603050405020304" pitchFamily="18" charset="0"/>
              </a:rPr>
              <a:t>, piuttosto che scrivere (</a:t>
            </a:r>
            <a:r>
              <a:rPr lang="it-IT" altLang="it-IT" b="1" i="1" smtClean="0">
                <a:latin typeface="Times New Roman" panose="02020603050405020304" pitchFamily="18" charset="0"/>
                <a:cs typeface="Times New Roman" panose="02020603050405020304" pitchFamily="18" charset="0"/>
              </a:rPr>
              <a:t>Molte cose avrei da scriverti, ma non voglio farlo con inchiostro e penna. Spero però di vederti presto e parleremo a viva voce</a:t>
            </a:r>
            <a:r>
              <a:rPr lang="it-IT" altLang="it-IT" b="1" smtClean="0">
                <a:latin typeface="Times New Roman" panose="02020603050405020304" pitchFamily="18" charset="0"/>
                <a:cs typeface="Times New Roman" panose="02020603050405020304" pitchFamily="18" charset="0"/>
              </a:rPr>
              <a:t>, 13-14). Seguono poi gli amichevoli saluti: </a:t>
            </a:r>
            <a:r>
              <a:rPr lang="it-IT" altLang="it-IT" b="1" i="1" smtClean="0">
                <a:latin typeface="Times New Roman" panose="02020603050405020304" pitchFamily="18" charset="0"/>
                <a:cs typeface="Times New Roman" panose="02020603050405020304" pitchFamily="18" charset="0"/>
              </a:rPr>
              <a:t>La pace sia con te. Gli amici ti salutano. Saluta gli amici a uno a uno </a:t>
            </a:r>
            <a:r>
              <a:rPr lang="it-IT" altLang="it-IT" b="1" smtClean="0">
                <a:latin typeface="Times New Roman" panose="02020603050405020304" pitchFamily="18" charset="0"/>
                <a:cs typeface="Times New Roman" panose="02020603050405020304" pitchFamily="18" charset="0"/>
              </a:rPr>
              <a:t>(15).</a:t>
            </a:r>
          </a:p>
          <a:p>
            <a:pPr eaLnBrk="1" hangingPunct="1">
              <a:buFont typeface="Arial" panose="020B0604020202020204" pitchFamily="34" charset="0"/>
              <a:buNone/>
            </a:pPr>
            <a:endParaRPr lang="it-IT" altLang="it-IT" smtClean="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olo 1"/>
          <p:cNvSpPr>
            <a:spLocks noGrp="1"/>
          </p:cNvSpPr>
          <p:nvPr>
            <p:ph type="title"/>
          </p:nvPr>
        </p:nvSpPr>
        <p:spPr/>
        <p:txBody>
          <a:bodyPr/>
          <a:lstStyle/>
          <a:p>
            <a:pPr eaLnBrk="1" hangingPunct="1">
              <a:defRPr/>
            </a:pPr>
            <a:r>
              <a:rPr lang="it-IT" dirty="0" smtClean="0">
                <a:solidFill>
                  <a:schemeClr val="accent6">
                    <a:lumMod val="50000"/>
                  </a:schemeClr>
                </a:solidFill>
                <a:latin typeface="Algerian" pitchFamily="82" charset="0"/>
              </a:rPr>
              <a:t> </a:t>
            </a:r>
            <a:r>
              <a:rPr lang="it-IT" b="1" dirty="0" smtClean="0">
                <a:solidFill>
                  <a:schemeClr val="accent6">
                    <a:lumMod val="50000"/>
                  </a:schemeClr>
                </a:solidFill>
                <a:latin typeface="Algerian" pitchFamily="82" charset="0"/>
              </a:rPr>
              <a:t>Seconda Lettera di Giovanni</a:t>
            </a:r>
            <a:endParaRPr lang="it-IT" dirty="0" smtClean="0">
              <a:solidFill>
                <a:schemeClr val="accent6">
                  <a:lumMod val="50000"/>
                </a:schemeClr>
              </a:solidFill>
              <a:latin typeface="Algerian" pitchFamily="82" charset="0"/>
            </a:endParaRPr>
          </a:p>
        </p:txBody>
      </p:sp>
      <p:sp>
        <p:nvSpPr>
          <p:cNvPr id="57347" name="Segnaposto contenuto 2"/>
          <p:cNvSpPr>
            <a:spLocks noGrp="1"/>
          </p:cNvSpPr>
          <p:nvPr>
            <p:ph idx="1"/>
          </p:nvPr>
        </p:nvSpPr>
        <p:spPr/>
        <p:txBody>
          <a:bodyPr/>
          <a:lstStyle/>
          <a:p>
            <a:pPr eaLnBrk="1" hangingPunct="1">
              <a:buFont typeface="Arial" panose="020B0604020202020204" pitchFamily="34" charset="0"/>
              <a:buNone/>
            </a:pPr>
            <a:endParaRPr lang="it-IT" altLang="it-IT" smtClean="0"/>
          </a:p>
        </p:txBody>
      </p:sp>
      <p:pic>
        <p:nvPicPr>
          <p:cNvPr id="57348" name="Picture 4" descr="P074-Act-27.14-21-VI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675" y="1766888"/>
            <a:ext cx="3168650" cy="432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normAutofit fontScale="90000"/>
          </a:bodyPr>
          <a:lstStyle/>
          <a:p>
            <a:pPr eaLnBrk="1" fontAlgn="auto" hangingPunct="1">
              <a:spcAft>
                <a:spcPts val="0"/>
              </a:spcAft>
              <a:defRPr/>
            </a:pPr>
            <a:r>
              <a:rPr lang="it-IT" dirty="0" smtClean="0">
                <a:solidFill>
                  <a:schemeClr val="accent6">
                    <a:lumMod val="50000"/>
                  </a:schemeClr>
                </a:solidFill>
                <a:latin typeface="Arial Black" pitchFamily="34" charset="0"/>
              </a:rPr>
              <a:t>La </a:t>
            </a:r>
            <a:r>
              <a:rPr lang="it-IT" b="1" dirty="0" smtClean="0">
                <a:solidFill>
                  <a:schemeClr val="accent6">
                    <a:lumMod val="50000"/>
                  </a:schemeClr>
                </a:solidFill>
                <a:latin typeface="Arial Black" pitchFamily="34" charset="0"/>
              </a:rPr>
              <a:t>Seconda Lettera di Giovanni</a:t>
            </a:r>
            <a:r>
              <a:rPr lang="it-IT" dirty="0" smtClean="0">
                <a:solidFill>
                  <a:schemeClr val="accent6">
                    <a:lumMod val="50000"/>
                  </a:schemeClr>
                </a:solidFill>
                <a:latin typeface="Arial Black" pitchFamily="34" charset="0"/>
              </a:rPr>
              <a:t> (</a:t>
            </a:r>
            <a:r>
              <a:rPr lang="it-IT" i="1" dirty="0" smtClean="0">
                <a:solidFill>
                  <a:schemeClr val="accent6">
                    <a:lumMod val="50000"/>
                  </a:schemeClr>
                </a:solidFill>
                <a:latin typeface="Arial Black" pitchFamily="34" charset="0"/>
              </a:rPr>
              <a:t>il Presbitero</a:t>
            </a:r>
            <a:r>
              <a:rPr lang="it-IT" dirty="0" smtClean="0">
                <a:solidFill>
                  <a:schemeClr val="accent6">
                    <a:lumMod val="50000"/>
                  </a:schemeClr>
                </a:solidFill>
                <a:latin typeface="Arial Black" pitchFamily="34" charset="0"/>
              </a:rPr>
              <a:t>, 2,1)</a:t>
            </a:r>
            <a:endParaRPr lang="it-IT" dirty="0">
              <a:solidFill>
                <a:schemeClr val="accent6">
                  <a:lumMod val="50000"/>
                </a:schemeClr>
              </a:solidFill>
              <a:latin typeface="Arial Black" pitchFamily="34" charset="0"/>
            </a:endParaRPr>
          </a:p>
        </p:txBody>
      </p:sp>
      <p:sp>
        <p:nvSpPr>
          <p:cNvPr id="67586" name="Segnaposto contenuto 2"/>
          <p:cNvSpPr>
            <a:spLocks noGrp="1"/>
          </p:cNvSpPr>
          <p:nvPr>
            <p:ph idx="1"/>
          </p:nvPr>
        </p:nvSpPr>
        <p:spPr/>
        <p:txBody>
          <a:bodyPr/>
          <a:lstStyle/>
          <a:p>
            <a:pPr algn="ctr" eaLnBrk="1" hangingPunct="1">
              <a:buFont typeface="Arial" charset="0"/>
              <a:buNone/>
              <a:defRPr/>
            </a:pPr>
            <a:r>
              <a:rPr lang="it-IT" b="1" dirty="0" smtClean="0">
                <a:latin typeface="Times New Roman" pitchFamily="18" charset="0"/>
                <a:cs typeface="Times New Roman" pitchFamily="18" charset="0"/>
              </a:rPr>
              <a:t>… costituita di soli 13 versetti (lo Scritto più breve del NT) è rivolta anch’essa ad una comunità in cui devono essere messi in guardi i membri da </a:t>
            </a:r>
            <a:r>
              <a:rPr lang="it-IT" b="1" i="1" dirty="0" smtClean="0">
                <a:solidFill>
                  <a:schemeClr val="accent6">
                    <a:lumMod val="50000"/>
                  </a:schemeClr>
                </a:solidFill>
                <a:latin typeface="Times New Roman" pitchFamily="18" charset="0"/>
                <a:cs typeface="Times New Roman" pitchFamily="18" charset="0"/>
              </a:rPr>
              <a:t>seduttori</a:t>
            </a:r>
            <a:r>
              <a:rPr lang="it-IT" b="1" dirty="0" smtClean="0">
                <a:latin typeface="Times New Roman" pitchFamily="18" charset="0"/>
                <a:cs typeface="Times New Roman" pitchFamily="18" charset="0"/>
              </a:rPr>
              <a:t> che non riconoscono la realtà dell’Incarnazione (</a:t>
            </a:r>
            <a:r>
              <a:rPr lang="it-IT" b="1" i="1" dirty="0" smtClean="0">
                <a:latin typeface="Times New Roman" pitchFamily="18" charset="0"/>
                <a:cs typeface="Times New Roman" pitchFamily="18" charset="0"/>
              </a:rPr>
              <a:t>che non riconoscono che Gesù venuto nella carne</a:t>
            </a:r>
            <a:r>
              <a:rPr lang="it-IT" b="1" dirty="0" smtClean="0">
                <a:latin typeface="Times New Roman" pitchFamily="18" charset="0"/>
                <a:cs typeface="Times New Roman" pitchFamily="18" charset="0"/>
              </a:rPr>
              <a:t>). Addirittura parla di </a:t>
            </a:r>
            <a:r>
              <a:rPr lang="it-IT" b="1" i="1" dirty="0" smtClean="0">
                <a:latin typeface="Times New Roman" pitchFamily="18" charset="0"/>
                <a:cs typeface="Times New Roman" pitchFamily="18" charset="0"/>
              </a:rPr>
              <a:t>anticristo! </a:t>
            </a:r>
            <a:r>
              <a:rPr lang="it-IT" b="1" dirty="0" smtClean="0">
                <a:latin typeface="Times New Roman" pitchFamily="18" charset="0"/>
                <a:cs typeface="Times New Roman" pitchFamily="18" charset="0"/>
              </a:rPr>
              <a:t>(7).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olo 1"/>
          <p:cNvSpPr>
            <a:spLocks noGrp="1"/>
          </p:cNvSpPr>
          <p:nvPr>
            <p:ph type="title"/>
          </p:nvPr>
        </p:nvSpPr>
        <p:spPr/>
        <p:txBody>
          <a:bodyPr/>
          <a:lstStyle/>
          <a:p>
            <a:pPr eaLnBrk="1" hangingPunct="1"/>
            <a:r>
              <a:rPr lang="it-IT" altLang="it-IT" smtClean="0">
                <a:latin typeface="Arial Black" panose="020B0A04020102020204" pitchFamily="34" charset="0"/>
              </a:rPr>
              <a:t>L’Autore scrive un accorato invito …</a:t>
            </a:r>
          </a:p>
        </p:txBody>
      </p:sp>
      <p:sp>
        <p:nvSpPr>
          <p:cNvPr id="68610" name="Segnaposto contenuto 2"/>
          <p:cNvSpPr>
            <a:spLocks noGrp="1"/>
          </p:cNvSpPr>
          <p:nvPr>
            <p:ph idx="1"/>
          </p:nvPr>
        </p:nvSpPr>
        <p:spPr/>
        <p:txBody>
          <a:bodyPr/>
          <a:lstStyle/>
          <a:p>
            <a:pPr algn="ctr" eaLnBrk="1" hangingPunct="1">
              <a:buFont typeface="Arial" charset="0"/>
              <a:buNone/>
              <a:defRPr/>
            </a:pPr>
            <a:endParaRPr lang="it-IT" b="1" dirty="0" smtClean="0">
              <a:solidFill>
                <a:schemeClr val="accent6">
                  <a:lumMod val="50000"/>
                </a:schemeClr>
              </a:solidFill>
              <a:latin typeface="Times New Roman" pitchFamily="18" charset="0"/>
              <a:cs typeface="Times New Roman" pitchFamily="18" charset="0"/>
            </a:endParaRPr>
          </a:p>
          <a:p>
            <a:pPr algn="ctr" eaLnBrk="1" hangingPunct="1">
              <a:buFont typeface="Arial" charset="0"/>
              <a:buNone/>
              <a:defRPr/>
            </a:pPr>
            <a:r>
              <a:rPr lang="it-IT" b="1" dirty="0" smtClean="0">
                <a:solidFill>
                  <a:schemeClr val="accent6">
                    <a:lumMod val="50000"/>
                  </a:schemeClr>
                </a:solidFill>
                <a:latin typeface="Times New Roman" pitchFamily="18" charset="0"/>
                <a:cs typeface="Times New Roman" pitchFamily="18" charset="0"/>
              </a:rPr>
              <a:t>… rivolto alla </a:t>
            </a:r>
            <a:r>
              <a:rPr lang="it-IT" b="1" i="1" dirty="0" smtClean="0">
                <a:solidFill>
                  <a:srgbClr val="FFC000"/>
                </a:solidFill>
                <a:latin typeface="Times New Roman" pitchFamily="18" charset="0"/>
                <a:cs typeface="Times New Roman" pitchFamily="18" charset="0"/>
              </a:rPr>
              <a:t>Signora eletta da Dio </a:t>
            </a:r>
            <a:r>
              <a:rPr lang="it-IT" b="1" dirty="0" smtClean="0">
                <a:solidFill>
                  <a:schemeClr val="accent6">
                    <a:lumMod val="50000"/>
                  </a:schemeClr>
                </a:solidFill>
                <a:latin typeface="Times New Roman" pitchFamily="18" charset="0"/>
                <a:cs typeface="Times New Roman" pitchFamily="18" charset="0"/>
              </a:rPr>
              <a:t>(1), cioè alla comunità che il </a:t>
            </a:r>
            <a:r>
              <a:rPr lang="it-IT" b="1" i="1" dirty="0" smtClean="0">
                <a:solidFill>
                  <a:schemeClr val="accent6">
                    <a:lumMod val="50000"/>
                  </a:schemeClr>
                </a:solidFill>
                <a:latin typeface="Times New Roman" pitchFamily="18" charset="0"/>
                <a:cs typeface="Times New Roman" pitchFamily="18" charset="0"/>
              </a:rPr>
              <a:t>Presbitero </a:t>
            </a:r>
            <a:r>
              <a:rPr lang="it-IT" b="1" dirty="0" smtClean="0">
                <a:solidFill>
                  <a:schemeClr val="accent6">
                    <a:lumMod val="50000"/>
                  </a:schemeClr>
                </a:solidFill>
                <a:latin typeface="Times New Roman" pitchFamily="18" charset="0"/>
                <a:cs typeface="Times New Roman" pitchFamily="18" charset="0"/>
              </a:rPr>
              <a:t>ama </a:t>
            </a:r>
            <a:r>
              <a:rPr lang="it-IT" b="1" i="1" dirty="0" smtClean="0">
                <a:solidFill>
                  <a:schemeClr val="accent6">
                    <a:lumMod val="50000"/>
                  </a:schemeClr>
                </a:solidFill>
                <a:latin typeface="Times New Roman" pitchFamily="18" charset="0"/>
                <a:cs typeface="Times New Roman" pitchFamily="18" charset="0"/>
              </a:rPr>
              <a:t>nella verità</a:t>
            </a:r>
            <a:r>
              <a:rPr lang="it-IT" b="1" dirty="0" smtClean="0">
                <a:solidFill>
                  <a:schemeClr val="accent6">
                    <a:lumMod val="50000"/>
                  </a:schemeClr>
                </a:solidFill>
                <a:latin typeface="Times New Roman" pitchFamily="18" charset="0"/>
                <a:cs typeface="Times New Roman" pitchFamily="18" charset="0"/>
              </a:rPr>
              <a:t> (1), a non vanificare l’insegnamento ricevuto, ma a rimanere </a:t>
            </a:r>
            <a:r>
              <a:rPr lang="it-IT" b="1" i="1" dirty="0" smtClean="0">
                <a:solidFill>
                  <a:schemeClr val="accent6">
                    <a:lumMod val="50000"/>
                  </a:schemeClr>
                </a:solidFill>
                <a:latin typeface="Times New Roman" pitchFamily="18" charset="0"/>
                <a:cs typeface="Times New Roman" pitchFamily="18" charset="0"/>
              </a:rPr>
              <a:t>nella dottrina del Cristo </a:t>
            </a:r>
            <a:r>
              <a:rPr lang="it-IT" b="1" dirty="0" smtClean="0">
                <a:solidFill>
                  <a:schemeClr val="accent6">
                    <a:lumMod val="50000"/>
                  </a:schemeClr>
                </a:solidFill>
                <a:latin typeface="Times New Roman" pitchFamily="18" charset="0"/>
                <a:cs typeface="Times New Roman" pitchFamily="18" charset="0"/>
              </a:rPr>
              <a:t>perché </a:t>
            </a:r>
            <a:r>
              <a:rPr lang="it-IT" b="1" i="1" dirty="0" smtClean="0">
                <a:solidFill>
                  <a:schemeClr val="accent6">
                    <a:lumMod val="50000"/>
                  </a:schemeClr>
                </a:solidFill>
                <a:latin typeface="Times New Roman" pitchFamily="18" charset="0"/>
                <a:cs typeface="Times New Roman" pitchFamily="18" charset="0"/>
              </a:rPr>
              <a:t>chi rimane nella dottrina, possiede il Padre e il Figlio </a:t>
            </a:r>
            <a:r>
              <a:rPr lang="it-IT" b="1" dirty="0" smtClean="0">
                <a:solidFill>
                  <a:schemeClr val="accent6">
                    <a:lumMod val="50000"/>
                  </a:schemeClr>
                </a:solidFill>
                <a:latin typeface="Times New Roman" pitchFamily="18" charset="0"/>
                <a:cs typeface="Times New Roman" pitchFamily="18" charset="0"/>
              </a:rPr>
              <a:t>(9). </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olo 1"/>
          <p:cNvSpPr>
            <a:spLocks noGrp="1"/>
          </p:cNvSpPr>
          <p:nvPr>
            <p:ph type="title"/>
          </p:nvPr>
        </p:nvSpPr>
        <p:spPr/>
        <p:txBody>
          <a:bodyPr/>
          <a:lstStyle/>
          <a:p>
            <a:pPr eaLnBrk="1" hangingPunct="1"/>
            <a:r>
              <a:rPr lang="it-IT" altLang="it-IT" smtClean="0">
                <a:solidFill>
                  <a:srgbClr val="FFC000"/>
                </a:solidFill>
                <a:latin typeface="Arial Black" panose="020B0A04020102020204" pitchFamily="34" charset="0"/>
              </a:rPr>
              <a:t>Il tono è anche preoccupato …</a:t>
            </a:r>
          </a:p>
        </p:txBody>
      </p:sp>
      <p:sp>
        <p:nvSpPr>
          <p:cNvPr id="60419" name="Segnaposto contenuto 2"/>
          <p:cNvSpPr>
            <a:spLocks noGrp="1"/>
          </p:cNvSpPr>
          <p:nvPr>
            <p:ph idx="1"/>
          </p:nvPr>
        </p:nvSpPr>
        <p:spPr/>
        <p:txBody>
          <a:bodyPr/>
          <a:lstStyle/>
          <a:p>
            <a:pPr algn="ctr" eaLnBrk="1" hangingPunct="1">
              <a:buFont typeface="Arial" panose="020B0604020202020204" pitchFamily="34" charset="0"/>
              <a:buNone/>
            </a:pPr>
            <a:r>
              <a:rPr lang="it-IT" altLang="it-IT" sz="3600" b="1" smtClean="0">
                <a:latin typeface="Times New Roman" panose="02020603050405020304" pitchFamily="18" charset="0"/>
                <a:cs typeface="Times New Roman" panose="02020603050405020304" pitchFamily="18" charset="0"/>
              </a:rPr>
              <a:t>… perché evidentemente questi </a:t>
            </a:r>
            <a:r>
              <a:rPr lang="it-IT" altLang="it-IT" sz="3600" b="1" i="1" smtClean="0">
                <a:latin typeface="Times New Roman" panose="02020603050405020304" pitchFamily="18" charset="0"/>
                <a:cs typeface="Times New Roman" panose="02020603050405020304" pitchFamily="18" charset="0"/>
              </a:rPr>
              <a:t>seduttori </a:t>
            </a:r>
            <a:r>
              <a:rPr lang="it-IT" altLang="it-IT" sz="3600" b="1" smtClean="0">
                <a:solidFill>
                  <a:srgbClr val="7030A0"/>
                </a:solidFill>
                <a:latin typeface="Times New Roman" panose="02020603050405020304" pitchFamily="18" charset="0"/>
                <a:cs typeface="Times New Roman" panose="02020603050405020304" pitchFamily="18" charset="0"/>
              </a:rPr>
              <a:t>si presentavano nelle case</a:t>
            </a:r>
            <a:r>
              <a:rPr lang="it-IT" altLang="it-IT" sz="3600" b="1" smtClean="0">
                <a:latin typeface="Times New Roman" panose="02020603050405020304" pitchFamily="18" charset="0"/>
                <a:cs typeface="Times New Roman" panose="02020603050405020304" pitchFamily="18" charset="0"/>
              </a:rPr>
              <a:t>: </a:t>
            </a:r>
            <a:r>
              <a:rPr lang="it-IT" altLang="it-IT" sz="3600" b="1" i="1" smtClean="0">
                <a:latin typeface="Times New Roman" panose="02020603050405020304" pitchFamily="18" charset="0"/>
                <a:cs typeface="Times New Roman" panose="02020603050405020304" pitchFamily="18" charset="0"/>
              </a:rPr>
              <a:t>Se qualcuno viene a voi e non porta questo insegnamento, non ricevetelo in casa e non salutatelo, perché chi lo saluta partecipa alle sue opere malvagie </a:t>
            </a:r>
            <a:r>
              <a:rPr lang="it-IT" altLang="it-IT" sz="3600" b="1" smtClean="0">
                <a:latin typeface="Times New Roman" panose="02020603050405020304" pitchFamily="18" charset="0"/>
                <a:cs typeface="Times New Roman" panose="02020603050405020304" pitchFamily="18" charset="0"/>
              </a:rPr>
              <a:t>(10).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olo 1"/>
          <p:cNvSpPr>
            <a:spLocks noGrp="1"/>
          </p:cNvSpPr>
          <p:nvPr>
            <p:ph type="title"/>
          </p:nvPr>
        </p:nvSpPr>
        <p:spPr/>
        <p:txBody>
          <a:bodyPr/>
          <a:lstStyle/>
          <a:p>
            <a:pPr eaLnBrk="1" hangingPunct="1"/>
            <a:r>
              <a:rPr lang="it-IT" altLang="it-IT" smtClean="0">
                <a:solidFill>
                  <a:srgbClr val="7030A0"/>
                </a:solidFill>
                <a:latin typeface="Arial Black" panose="020B0A04020102020204" pitchFamily="34" charset="0"/>
              </a:rPr>
              <a:t>Anche in questo caso …</a:t>
            </a:r>
          </a:p>
        </p:txBody>
      </p:sp>
      <p:sp>
        <p:nvSpPr>
          <p:cNvPr id="61443" name="Segnaposto contenuto 2"/>
          <p:cNvSpPr>
            <a:spLocks noGrp="1"/>
          </p:cNvSpPr>
          <p:nvPr>
            <p:ph idx="1"/>
          </p:nvPr>
        </p:nvSpPr>
        <p:spPr/>
        <p:txBody>
          <a:bodyPr/>
          <a:lstStyle/>
          <a:p>
            <a:pPr algn="ctr" eaLnBrk="1" hangingPunct="1">
              <a:buFont typeface="Arial" panose="020B0604020202020204" pitchFamily="34" charset="0"/>
              <a:buNone/>
            </a:pPr>
            <a:r>
              <a:rPr lang="it-IT" altLang="it-IT" sz="3600" b="1" smtClean="0">
                <a:latin typeface="Times New Roman" panose="02020603050405020304" pitchFamily="18" charset="0"/>
                <a:cs typeface="Times New Roman" panose="02020603050405020304" pitchFamily="18" charset="0"/>
              </a:rPr>
              <a:t>… l’Autore lascia intendere di avere altre questioni che </a:t>
            </a:r>
            <a:r>
              <a:rPr lang="it-IT" altLang="it-IT" sz="3600" b="1" smtClean="0">
                <a:solidFill>
                  <a:srgbClr val="FF0000"/>
                </a:solidFill>
                <a:latin typeface="Times New Roman" panose="02020603050405020304" pitchFamily="18" charset="0"/>
                <a:cs typeface="Times New Roman" panose="02020603050405020304" pitchFamily="18" charset="0"/>
              </a:rPr>
              <a:t>non è prudente affrontare per iscritto </a:t>
            </a:r>
            <a:r>
              <a:rPr lang="it-IT" altLang="it-IT" sz="3600" b="1" smtClean="0">
                <a:latin typeface="Times New Roman" panose="02020603050405020304" pitchFamily="18" charset="0"/>
                <a:cs typeface="Times New Roman" panose="02020603050405020304" pitchFamily="18" charset="0"/>
              </a:rPr>
              <a:t>(... </a:t>
            </a:r>
            <a:r>
              <a:rPr lang="it-IT" altLang="it-IT" sz="3600" b="1" i="1" smtClean="0">
                <a:latin typeface="Times New Roman" panose="02020603050405020304" pitchFamily="18" charset="0"/>
                <a:cs typeface="Times New Roman" panose="02020603050405020304" pitchFamily="18" charset="0"/>
              </a:rPr>
              <a:t>ma non ho voluto farlo con carta e inchiostro; spero tuttavia di venire da voi e di poter parlare a viva voce</a:t>
            </a:r>
            <a:r>
              <a:rPr lang="it-IT" altLang="it-IT" sz="3600" b="1" smtClean="0">
                <a:latin typeface="Times New Roman" panose="02020603050405020304" pitchFamily="18" charset="0"/>
                <a:cs typeface="Times New Roman" panose="02020603050405020304" pitchFamily="18" charset="0"/>
              </a:rPr>
              <a:t>), tuttavia, il tutto sempre finalizzato a che </a:t>
            </a:r>
            <a:r>
              <a:rPr lang="it-IT" altLang="it-IT" sz="3600" b="1" i="1" smtClean="0">
                <a:latin typeface="Times New Roman" panose="02020603050405020304" pitchFamily="18" charset="0"/>
                <a:cs typeface="Times New Roman" panose="02020603050405020304" pitchFamily="18" charset="0"/>
              </a:rPr>
              <a:t>la nostra gioia sia piena </a:t>
            </a:r>
            <a:r>
              <a:rPr lang="it-IT" altLang="it-IT" sz="3600" b="1" smtClean="0">
                <a:latin typeface="Times New Roman" panose="02020603050405020304" pitchFamily="18" charset="0"/>
                <a:cs typeface="Times New Roman" panose="02020603050405020304" pitchFamily="18" charset="0"/>
              </a:rPr>
              <a:t>(12</a:t>
            </a:r>
            <a:r>
              <a:rPr lang="it-IT" altLang="it-IT" smtClean="0"/>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egnaposto contenuto 2"/>
          <p:cNvSpPr>
            <a:spLocks noGrp="1"/>
          </p:cNvSpPr>
          <p:nvPr>
            <p:ph idx="1"/>
          </p:nvPr>
        </p:nvSpPr>
        <p:spPr>
          <a:xfrm>
            <a:off x="457200" y="1125538"/>
            <a:ext cx="8229600" cy="5000625"/>
          </a:xfrm>
        </p:spPr>
        <p:txBody>
          <a:bodyPr/>
          <a:lstStyle/>
          <a:p>
            <a:pPr algn="ctr" eaLnBrk="1" hangingPunct="1">
              <a:buFont typeface="Arial" panose="020B0604020202020204" pitchFamily="34" charset="0"/>
              <a:buNone/>
            </a:pPr>
            <a:endParaRPr lang="it-IT" altLang="it-IT" sz="5400" b="1" smtClean="0"/>
          </a:p>
          <a:p>
            <a:pPr algn="ctr" eaLnBrk="1" hangingPunct="1">
              <a:buFont typeface="Arial" panose="020B0604020202020204" pitchFamily="34" charset="0"/>
              <a:buNone/>
            </a:pPr>
            <a:r>
              <a:rPr lang="it-IT" altLang="it-IT" sz="5400" b="1" smtClean="0">
                <a:latin typeface="Times New Roman" panose="02020603050405020304" pitchFamily="18" charset="0"/>
                <a:cs typeface="Times New Roman" panose="02020603050405020304" pitchFamily="18" charset="0"/>
              </a:rPr>
              <a:t>Verso la conclusione è scritto che i saluti sono portati da </a:t>
            </a:r>
            <a:r>
              <a:rPr lang="it-IT" altLang="it-IT" sz="5400" b="1" i="1" smtClean="0">
                <a:solidFill>
                  <a:srgbClr val="C00000"/>
                </a:solidFill>
                <a:latin typeface="Times New Roman" panose="02020603050405020304" pitchFamily="18" charset="0"/>
                <a:cs typeface="Times New Roman" panose="02020603050405020304" pitchFamily="18" charset="0"/>
              </a:rPr>
              <a:t>quelli d’Italia</a:t>
            </a:r>
            <a:endParaRPr lang="it-IT" altLang="it-IT" sz="5400" b="1" smtClean="0">
              <a:solidFill>
                <a:srgbClr val="C00000"/>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olo 1"/>
          <p:cNvSpPr>
            <a:spLocks noGrp="1"/>
          </p:cNvSpPr>
          <p:nvPr>
            <p:ph type="title"/>
          </p:nvPr>
        </p:nvSpPr>
        <p:spPr/>
        <p:txBody>
          <a:bodyPr/>
          <a:lstStyle/>
          <a:p>
            <a:pPr eaLnBrk="1" hangingPunct="1"/>
            <a:r>
              <a:rPr lang="it-IT" altLang="it-IT" b="1" smtClean="0">
                <a:solidFill>
                  <a:srgbClr val="FF0000"/>
                </a:solidFill>
                <a:latin typeface="Algerian" pitchFamily="82" charset="0"/>
              </a:rPr>
              <a:t>Prima Lettera di Giovanni</a:t>
            </a:r>
            <a:endParaRPr lang="it-IT" altLang="it-IT" smtClean="0">
              <a:solidFill>
                <a:srgbClr val="FF0000"/>
              </a:solidFill>
              <a:latin typeface="Algerian" pitchFamily="82" charset="0"/>
            </a:endParaRPr>
          </a:p>
        </p:txBody>
      </p:sp>
      <p:sp>
        <p:nvSpPr>
          <p:cNvPr id="62467" name="Segnaposto contenuto 2"/>
          <p:cNvSpPr>
            <a:spLocks noGrp="1"/>
          </p:cNvSpPr>
          <p:nvPr>
            <p:ph idx="1"/>
          </p:nvPr>
        </p:nvSpPr>
        <p:spPr/>
        <p:txBody>
          <a:bodyPr/>
          <a:lstStyle/>
          <a:p>
            <a:pPr eaLnBrk="1" hangingPunct="1">
              <a:buFont typeface="Arial" panose="020B0604020202020204" pitchFamily="34" charset="0"/>
              <a:buNone/>
            </a:pPr>
            <a:endParaRPr lang="it-IT" altLang="it-IT" smtClean="0"/>
          </a:p>
        </p:txBody>
      </p:sp>
      <p:pic>
        <p:nvPicPr>
          <p:cNvPr id="62468" name="Picture 5" descr="End of 2 Peter and Beginning of 1 John in Alexandrinu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4075" y="1557338"/>
            <a:ext cx="4824413"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olo 1"/>
          <p:cNvSpPr>
            <a:spLocks noGrp="1"/>
          </p:cNvSpPr>
          <p:nvPr>
            <p:ph type="title"/>
          </p:nvPr>
        </p:nvSpPr>
        <p:spPr/>
        <p:txBody>
          <a:bodyPr/>
          <a:lstStyle/>
          <a:p>
            <a:pPr eaLnBrk="1" hangingPunct="1"/>
            <a:r>
              <a:rPr lang="it-IT" altLang="it-IT" smtClean="0">
                <a:latin typeface="Arial Black" panose="020B0A04020102020204" pitchFamily="34" charset="0"/>
              </a:rPr>
              <a:t>La </a:t>
            </a:r>
            <a:r>
              <a:rPr lang="it-IT" altLang="it-IT" b="1" smtClean="0">
                <a:latin typeface="Arial Black" panose="020B0A04020102020204" pitchFamily="34" charset="0"/>
              </a:rPr>
              <a:t>Prima Lettera di Giovanni …</a:t>
            </a:r>
            <a:endParaRPr lang="it-IT" altLang="it-IT" smtClean="0">
              <a:latin typeface="Arial Black" panose="020B0A04020102020204" pitchFamily="34" charset="0"/>
            </a:endParaRPr>
          </a:p>
        </p:txBody>
      </p:sp>
      <p:sp>
        <p:nvSpPr>
          <p:cNvPr id="63491" name="Segnaposto contenuto 2"/>
          <p:cNvSpPr>
            <a:spLocks noGrp="1"/>
          </p:cNvSpPr>
          <p:nvPr>
            <p:ph idx="1"/>
          </p:nvPr>
        </p:nvSpPr>
        <p:spPr/>
        <p:txBody>
          <a:bodyPr/>
          <a:lstStyle/>
          <a:p>
            <a:pPr algn="ctr" eaLnBrk="1" hangingPunct="1">
              <a:buFont typeface="Arial" panose="020B0604020202020204" pitchFamily="34" charset="0"/>
              <a:buNone/>
            </a:pPr>
            <a:endParaRPr lang="it-IT" altLang="it-IT" b="1" smtClean="0">
              <a:solidFill>
                <a:srgbClr val="FFC000"/>
              </a:solidFill>
              <a:latin typeface="Times New Roman" panose="02020603050405020304" pitchFamily="18" charset="0"/>
              <a:cs typeface="Times New Roman" panose="02020603050405020304" pitchFamily="18" charset="0"/>
            </a:endParaRPr>
          </a:p>
          <a:p>
            <a:pPr algn="ctr" eaLnBrk="1" hangingPunct="1">
              <a:buFont typeface="Arial" panose="020B0604020202020204" pitchFamily="34" charset="0"/>
              <a:buNone/>
            </a:pPr>
            <a:r>
              <a:rPr lang="it-IT" altLang="it-IT" b="1" smtClean="0">
                <a:solidFill>
                  <a:srgbClr val="FFC000"/>
                </a:solidFill>
                <a:latin typeface="Times New Roman" panose="02020603050405020304" pitchFamily="18" charset="0"/>
                <a:cs typeface="Times New Roman" panose="02020603050405020304" pitchFamily="18" charset="0"/>
              </a:rPr>
              <a:t>… è indiscutibilmente </a:t>
            </a:r>
            <a:r>
              <a:rPr lang="it-IT" altLang="it-IT" b="1" u="sng" smtClean="0">
                <a:solidFill>
                  <a:srgbClr val="FFC000"/>
                </a:solidFill>
                <a:latin typeface="Times New Roman" panose="02020603050405020304" pitchFamily="18" charset="0"/>
                <a:cs typeface="Times New Roman" panose="02020603050405020304" pitchFamily="18" charset="0"/>
              </a:rPr>
              <a:t>la più solenne </a:t>
            </a:r>
            <a:r>
              <a:rPr lang="it-IT" altLang="it-IT" b="1" smtClean="0">
                <a:solidFill>
                  <a:srgbClr val="FFC000"/>
                </a:solidFill>
                <a:latin typeface="Times New Roman" panose="02020603050405020304" pitchFamily="18" charset="0"/>
                <a:cs typeface="Times New Roman" panose="02020603050405020304" pitchFamily="18" charset="0"/>
              </a:rPr>
              <a:t>delle tre ed anche la più elaborata stilisticamente e teologicamente parlando e molto più lunga (5 capitoli). È indirizzata alle comunità della provincia romana dell’Asia minore già minacciate dalle prime eresie. </a:t>
            </a:r>
          </a:p>
          <a:p>
            <a:pPr eaLnBrk="1" hangingPunct="1">
              <a:buFont typeface="Arial" panose="020B0604020202020204" pitchFamily="34" charset="0"/>
              <a:buNone/>
            </a:pPr>
            <a:endParaRPr lang="it-IT" altLang="it-IT" b="1" smtClean="0">
              <a:solidFill>
                <a:srgbClr val="FFC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olo 1"/>
          <p:cNvSpPr>
            <a:spLocks noGrp="1"/>
          </p:cNvSpPr>
          <p:nvPr>
            <p:ph type="title"/>
          </p:nvPr>
        </p:nvSpPr>
        <p:spPr/>
        <p:txBody>
          <a:bodyPr/>
          <a:lstStyle/>
          <a:p>
            <a:pPr eaLnBrk="1" hangingPunct="1"/>
            <a:r>
              <a:rPr lang="it-IT" altLang="it-IT" smtClean="0">
                <a:solidFill>
                  <a:srgbClr val="FFC000"/>
                </a:solidFill>
                <a:latin typeface="Arial Black" panose="020B0A04020102020204" pitchFamily="34" charset="0"/>
              </a:rPr>
              <a:t>Attraverso immagini …</a:t>
            </a:r>
          </a:p>
        </p:txBody>
      </p:sp>
      <p:sp>
        <p:nvSpPr>
          <p:cNvPr id="64515" name="Segnaposto contenuto 2"/>
          <p:cNvSpPr>
            <a:spLocks noGrp="1"/>
          </p:cNvSpPr>
          <p:nvPr>
            <p:ph idx="1"/>
          </p:nvPr>
        </p:nvSpPr>
        <p:spPr/>
        <p:txBody>
          <a:bodyPr/>
          <a:lstStyle/>
          <a:p>
            <a:pPr algn="ctr" eaLnBrk="1" hangingPunct="1">
              <a:buFont typeface="Arial" panose="020B0604020202020204" pitchFamily="34" charset="0"/>
              <a:buNone/>
            </a:pPr>
            <a:r>
              <a:rPr lang="it-IT" altLang="it-IT" b="1" smtClean="0">
                <a:latin typeface="Times New Roman" panose="02020603050405020304" pitchFamily="18" charset="0"/>
                <a:cs typeface="Times New Roman" panose="02020603050405020304" pitchFamily="18" charset="0"/>
              </a:rPr>
              <a:t>… utilizzate anche nel quarto Vangelo come </a:t>
            </a:r>
            <a:r>
              <a:rPr lang="it-IT" altLang="it-IT" b="1" i="1" smtClean="0">
                <a:latin typeface="Times New Roman" panose="02020603050405020304" pitchFamily="18" charset="0"/>
                <a:cs typeface="Times New Roman" panose="02020603050405020304" pitchFamily="18" charset="0"/>
              </a:rPr>
              <a:t>luce</a:t>
            </a:r>
            <a:r>
              <a:rPr lang="it-IT" altLang="it-IT" b="1" smtClean="0">
                <a:latin typeface="Times New Roman" panose="02020603050405020304" pitchFamily="18" charset="0"/>
                <a:cs typeface="Times New Roman" panose="02020603050405020304" pitchFamily="18" charset="0"/>
              </a:rPr>
              <a:t> / </a:t>
            </a:r>
            <a:r>
              <a:rPr lang="it-IT" altLang="it-IT" b="1" i="1" smtClean="0">
                <a:latin typeface="Times New Roman" panose="02020603050405020304" pitchFamily="18" charset="0"/>
                <a:cs typeface="Times New Roman" panose="02020603050405020304" pitchFamily="18" charset="0"/>
              </a:rPr>
              <a:t>tenebre</a:t>
            </a:r>
            <a:r>
              <a:rPr lang="it-IT" altLang="it-IT" b="1" smtClean="0">
                <a:latin typeface="Times New Roman" panose="02020603050405020304" pitchFamily="18" charset="0"/>
                <a:cs typeface="Times New Roman" panose="02020603050405020304" pitchFamily="18" charset="0"/>
              </a:rPr>
              <a:t>, </a:t>
            </a:r>
            <a:r>
              <a:rPr lang="it-IT" altLang="it-IT" b="1" i="1" smtClean="0">
                <a:latin typeface="Times New Roman" panose="02020603050405020304" pitchFamily="18" charset="0"/>
                <a:cs typeface="Times New Roman" panose="02020603050405020304" pitchFamily="18" charset="0"/>
              </a:rPr>
              <a:t>giustizia</a:t>
            </a:r>
            <a:r>
              <a:rPr lang="it-IT" altLang="it-IT" b="1" smtClean="0">
                <a:latin typeface="Times New Roman" panose="02020603050405020304" pitchFamily="18" charset="0"/>
                <a:cs typeface="Times New Roman" panose="02020603050405020304" pitchFamily="18" charset="0"/>
              </a:rPr>
              <a:t>, </a:t>
            </a:r>
            <a:r>
              <a:rPr lang="it-IT" altLang="it-IT" b="1" i="1" smtClean="0">
                <a:latin typeface="Times New Roman" panose="02020603050405020304" pitchFamily="18" charset="0"/>
                <a:cs typeface="Times New Roman" panose="02020603050405020304" pitchFamily="18" charset="0"/>
              </a:rPr>
              <a:t>amore</a:t>
            </a:r>
            <a:r>
              <a:rPr lang="it-IT" altLang="it-IT" b="1" smtClean="0">
                <a:latin typeface="Times New Roman" panose="02020603050405020304" pitchFamily="18" charset="0"/>
                <a:cs typeface="Times New Roman" panose="02020603050405020304" pitchFamily="18" charset="0"/>
              </a:rPr>
              <a:t>, </a:t>
            </a:r>
            <a:r>
              <a:rPr lang="it-IT" altLang="it-IT" b="1" i="1" smtClean="0">
                <a:latin typeface="Times New Roman" panose="02020603050405020304" pitchFamily="18" charset="0"/>
                <a:cs typeface="Times New Roman" panose="02020603050405020304" pitchFamily="18" charset="0"/>
              </a:rPr>
              <a:t>verità </a:t>
            </a:r>
            <a:r>
              <a:rPr lang="it-IT" altLang="it-IT" b="1" smtClean="0">
                <a:latin typeface="Times New Roman" panose="02020603050405020304" pitchFamily="18" charset="0"/>
                <a:cs typeface="Times New Roman" panose="02020603050405020304" pitchFamily="18" charset="0"/>
              </a:rPr>
              <a:t>/ </a:t>
            </a:r>
            <a:r>
              <a:rPr lang="it-IT" altLang="it-IT" b="1" i="1" smtClean="0">
                <a:latin typeface="Times New Roman" panose="02020603050405020304" pitchFamily="18" charset="0"/>
                <a:cs typeface="Times New Roman" panose="02020603050405020304" pitchFamily="18" charset="0"/>
              </a:rPr>
              <a:t>menzogna</a:t>
            </a:r>
            <a:r>
              <a:rPr lang="it-IT" altLang="it-IT" b="1" smtClean="0">
                <a:latin typeface="Times New Roman" panose="02020603050405020304" pitchFamily="18" charset="0"/>
                <a:cs typeface="Times New Roman" panose="02020603050405020304" pitchFamily="18" charset="0"/>
              </a:rPr>
              <a:t>, l’Autore vuol spronare i suoi lettori a considerarsi </a:t>
            </a:r>
            <a:r>
              <a:rPr lang="it-IT" altLang="it-IT" b="1" i="1" smtClean="0">
                <a:latin typeface="Times New Roman" panose="02020603050405020304" pitchFamily="18" charset="0"/>
                <a:cs typeface="Times New Roman" panose="02020603050405020304" pitchFamily="18" charset="0"/>
              </a:rPr>
              <a:t>figli di Dio </a:t>
            </a:r>
            <a:r>
              <a:rPr lang="it-IT" altLang="it-IT" b="1" smtClean="0">
                <a:latin typeface="Times New Roman" panose="02020603050405020304" pitchFamily="18" charset="0"/>
                <a:cs typeface="Times New Roman" panose="02020603050405020304" pitchFamily="18" charset="0"/>
              </a:rPr>
              <a:t>e per questo a vivere con rettitudine morale e ad assecondare così il duplice comandamento della fede in Gesù Cristo e dell’amore per il prossimo. </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olo 1"/>
          <p:cNvSpPr>
            <a:spLocks noGrp="1"/>
          </p:cNvSpPr>
          <p:nvPr>
            <p:ph type="title"/>
          </p:nvPr>
        </p:nvSpPr>
        <p:spPr/>
        <p:txBody>
          <a:bodyPr/>
          <a:lstStyle/>
          <a:p>
            <a:pPr eaLnBrk="1" hangingPunct="1"/>
            <a:r>
              <a:rPr lang="it-IT" altLang="it-IT" smtClean="0"/>
              <a:t>Anche in questa Lettera …</a:t>
            </a:r>
          </a:p>
        </p:txBody>
      </p:sp>
      <p:sp>
        <p:nvSpPr>
          <p:cNvPr id="65539" name="Segnaposto contenuto 2"/>
          <p:cNvSpPr>
            <a:spLocks noGrp="1"/>
          </p:cNvSpPr>
          <p:nvPr>
            <p:ph idx="1"/>
          </p:nvPr>
        </p:nvSpPr>
        <p:spPr/>
        <p:txBody>
          <a:bodyPr/>
          <a:lstStyle/>
          <a:p>
            <a:pPr algn="ctr" eaLnBrk="1" hangingPunct="1">
              <a:buFont typeface="Arial" panose="020B0604020202020204" pitchFamily="34" charset="0"/>
              <a:buNone/>
            </a:pPr>
            <a:r>
              <a:rPr lang="it-IT" altLang="it-IT" smtClean="0"/>
              <a:t>… è presente la dolente questione di coloro che (qui l’Autore li chiama </a:t>
            </a:r>
            <a:r>
              <a:rPr lang="it-IT" altLang="it-IT" i="1" smtClean="0"/>
              <a:t>spiriti</a:t>
            </a:r>
            <a:r>
              <a:rPr lang="it-IT" altLang="it-IT" smtClean="0"/>
              <a:t>) non riconoscono </a:t>
            </a:r>
            <a:r>
              <a:rPr lang="it-IT" altLang="it-IT" i="1" smtClean="0"/>
              <a:t>Gesù Cristo venuto nella carne </a:t>
            </a:r>
            <a:r>
              <a:rPr lang="it-IT" altLang="it-IT" smtClean="0"/>
              <a:t>(4,2) e anche qui il tono è drastico: </a:t>
            </a:r>
            <a:r>
              <a:rPr lang="it-IT" altLang="it-IT" i="1" smtClean="0"/>
              <a:t>ogni spirito che non riconosce Gesù, non è da Dio. Questo è lo spirito dell’Anticristo che, come avete udito, viene, anzi è già nel mondo. </a:t>
            </a:r>
            <a:endParaRPr lang="it-IT" altLang="it-IT" smtClean="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normAutofit fontScale="90000"/>
          </a:bodyPr>
          <a:lstStyle/>
          <a:p>
            <a:pPr eaLnBrk="1" fontAlgn="auto" hangingPunct="1">
              <a:spcAft>
                <a:spcPts val="0"/>
              </a:spcAft>
              <a:defRPr/>
            </a:pPr>
            <a:r>
              <a:rPr lang="it-IT" dirty="0" smtClean="0"/>
              <a:t>Tuttavia, il tono prosegue incoraggiando …</a:t>
            </a:r>
            <a:endParaRPr lang="it-IT" dirty="0"/>
          </a:p>
        </p:txBody>
      </p:sp>
      <p:sp>
        <p:nvSpPr>
          <p:cNvPr id="66563" name="Segnaposto contenuto 2"/>
          <p:cNvSpPr>
            <a:spLocks noGrp="1"/>
          </p:cNvSpPr>
          <p:nvPr>
            <p:ph idx="1"/>
          </p:nvPr>
        </p:nvSpPr>
        <p:spPr/>
        <p:txBody>
          <a:bodyPr/>
          <a:lstStyle/>
          <a:p>
            <a:pPr algn="ctr" eaLnBrk="1" hangingPunct="1">
              <a:buFont typeface="Arial" panose="020B0604020202020204" pitchFamily="34" charset="0"/>
              <a:buNone/>
            </a:pPr>
            <a:r>
              <a:rPr lang="it-IT" altLang="it-IT" i="1" smtClean="0"/>
              <a:t>Voi siete da Dio, figlioli, e avete vinto costoro, perché colui che è in voi è più grande di colui che è nel mondo </a:t>
            </a:r>
            <a:r>
              <a:rPr lang="it-IT" altLang="it-IT" smtClean="0"/>
              <a:t>(4,3-4). </a:t>
            </a:r>
          </a:p>
          <a:p>
            <a:pPr eaLnBrk="1" hangingPunct="1">
              <a:buFont typeface="Arial" panose="020B0604020202020204" pitchFamily="34" charset="0"/>
              <a:buNone/>
            </a:pPr>
            <a:endParaRPr lang="it-IT" altLang="it-IT" smtClean="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olo 1"/>
          <p:cNvSpPr>
            <a:spLocks noGrp="1"/>
          </p:cNvSpPr>
          <p:nvPr>
            <p:ph type="title"/>
          </p:nvPr>
        </p:nvSpPr>
        <p:spPr/>
        <p:txBody>
          <a:bodyPr/>
          <a:lstStyle/>
          <a:p>
            <a:pPr eaLnBrk="1" hangingPunct="1"/>
            <a:r>
              <a:rPr lang="it-IT" altLang="it-IT" smtClean="0"/>
              <a:t>In questa Prima Lettera di Giovanni</a:t>
            </a:r>
          </a:p>
        </p:txBody>
      </p:sp>
      <p:sp>
        <p:nvSpPr>
          <p:cNvPr id="67587" name="Segnaposto contenuto 2"/>
          <p:cNvSpPr>
            <a:spLocks noGrp="1"/>
          </p:cNvSpPr>
          <p:nvPr>
            <p:ph idx="1"/>
          </p:nvPr>
        </p:nvSpPr>
        <p:spPr/>
        <p:txBody>
          <a:bodyPr/>
          <a:lstStyle/>
          <a:p>
            <a:pPr algn="ctr" eaLnBrk="1" hangingPunct="1">
              <a:buFont typeface="Arial" panose="020B0604020202020204" pitchFamily="34" charset="0"/>
              <a:buNone/>
            </a:pPr>
            <a:r>
              <a:rPr lang="it-IT" altLang="it-IT" smtClean="0"/>
              <a:t>… è presente per ben due volte la definizione di Dio, la più sconvolgente delle definizioni presenti in tutta la Sacra Scrittura: </a:t>
            </a:r>
            <a:r>
              <a:rPr lang="it-IT" altLang="it-IT" i="1" smtClean="0"/>
              <a:t>Dio è amore </a:t>
            </a:r>
            <a:r>
              <a:rPr lang="it-IT" altLang="it-IT" smtClean="0"/>
              <a:t>(4,8.16). </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olo 1"/>
          <p:cNvSpPr>
            <a:spLocks noGrp="1"/>
          </p:cNvSpPr>
          <p:nvPr>
            <p:ph type="title"/>
          </p:nvPr>
        </p:nvSpPr>
        <p:spPr/>
        <p:txBody>
          <a:bodyPr/>
          <a:lstStyle/>
          <a:p>
            <a:pPr eaLnBrk="1" hangingPunct="1"/>
            <a:r>
              <a:rPr lang="it-IT" altLang="it-IT" b="1" smtClean="0">
                <a:solidFill>
                  <a:srgbClr val="FF0000"/>
                </a:solidFill>
                <a:latin typeface="Algerian" pitchFamily="82" charset="0"/>
              </a:rPr>
              <a:t>L’amore è …</a:t>
            </a:r>
          </a:p>
        </p:txBody>
      </p:sp>
      <p:sp>
        <p:nvSpPr>
          <p:cNvPr id="68611" name="Segnaposto contenuto 2"/>
          <p:cNvSpPr>
            <a:spLocks noGrp="1"/>
          </p:cNvSpPr>
          <p:nvPr>
            <p:ph idx="1"/>
          </p:nvPr>
        </p:nvSpPr>
        <p:spPr/>
        <p:txBody>
          <a:bodyPr/>
          <a:lstStyle/>
          <a:p>
            <a:pPr algn="ctr" eaLnBrk="1" hangingPunct="1">
              <a:buFont typeface="Arial" panose="020B0604020202020204" pitchFamily="34" charset="0"/>
              <a:buNone/>
            </a:pPr>
            <a:r>
              <a:rPr lang="it-IT" altLang="it-IT" smtClean="0"/>
              <a:t>… il punto di partenza, il centro e la finalità di questa Lettera. Ed il primato è di Dio: </a:t>
            </a:r>
            <a:r>
              <a:rPr lang="it-IT" altLang="it-IT" i="1" smtClean="0"/>
              <a:t>non siamo stati noi ad amare Dio, ma è lui che ha amato noi e ha mandato il suo Figlio come vittima di espiazione per i nostri peccati</a:t>
            </a:r>
            <a:r>
              <a:rPr lang="it-IT" altLang="it-IT" smtClean="0"/>
              <a:t> (4,10).</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olo 1"/>
          <p:cNvSpPr>
            <a:spLocks noGrp="1"/>
          </p:cNvSpPr>
          <p:nvPr>
            <p:ph type="title"/>
          </p:nvPr>
        </p:nvSpPr>
        <p:spPr/>
        <p:txBody>
          <a:bodyPr/>
          <a:lstStyle/>
          <a:p>
            <a:pPr eaLnBrk="1" hangingPunct="1"/>
            <a:r>
              <a:rPr lang="it-IT" altLang="it-IT" b="1" smtClean="0">
                <a:solidFill>
                  <a:srgbClr val="FF0000"/>
                </a:solidFill>
                <a:latin typeface="Aharoni" pitchFamily="2" charset="-79"/>
                <a:cs typeface="Aharoni" pitchFamily="2" charset="-79"/>
              </a:rPr>
              <a:t>L’amore …</a:t>
            </a:r>
          </a:p>
        </p:txBody>
      </p:sp>
      <p:sp>
        <p:nvSpPr>
          <p:cNvPr id="69635" name="Segnaposto contenuto 2"/>
          <p:cNvSpPr>
            <a:spLocks noGrp="1"/>
          </p:cNvSpPr>
          <p:nvPr>
            <p:ph idx="1"/>
          </p:nvPr>
        </p:nvSpPr>
        <p:spPr/>
        <p:txBody>
          <a:bodyPr/>
          <a:lstStyle/>
          <a:p>
            <a:pPr algn="ctr" eaLnBrk="1" hangingPunct="1">
              <a:buFont typeface="Arial" panose="020B0604020202020204" pitchFamily="34" charset="0"/>
              <a:buNone/>
            </a:pPr>
            <a:r>
              <a:rPr lang="it-IT" altLang="it-IT" smtClean="0"/>
              <a:t>… è anche la misura del nostro amore per Dio: </a:t>
            </a:r>
            <a:r>
              <a:rPr lang="it-IT" altLang="it-IT" i="1" smtClean="0"/>
              <a:t>Se uno dice: “Io amo Dio” e odia suo fratello, è un bugiardo. Chi infatti non ama il proprio fratello che vede, non può amare Dio che non vede. E questo è il comandamento che abbiamo da lui: chi ama Dio, ami anche suo fratello </a:t>
            </a:r>
            <a:r>
              <a:rPr lang="it-IT" altLang="it-IT" smtClean="0"/>
              <a:t>(4,20-21).</a:t>
            </a:r>
            <a:r>
              <a:rPr lang="it-IT" altLang="it-IT" i="1" smtClean="0"/>
              <a:t> </a:t>
            </a:r>
            <a:endParaRPr lang="it-IT" altLang="it-IT" smtClean="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olo 1"/>
          <p:cNvSpPr>
            <a:spLocks noGrp="1"/>
          </p:cNvSpPr>
          <p:nvPr>
            <p:ph type="title"/>
          </p:nvPr>
        </p:nvSpPr>
        <p:spPr/>
        <p:txBody>
          <a:bodyPr/>
          <a:lstStyle/>
          <a:p>
            <a:pPr eaLnBrk="1" hangingPunct="1"/>
            <a:r>
              <a:rPr lang="it-IT" altLang="it-IT" smtClean="0"/>
              <a:t>L’Autore stesso …</a:t>
            </a:r>
          </a:p>
        </p:txBody>
      </p:sp>
      <p:sp>
        <p:nvSpPr>
          <p:cNvPr id="70659" name="Segnaposto contenuto 2"/>
          <p:cNvSpPr>
            <a:spLocks noGrp="1"/>
          </p:cNvSpPr>
          <p:nvPr>
            <p:ph idx="1"/>
          </p:nvPr>
        </p:nvSpPr>
        <p:spPr/>
        <p:txBody>
          <a:bodyPr/>
          <a:lstStyle/>
          <a:p>
            <a:pPr algn="ctr" eaLnBrk="1" hangingPunct="1">
              <a:buFont typeface="Arial" panose="020B0604020202020204" pitchFamily="34" charset="0"/>
              <a:buNone/>
            </a:pPr>
            <a:r>
              <a:rPr lang="it-IT" altLang="it-IT" smtClean="0"/>
              <a:t>… e forse più di tutti percepisce questo amore di Dio e in virtù di questo crede in Lui; come a voler dire che dall’amore scaturisce la fede e quindi la sequela di Cristo: </a:t>
            </a:r>
            <a:r>
              <a:rPr lang="it-IT" altLang="it-IT" i="1" smtClean="0"/>
              <a:t>... noi abbiamo conosciuto e creduto l’amore che Dio ha in noi </a:t>
            </a:r>
            <a:r>
              <a:rPr lang="it-IT" altLang="it-IT" smtClean="0"/>
              <a:t>(4,16). </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olo 1"/>
          <p:cNvSpPr>
            <a:spLocks noGrp="1"/>
          </p:cNvSpPr>
          <p:nvPr>
            <p:ph type="title"/>
          </p:nvPr>
        </p:nvSpPr>
        <p:spPr/>
        <p:txBody>
          <a:bodyPr/>
          <a:lstStyle/>
          <a:p>
            <a:pPr eaLnBrk="1" hangingPunct="1"/>
            <a:r>
              <a:rPr lang="it-IT" altLang="it-IT" smtClean="0"/>
              <a:t>Verso la conclusione …</a:t>
            </a:r>
          </a:p>
        </p:txBody>
      </p:sp>
      <p:sp>
        <p:nvSpPr>
          <p:cNvPr id="71683" name="Segnaposto contenuto 2"/>
          <p:cNvSpPr>
            <a:spLocks noGrp="1"/>
          </p:cNvSpPr>
          <p:nvPr>
            <p:ph idx="1"/>
          </p:nvPr>
        </p:nvSpPr>
        <p:spPr/>
        <p:txBody>
          <a:bodyPr/>
          <a:lstStyle/>
          <a:p>
            <a:pPr algn="ctr" eaLnBrk="1" hangingPunct="1">
              <a:buFont typeface="Arial" panose="020B0604020202020204" pitchFamily="34" charset="0"/>
              <a:buNone/>
            </a:pPr>
            <a:r>
              <a:rPr lang="it-IT" altLang="it-IT" smtClean="0"/>
              <a:t>… l’Autore presenta il binomio ‘fede in Gesù e vita’ (</a:t>
            </a:r>
            <a:r>
              <a:rPr lang="it-IT" altLang="it-IT" i="1" smtClean="0"/>
              <a:t>Chi ha il Figlio ha la vita</a:t>
            </a:r>
            <a:r>
              <a:rPr lang="it-IT" altLang="it-IT" smtClean="0"/>
              <a:t>, 5,5s) nonché l’invito ad avere fiducia nella preghiera e a rivolgerla per la conversione dei peccatori (</a:t>
            </a:r>
            <a:r>
              <a:rPr lang="it-IT" altLang="it-IT" i="1" smtClean="0"/>
              <a:t>.. qualunque cosa gli chiediamo secondo la sua volontà, egli ci ascolta ... se uno vede il proprio fratello commettere un peccato che non conduce alla morte, preghi, e Dio gli darà la vita</a:t>
            </a:r>
            <a:r>
              <a:rPr lang="it-IT" altLang="it-IT" smtClean="0"/>
              <a:t>, 5,14s)</a:t>
            </a:r>
          </a:p>
          <a:p>
            <a:pPr eaLnBrk="1" hangingPunct="1">
              <a:buFont typeface="Arial" panose="020B0604020202020204" pitchFamily="34" charset="0"/>
              <a:buNone/>
            </a:pPr>
            <a:endParaRPr lang="it-IT" altLang="it-IT"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olo 1"/>
          <p:cNvSpPr>
            <a:spLocks noGrp="1"/>
          </p:cNvSpPr>
          <p:nvPr>
            <p:ph type="title"/>
          </p:nvPr>
        </p:nvSpPr>
        <p:spPr/>
        <p:txBody>
          <a:bodyPr/>
          <a:lstStyle/>
          <a:p>
            <a:pPr eaLnBrk="1" hangingPunct="1"/>
            <a:r>
              <a:rPr lang="it-IT" altLang="it-IT" smtClean="0">
                <a:latin typeface="Arial Black" panose="020B0A04020102020204" pitchFamily="34" charset="0"/>
              </a:rPr>
              <a:t>Il motivo principale …</a:t>
            </a:r>
          </a:p>
        </p:txBody>
      </p:sp>
      <p:sp>
        <p:nvSpPr>
          <p:cNvPr id="8195" name="Segnaposto contenuto 2"/>
          <p:cNvSpPr>
            <a:spLocks noGrp="1"/>
          </p:cNvSpPr>
          <p:nvPr>
            <p:ph idx="1"/>
          </p:nvPr>
        </p:nvSpPr>
        <p:spPr/>
        <p:txBody>
          <a:bodyPr/>
          <a:lstStyle/>
          <a:p>
            <a:pPr algn="ctr" eaLnBrk="1" hangingPunct="1">
              <a:buFont typeface="Arial" panose="020B0604020202020204" pitchFamily="34" charset="0"/>
              <a:buNone/>
            </a:pPr>
            <a:endParaRPr lang="it-IT" altLang="it-IT" sz="4400" b="1" smtClean="0">
              <a:solidFill>
                <a:srgbClr val="C00000"/>
              </a:solidFill>
              <a:latin typeface="Times New Roman" panose="02020603050405020304" pitchFamily="18" charset="0"/>
              <a:cs typeface="Times New Roman" panose="02020603050405020304" pitchFamily="18" charset="0"/>
            </a:endParaRPr>
          </a:p>
          <a:p>
            <a:pPr algn="ctr" eaLnBrk="1" hangingPunct="1">
              <a:buFont typeface="Arial" panose="020B0604020202020204" pitchFamily="34" charset="0"/>
              <a:buNone/>
            </a:pPr>
            <a:r>
              <a:rPr lang="it-IT" altLang="it-IT" sz="4400" b="1" smtClean="0">
                <a:solidFill>
                  <a:srgbClr val="C00000"/>
                </a:solidFill>
                <a:latin typeface="Times New Roman" panose="02020603050405020304" pitchFamily="18" charset="0"/>
                <a:cs typeface="Times New Roman" panose="02020603050405020304" pitchFamily="18" charset="0"/>
              </a:rPr>
              <a:t>… per cui è stata redatta </a:t>
            </a:r>
            <a:r>
              <a:rPr lang="it-IT" altLang="it-IT" sz="4400" b="1" smtClean="0">
                <a:solidFill>
                  <a:srgbClr val="FF0000"/>
                </a:solidFill>
                <a:latin typeface="Times New Roman" panose="02020603050405020304" pitchFamily="18" charset="0"/>
                <a:cs typeface="Times New Roman" panose="02020603050405020304" pitchFamily="18" charset="0"/>
              </a:rPr>
              <a:t>sembrerebbe essere </a:t>
            </a:r>
            <a:r>
              <a:rPr lang="it-IT" altLang="it-IT" sz="4400" b="1" smtClean="0">
                <a:solidFill>
                  <a:srgbClr val="C00000"/>
                </a:solidFill>
                <a:latin typeface="Times New Roman" panose="02020603050405020304" pitchFamily="18" charset="0"/>
                <a:cs typeface="Times New Roman" panose="02020603050405020304" pitchFamily="18" charset="0"/>
              </a:rPr>
              <a:t>quello del mettere in guardia contro la tentazione dell’</a:t>
            </a:r>
            <a:r>
              <a:rPr lang="it-IT" altLang="it-IT" sz="4400" b="1" u="sng" smtClean="0">
                <a:solidFill>
                  <a:srgbClr val="C00000"/>
                </a:solidFill>
                <a:latin typeface="Times New Roman" panose="02020603050405020304" pitchFamily="18" charset="0"/>
                <a:cs typeface="Times New Roman" panose="02020603050405020304" pitchFamily="18" charset="0"/>
              </a:rPr>
              <a:t>apostasia</a:t>
            </a:r>
            <a:r>
              <a:rPr lang="it-IT" altLang="it-IT" sz="4400" b="1" smtClean="0">
                <a:solidFill>
                  <a:srgbClr val="C00000"/>
                </a:solidFill>
                <a:latin typeface="Times New Roman" panose="02020603050405020304" pitchFamily="18" charset="0"/>
                <a:cs typeface="Times New Roman" panose="02020603050405020304" pitchFamily="18" charset="0"/>
              </a:rPr>
              <a:t> </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olo 1"/>
          <p:cNvSpPr>
            <a:spLocks noGrp="1"/>
          </p:cNvSpPr>
          <p:nvPr>
            <p:ph type="title"/>
          </p:nvPr>
        </p:nvSpPr>
        <p:spPr/>
        <p:txBody>
          <a:bodyPr/>
          <a:lstStyle/>
          <a:p>
            <a:pPr eaLnBrk="1" hangingPunct="1"/>
            <a:r>
              <a:rPr lang="it-IT" altLang="it-IT" smtClean="0"/>
              <a:t>Il saluto finale è brevissimo …</a:t>
            </a:r>
          </a:p>
        </p:txBody>
      </p:sp>
      <p:sp>
        <p:nvSpPr>
          <p:cNvPr id="72707" name="Segnaposto contenuto 2"/>
          <p:cNvSpPr>
            <a:spLocks noGrp="1"/>
          </p:cNvSpPr>
          <p:nvPr>
            <p:ph idx="1"/>
          </p:nvPr>
        </p:nvSpPr>
        <p:spPr/>
        <p:txBody>
          <a:bodyPr/>
          <a:lstStyle/>
          <a:p>
            <a:pPr algn="ctr" eaLnBrk="1" hangingPunct="1">
              <a:buFont typeface="Arial" panose="020B0604020202020204" pitchFamily="34" charset="0"/>
              <a:buNone/>
            </a:pPr>
            <a:r>
              <a:rPr lang="it-IT" altLang="it-IT" smtClean="0"/>
              <a:t>…  affettuoso e severo insieme: </a:t>
            </a:r>
            <a:r>
              <a:rPr lang="it-IT" altLang="it-IT" i="1" smtClean="0"/>
              <a:t>Figlioli, guardatevi dai falsi dèi! </a:t>
            </a:r>
            <a:r>
              <a:rPr lang="it-IT" altLang="it-IT" smtClean="0"/>
              <a:t>(5,21).</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olo 1"/>
          <p:cNvSpPr>
            <a:spLocks noGrp="1"/>
          </p:cNvSpPr>
          <p:nvPr>
            <p:ph type="title"/>
          </p:nvPr>
        </p:nvSpPr>
        <p:spPr/>
        <p:txBody>
          <a:bodyPr/>
          <a:lstStyle/>
          <a:p>
            <a:pPr eaLnBrk="1" hangingPunct="1"/>
            <a:r>
              <a:rPr lang="it-IT" altLang="it-IT" b="1" smtClean="0">
                <a:solidFill>
                  <a:srgbClr val="FF0000"/>
                </a:solidFill>
                <a:latin typeface="Algerian" pitchFamily="82" charset="0"/>
              </a:rPr>
              <a:t>La Lettera di Giuda</a:t>
            </a:r>
            <a:endParaRPr lang="it-IT" altLang="it-IT" smtClean="0">
              <a:solidFill>
                <a:srgbClr val="FF0000"/>
              </a:solidFill>
              <a:latin typeface="Algerian" pitchFamily="82" charset="0"/>
            </a:endParaRPr>
          </a:p>
        </p:txBody>
      </p:sp>
      <p:sp>
        <p:nvSpPr>
          <p:cNvPr id="73731" name="Segnaposto contenuto 2"/>
          <p:cNvSpPr>
            <a:spLocks noGrp="1"/>
          </p:cNvSpPr>
          <p:nvPr>
            <p:ph idx="1"/>
          </p:nvPr>
        </p:nvSpPr>
        <p:spPr/>
        <p:txBody>
          <a:bodyPr/>
          <a:lstStyle/>
          <a:p>
            <a:pPr eaLnBrk="1" hangingPunct="1">
              <a:buFont typeface="Arial" panose="020B0604020202020204" pitchFamily="34" charset="0"/>
              <a:buNone/>
            </a:pPr>
            <a:endParaRPr lang="it-IT" altLang="it-IT" smtClean="0"/>
          </a:p>
        </p:txBody>
      </p:sp>
      <p:pic>
        <p:nvPicPr>
          <p:cNvPr id="73732" name="Picture 5" descr="Colophon Alexandrinus Jud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050" y="1773238"/>
            <a:ext cx="4465638"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olo 1"/>
          <p:cNvSpPr>
            <a:spLocks noGrp="1"/>
          </p:cNvSpPr>
          <p:nvPr>
            <p:ph type="title"/>
          </p:nvPr>
        </p:nvSpPr>
        <p:spPr/>
        <p:txBody>
          <a:bodyPr/>
          <a:lstStyle/>
          <a:p>
            <a:pPr eaLnBrk="1" hangingPunct="1"/>
            <a:r>
              <a:rPr lang="it-IT" altLang="it-IT" smtClean="0"/>
              <a:t>La Lettera di Giuda è l’ultima …</a:t>
            </a:r>
          </a:p>
        </p:txBody>
      </p:sp>
      <p:sp>
        <p:nvSpPr>
          <p:cNvPr id="74755" name="Segnaposto contenuto 2"/>
          <p:cNvSpPr>
            <a:spLocks noGrp="1"/>
          </p:cNvSpPr>
          <p:nvPr>
            <p:ph idx="1"/>
          </p:nvPr>
        </p:nvSpPr>
        <p:spPr/>
        <p:txBody>
          <a:bodyPr/>
          <a:lstStyle/>
          <a:p>
            <a:pPr eaLnBrk="1" hangingPunct="1">
              <a:buFont typeface="Arial" panose="020B0604020202020204" pitchFamily="34" charset="0"/>
              <a:buNone/>
            </a:pPr>
            <a:r>
              <a:rPr lang="it-IT" altLang="it-IT" smtClean="0"/>
              <a:t>… nell’elenco delle Lettere cattoliche del NT ed è anch’essa breve, ma ben articolata e ricca di riferimenti alle fonti giudaiche</a:t>
            </a:r>
          </a:p>
          <a:p>
            <a:pPr eaLnBrk="1" hangingPunct="1">
              <a:buFont typeface="Arial" panose="020B0604020202020204" pitchFamily="34" charset="0"/>
              <a:buNone/>
            </a:pPr>
            <a:endParaRPr lang="it-IT" altLang="it-IT" smtClean="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olo 1"/>
          <p:cNvSpPr>
            <a:spLocks noGrp="1"/>
          </p:cNvSpPr>
          <p:nvPr>
            <p:ph type="title"/>
          </p:nvPr>
        </p:nvSpPr>
        <p:spPr/>
        <p:txBody>
          <a:bodyPr/>
          <a:lstStyle/>
          <a:p>
            <a:pPr eaLnBrk="1" hangingPunct="1"/>
            <a:r>
              <a:rPr lang="it-IT" altLang="it-IT" smtClean="0"/>
              <a:t>L’Autore …</a:t>
            </a:r>
          </a:p>
        </p:txBody>
      </p:sp>
      <p:sp>
        <p:nvSpPr>
          <p:cNvPr id="3" name="Segnaposto contenuto 2"/>
          <p:cNvSpPr>
            <a:spLocks noGrp="1"/>
          </p:cNvSpPr>
          <p:nvPr>
            <p:ph idx="1"/>
          </p:nvPr>
        </p:nvSpPr>
        <p:spPr/>
        <p:txBody>
          <a:bodyPr rtlCol="0">
            <a:normAutofit lnSpcReduction="10000"/>
          </a:bodyPr>
          <a:lstStyle/>
          <a:p>
            <a:pPr algn="ctr" eaLnBrk="1" fontAlgn="auto" hangingPunct="1">
              <a:spcAft>
                <a:spcPts val="0"/>
              </a:spcAft>
              <a:buFont typeface="Arial" panose="020B0604020202020204" pitchFamily="34" charset="0"/>
              <a:buNone/>
              <a:defRPr/>
            </a:pPr>
            <a:r>
              <a:rPr lang="it-IT" dirty="0" smtClean="0"/>
              <a:t>… si presenta come </a:t>
            </a:r>
            <a:r>
              <a:rPr lang="it-IT" i="1" dirty="0" smtClean="0"/>
              <a:t>fratello di Giacomo </a:t>
            </a:r>
            <a:r>
              <a:rPr lang="it-IT" dirty="0" smtClean="0"/>
              <a:t>(1) e potrebbe essere anche lui identificato con uno dei </a:t>
            </a:r>
            <a:r>
              <a:rPr lang="it-IT" i="1" dirty="0" smtClean="0"/>
              <a:t>fratelli del Signore </a:t>
            </a:r>
            <a:r>
              <a:rPr lang="it-IT" dirty="0" smtClean="0"/>
              <a:t>nominato in Mt 13,55 e in Mc 6,3 (</a:t>
            </a:r>
            <a:r>
              <a:rPr lang="it-IT" i="1" dirty="0" smtClean="0"/>
              <a:t>E i suoi fratelli, Giacomo, Giuseppe, Simone e Giuda? ...</a:t>
            </a:r>
            <a:r>
              <a:rPr lang="it-IT" dirty="0" smtClean="0"/>
              <a:t>), ma non necessariamente da far coincidere con uno degli apostoli in quanto lui sembra parlarne come di altro da sé (... </a:t>
            </a:r>
            <a:r>
              <a:rPr lang="it-IT" i="1" dirty="0" smtClean="0"/>
              <a:t>ricordatevi delle cose che furono predette dagli apostoli del Signore nostro Gesù Cristo</a:t>
            </a:r>
            <a:r>
              <a:rPr lang="it-IT" dirty="0" smtClean="0"/>
              <a:t>, 17).</a:t>
            </a:r>
            <a:endParaRPr lang="it-IT"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olo 1"/>
          <p:cNvSpPr>
            <a:spLocks noGrp="1"/>
          </p:cNvSpPr>
          <p:nvPr>
            <p:ph type="title"/>
          </p:nvPr>
        </p:nvSpPr>
        <p:spPr/>
        <p:txBody>
          <a:bodyPr/>
          <a:lstStyle/>
          <a:p>
            <a:pPr eaLnBrk="1" hangingPunct="1"/>
            <a:r>
              <a:rPr lang="it-IT" altLang="it-IT" smtClean="0"/>
              <a:t>Anche in questa Lettera …</a:t>
            </a:r>
          </a:p>
        </p:txBody>
      </p:sp>
      <p:sp>
        <p:nvSpPr>
          <p:cNvPr id="3" name="Segnaposto contenuto 2"/>
          <p:cNvSpPr>
            <a:spLocks noGrp="1"/>
          </p:cNvSpPr>
          <p:nvPr>
            <p:ph idx="1"/>
          </p:nvPr>
        </p:nvSpPr>
        <p:spPr/>
        <p:txBody>
          <a:bodyPr rtlCol="0">
            <a:normAutofit fontScale="92500" lnSpcReduction="10000"/>
          </a:bodyPr>
          <a:lstStyle/>
          <a:p>
            <a:pPr algn="ctr" eaLnBrk="1" fontAlgn="auto" hangingPunct="1">
              <a:spcAft>
                <a:spcPts val="0"/>
              </a:spcAft>
              <a:buFont typeface="Arial" panose="020B0604020202020204" pitchFamily="34" charset="0"/>
              <a:buNone/>
              <a:defRPr/>
            </a:pPr>
            <a:r>
              <a:rPr lang="it-IT" dirty="0" smtClean="0"/>
              <a:t>… l’Autore </a:t>
            </a:r>
            <a:r>
              <a:rPr lang="it-IT" dirty="0"/>
              <a:t>è preoccupato di mettere in guardia i credenti da </a:t>
            </a:r>
            <a:r>
              <a:rPr lang="it-IT" i="1" dirty="0"/>
              <a:t>individui </a:t>
            </a:r>
            <a:r>
              <a:rPr lang="it-IT" dirty="0"/>
              <a:t>che si sono infiltrati e </a:t>
            </a:r>
            <a:r>
              <a:rPr lang="it-IT" i="1" dirty="0"/>
              <a:t>che stravolgono la grazia del nostro Dio in dissolutezze e rinnegano il nostro unico padrone e signore Gesù Cristo </a:t>
            </a:r>
            <a:r>
              <a:rPr lang="it-IT" dirty="0"/>
              <a:t>(4). Il castigo previsto nei riguardi di questi </a:t>
            </a:r>
            <a:r>
              <a:rPr lang="it-IT" i="1" dirty="0"/>
              <a:t>individui </a:t>
            </a:r>
            <a:r>
              <a:rPr lang="it-IT" dirty="0"/>
              <a:t>è alla stessa stregua di quelli che riguardarono i nemici d’Israele nell’AT (5s) ed i loro crimini sono molto gravi: </a:t>
            </a:r>
            <a:r>
              <a:rPr lang="it-IT" i="1" dirty="0"/>
              <a:t>insulti, corruzioni, contaminazioni, bestemmie, perversioni, superbia</a:t>
            </a:r>
            <a:r>
              <a:rPr lang="it-IT" dirty="0"/>
              <a:t> (11s). </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olo 1"/>
          <p:cNvSpPr>
            <a:spLocks noGrp="1"/>
          </p:cNvSpPr>
          <p:nvPr>
            <p:ph type="title"/>
          </p:nvPr>
        </p:nvSpPr>
        <p:spPr/>
        <p:txBody>
          <a:bodyPr/>
          <a:lstStyle/>
          <a:p>
            <a:pPr eaLnBrk="1" hangingPunct="1"/>
            <a:r>
              <a:rPr lang="it-IT" altLang="it-IT" smtClean="0"/>
              <a:t>L’Autore esorta …</a:t>
            </a:r>
          </a:p>
        </p:txBody>
      </p:sp>
      <p:sp>
        <p:nvSpPr>
          <p:cNvPr id="77827" name="Segnaposto contenuto 2"/>
          <p:cNvSpPr>
            <a:spLocks noGrp="1"/>
          </p:cNvSpPr>
          <p:nvPr>
            <p:ph idx="1"/>
          </p:nvPr>
        </p:nvSpPr>
        <p:spPr/>
        <p:txBody>
          <a:bodyPr/>
          <a:lstStyle/>
          <a:p>
            <a:pPr algn="ctr" eaLnBrk="1" hangingPunct="1">
              <a:buFont typeface="Arial" panose="020B0604020202020204" pitchFamily="34" charset="0"/>
              <a:buNone/>
            </a:pPr>
            <a:r>
              <a:rPr lang="it-IT" altLang="it-IT" smtClean="0"/>
              <a:t>… perciò i credenti a tenere a mente gli insegnamenti apostolici, a </a:t>
            </a:r>
            <a:r>
              <a:rPr lang="it-IT" altLang="it-IT" i="1" smtClean="0"/>
              <a:t>pregare nello Spirito Santo, a conservarsi nell’amore di Dio, attendendo la misericordia del Signore nostro Gesù Cristo per la vita eterna </a:t>
            </a:r>
            <a:r>
              <a:rPr lang="it-IT" altLang="it-IT" smtClean="0"/>
              <a:t>(20-21). E quindi l’invito: </a:t>
            </a:r>
            <a:r>
              <a:rPr lang="it-IT" altLang="it-IT" i="1" smtClean="0"/>
              <a:t>siate misericordiosi  verso quelli che sono indecisi ... di altri infine abbiate compassione con timore </a:t>
            </a:r>
            <a:r>
              <a:rPr lang="it-IT" altLang="it-IT" smtClean="0"/>
              <a:t>(22).</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olo 1"/>
          <p:cNvSpPr>
            <a:spLocks noGrp="1"/>
          </p:cNvSpPr>
          <p:nvPr>
            <p:ph type="title"/>
          </p:nvPr>
        </p:nvSpPr>
        <p:spPr/>
        <p:txBody>
          <a:bodyPr/>
          <a:lstStyle/>
          <a:p>
            <a:pPr eaLnBrk="1" hangingPunct="1"/>
            <a:r>
              <a:rPr lang="it-IT" altLang="it-IT" smtClean="0"/>
              <a:t>La conclusione …</a:t>
            </a:r>
          </a:p>
        </p:txBody>
      </p:sp>
      <p:sp>
        <p:nvSpPr>
          <p:cNvPr id="78851" name="Segnaposto contenuto 2"/>
          <p:cNvSpPr>
            <a:spLocks noGrp="1"/>
          </p:cNvSpPr>
          <p:nvPr>
            <p:ph idx="1"/>
          </p:nvPr>
        </p:nvSpPr>
        <p:spPr/>
        <p:txBody>
          <a:bodyPr/>
          <a:lstStyle/>
          <a:p>
            <a:pPr algn="ctr" eaLnBrk="1" hangingPunct="1">
              <a:buFont typeface="Arial" panose="020B0604020202020204" pitchFamily="34" charset="0"/>
              <a:buNone/>
            </a:pPr>
            <a:r>
              <a:rPr lang="it-IT" altLang="it-IT" smtClean="0"/>
              <a:t>… poi si presenta come un appello alla confidenza in Dio: </a:t>
            </a:r>
            <a:r>
              <a:rPr lang="it-IT" altLang="it-IT" i="1" smtClean="0"/>
              <a:t>A colui che può preservarvi da ogni caduta e farvi comparire davanti alla sua gloria senza difetti e colmi di gioia  , all’unico Dio, nostro salvatore, per mezzo di Gesù Cristo nostro Signore, gloria, maestà, forza e potenza prima di ogni tempo, ora e per sempre. Amen </a:t>
            </a:r>
            <a:r>
              <a:rPr lang="it-IT" altLang="it-IT" smtClean="0"/>
              <a:t>(24-25).</a:t>
            </a:r>
          </a:p>
          <a:p>
            <a:pPr eaLnBrk="1" hangingPunct="1">
              <a:buFont typeface="Arial" panose="020B0604020202020204" pitchFamily="34" charset="0"/>
              <a:buNone/>
            </a:pPr>
            <a:endParaRPr lang="it-IT" altLang="it-IT" smtClean="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olo 1"/>
          <p:cNvSpPr>
            <a:spLocks noGrp="1"/>
          </p:cNvSpPr>
          <p:nvPr>
            <p:ph type="title"/>
          </p:nvPr>
        </p:nvSpPr>
        <p:spPr/>
        <p:txBody>
          <a:bodyPr/>
          <a:lstStyle/>
          <a:p>
            <a:pPr eaLnBrk="1" hangingPunct="1"/>
            <a:r>
              <a:rPr lang="it-IT" altLang="it-IT" b="1" smtClean="0">
                <a:latin typeface="Aharoni" pitchFamily="2" charset="-79"/>
                <a:cs typeface="Aharoni" pitchFamily="2" charset="-79"/>
              </a:rPr>
              <a:t>E tu?</a:t>
            </a:r>
          </a:p>
        </p:txBody>
      </p:sp>
      <p:sp>
        <p:nvSpPr>
          <p:cNvPr id="79875" name="Segnaposto contenuto 2"/>
          <p:cNvSpPr>
            <a:spLocks noGrp="1"/>
          </p:cNvSpPr>
          <p:nvPr>
            <p:ph idx="1"/>
          </p:nvPr>
        </p:nvSpPr>
        <p:spPr/>
        <p:txBody>
          <a:bodyPr/>
          <a:lstStyle/>
          <a:p>
            <a:pPr algn="ctr" eaLnBrk="1" hangingPunct="1">
              <a:buFont typeface="Arial" panose="020B0604020202020204" pitchFamily="34" charset="0"/>
              <a:buNone/>
            </a:pPr>
            <a:endParaRPr lang="it-IT" altLang="it-IT" sz="5400" b="1" smtClean="0">
              <a:solidFill>
                <a:srgbClr val="FF0000"/>
              </a:solidFill>
            </a:endParaRPr>
          </a:p>
          <a:p>
            <a:pPr algn="ctr" eaLnBrk="1" hangingPunct="1">
              <a:buFont typeface="Arial" panose="020B0604020202020204" pitchFamily="34" charset="0"/>
              <a:buNone/>
            </a:pPr>
            <a:r>
              <a:rPr lang="it-IT" altLang="it-IT" sz="5400" b="1" smtClean="0">
                <a:solidFill>
                  <a:srgbClr val="FF0000"/>
                </a:solidFill>
              </a:rPr>
              <a:t>Da quali ‘seduttori’ devi stare in guardia?</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olo 1"/>
          <p:cNvSpPr>
            <a:spLocks noGrp="1"/>
          </p:cNvSpPr>
          <p:nvPr>
            <p:ph type="title"/>
          </p:nvPr>
        </p:nvSpPr>
        <p:spPr/>
        <p:txBody>
          <a:bodyPr/>
          <a:lstStyle/>
          <a:p>
            <a:endParaRPr lang="it-IT" altLang="it-IT" smtClean="0"/>
          </a:p>
        </p:txBody>
      </p:sp>
      <p:sp>
        <p:nvSpPr>
          <p:cNvPr id="80899" name="Segnaposto contenuto 2"/>
          <p:cNvSpPr>
            <a:spLocks noGrp="1"/>
          </p:cNvSpPr>
          <p:nvPr>
            <p:ph idx="1"/>
          </p:nvPr>
        </p:nvSpPr>
        <p:spPr/>
        <p:txBody>
          <a:bodyPr/>
          <a:lstStyle/>
          <a:p>
            <a:pPr algn="ctr">
              <a:buFont typeface="Arial" panose="020B0604020202020204" pitchFamily="34" charset="0"/>
              <a:buNone/>
            </a:pPr>
            <a:r>
              <a:rPr lang="it-IT" altLang="it-IT" sz="7200" b="1" smtClean="0">
                <a:latin typeface="Aharoni" pitchFamily="2" charset="-79"/>
                <a:cs typeface="Aharoni" pitchFamily="2" charset="-79"/>
              </a:rPr>
              <a:t>Da quelli ti fanno perdere la fiducia in te stesso/a?</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olo 1"/>
          <p:cNvSpPr>
            <a:spLocks noGrp="1"/>
          </p:cNvSpPr>
          <p:nvPr>
            <p:ph type="title"/>
          </p:nvPr>
        </p:nvSpPr>
        <p:spPr/>
        <p:txBody>
          <a:bodyPr/>
          <a:lstStyle/>
          <a:p>
            <a:endParaRPr lang="it-IT" altLang="it-IT" smtClean="0"/>
          </a:p>
        </p:txBody>
      </p:sp>
      <p:sp>
        <p:nvSpPr>
          <p:cNvPr id="81923" name="Segnaposto contenuto 2"/>
          <p:cNvSpPr>
            <a:spLocks noGrp="1"/>
          </p:cNvSpPr>
          <p:nvPr>
            <p:ph idx="1"/>
          </p:nvPr>
        </p:nvSpPr>
        <p:spPr/>
        <p:txBody>
          <a:bodyPr/>
          <a:lstStyle/>
          <a:p>
            <a:pPr algn="ctr">
              <a:buFont typeface="Arial" panose="020B0604020202020204" pitchFamily="34" charset="0"/>
              <a:buNone/>
            </a:pPr>
            <a:r>
              <a:rPr lang="it-IT" altLang="it-IT" sz="5400" b="1" smtClean="0">
                <a:solidFill>
                  <a:srgbClr val="FF0000"/>
                </a:solidFill>
              </a:rPr>
              <a:t>Da quelli che minacciano l’unità della tua famiglia, della tua comunità del tuo ambiente lavorativo?</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olo 1"/>
          <p:cNvSpPr>
            <a:spLocks noGrp="1"/>
          </p:cNvSpPr>
          <p:nvPr>
            <p:ph type="title"/>
          </p:nvPr>
        </p:nvSpPr>
        <p:spPr/>
        <p:txBody>
          <a:bodyPr/>
          <a:lstStyle/>
          <a:p>
            <a:pPr eaLnBrk="1" hangingPunct="1"/>
            <a:r>
              <a:rPr lang="it-IT" altLang="it-IT" smtClean="0">
                <a:solidFill>
                  <a:srgbClr val="FF0000"/>
                </a:solidFill>
                <a:latin typeface="Arial Black" panose="020B0A04020102020204" pitchFamily="34" charset="0"/>
              </a:rPr>
              <a:t>Le comunità cristiane …</a:t>
            </a:r>
          </a:p>
        </p:txBody>
      </p:sp>
      <p:sp>
        <p:nvSpPr>
          <p:cNvPr id="9219" name="Segnaposto contenuto 2"/>
          <p:cNvSpPr>
            <a:spLocks noGrp="1"/>
          </p:cNvSpPr>
          <p:nvPr>
            <p:ph idx="1"/>
          </p:nvPr>
        </p:nvSpPr>
        <p:spPr/>
        <p:txBody>
          <a:bodyPr/>
          <a:lstStyle/>
          <a:p>
            <a:pPr algn="ctr" eaLnBrk="1" hangingPunct="1">
              <a:buFont typeface="Arial" panose="020B0604020202020204" pitchFamily="34" charset="0"/>
              <a:buNone/>
            </a:pPr>
            <a:r>
              <a:rPr lang="it-IT" altLang="it-IT" sz="4000" b="1" smtClean="0">
                <a:latin typeface="Times New Roman" panose="02020603050405020304" pitchFamily="18" charset="0"/>
                <a:cs typeface="Times New Roman" panose="02020603050405020304" pitchFamily="18" charset="0"/>
              </a:rPr>
              <a:t>… si sono appena formate e il pericolo di </a:t>
            </a:r>
            <a:r>
              <a:rPr lang="it-IT" altLang="it-IT" sz="4000" b="1" smtClean="0">
                <a:solidFill>
                  <a:srgbClr val="7030A0"/>
                </a:solidFill>
                <a:latin typeface="Times New Roman" panose="02020603050405020304" pitchFamily="18" charset="0"/>
                <a:cs typeface="Times New Roman" panose="02020603050405020304" pitchFamily="18" charset="0"/>
              </a:rPr>
              <a:t>tornare indietro </a:t>
            </a:r>
            <a:r>
              <a:rPr lang="it-IT" altLang="it-IT" sz="4000" b="1" smtClean="0">
                <a:latin typeface="Times New Roman" panose="02020603050405020304" pitchFamily="18" charset="0"/>
                <a:cs typeface="Times New Roman" panose="02020603050405020304" pitchFamily="18" charset="0"/>
              </a:rPr>
              <a:t>al culto giudaico più antico e più rassicurante è quanto più preoccupa il mittente. </a:t>
            </a:r>
          </a:p>
          <a:p>
            <a:pPr eaLnBrk="1" hangingPunct="1">
              <a:buFont typeface="Arial" panose="020B0604020202020204" pitchFamily="34" charset="0"/>
              <a:buNone/>
            </a:pPr>
            <a:endParaRPr lang="it-IT" altLang="it-IT" sz="4000" b="1" smtClean="0">
              <a:latin typeface="Times New Roman" panose="02020603050405020304" pitchFamily="18" charset="0"/>
              <a:cs typeface="Times New Roman" panose="02020603050405020304" pitchFamily="18" charset="0"/>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olo 1"/>
          <p:cNvSpPr>
            <a:spLocks noGrp="1"/>
          </p:cNvSpPr>
          <p:nvPr>
            <p:ph type="title"/>
          </p:nvPr>
        </p:nvSpPr>
        <p:spPr/>
        <p:txBody>
          <a:bodyPr/>
          <a:lstStyle/>
          <a:p>
            <a:endParaRPr lang="it-IT" altLang="it-IT" smtClean="0"/>
          </a:p>
        </p:txBody>
      </p:sp>
      <p:sp>
        <p:nvSpPr>
          <p:cNvPr id="82947" name="Segnaposto contenuto 2"/>
          <p:cNvSpPr>
            <a:spLocks noGrp="1"/>
          </p:cNvSpPr>
          <p:nvPr>
            <p:ph idx="1"/>
          </p:nvPr>
        </p:nvSpPr>
        <p:spPr/>
        <p:txBody>
          <a:bodyPr/>
          <a:lstStyle/>
          <a:p>
            <a:pPr algn="ctr">
              <a:buFont typeface="Arial" panose="020B0604020202020204" pitchFamily="34" charset="0"/>
              <a:buNone/>
            </a:pPr>
            <a:r>
              <a:rPr lang="it-IT" altLang="it-IT" sz="5400" b="1" smtClean="0">
                <a:solidFill>
                  <a:srgbClr val="FF0000"/>
                </a:solidFill>
              </a:rPr>
              <a:t>Da quelli che rovinano le tue relazioni con gli altri?</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olo 1"/>
          <p:cNvSpPr>
            <a:spLocks noGrp="1"/>
          </p:cNvSpPr>
          <p:nvPr>
            <p:ph type="title"/>
          </p:nvPr>
        </p:nvSpPr>
        <p:spPr/>
        <p:txBody>
          <a:bodyPr/>
          <a:lstStyle/>
          <a:p>
            <a:endParaRPr lang="it-IT" altLang="it-IT" smtClean="0"/>
          </a:p>
        </p:txBody>
      </p:sp>
      <p:sp>
        <p:nvSpPr>
          <p:cNvPr id="83971" name="Segnaposto contenuto 2"/>
          <p:cNvSpPr>
            <a:spLocks noGrp="1"/>
          </p:cNvSpPr>
          <p:nvPr>
            <p:ph idx="1"/>
          </p:nvPr>
        </p:nvSpPr>
        <p:spPr/>
        <p:txBody>
          <a:bodyPr/>
          <a:lstStyle/>
          <a:p>
            <a:pPr algn="ctr">
              <a:buFont typeface="Arial" panose="020B0604020202020204" pitchFamily="34" charset="0"/>
              <a:buNone/>
            </a:pPr>
            <a:r>
              <a:rPr lang="it-IT" altLang="it-IT" sz="6000" b="1" smtClean="0">
                <a:solidFill>
                  <a:srgbClr val="FF0000"/>
                </a:solidFill>
              </a:rPr>
              <a:t>Intanto Papa Francesco ci ha dato un suggerimento tratto da Marco 6,37</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olo 1"/>
          <p:cNvSpPr>
            <a:spLocks noGrp="1"/>
          </p:cNvSpPr>
          <p:nvPr>
            <p:ph type="title"/>
          </p:nvPr>
        </p:nvSpPr>
        <p:spPr/>
        <p:txBody>
          <a:bodyPr/>
          <a:lstStyle/>
          <a:p>
            <a:endParaRPr lang="it-IT" altLang="it-IT" smtClean="0"/>
          </a:p>
        </p:txBody>
      </p:sp>
      <p:sp>
        <p:nvSpPr>
          <p:cNvPr id="84995" name="Segnaposto contenuto 2"/>
          <p:cNvSpPr>
            <a:spLocks noGrp="1"/>
          </p:cNvSpPr>
          <p:nvPr>
            <p:ph idx="1"/>
          </p:nvPr>
        </p:nvSpPr>
        <p:spPr/>
        <p:txBody>
          <a:bodyPr/>
          <a:lstStyle/>
          <a:p>
            <a:pPr algn="ctr">
              <a:buFont typeface="Arial" panose="020B0604020202020204" pitchFamily="34" charset="0"/>
              <a:buNone/>
            </a:pPr>
            <a:r>
              <a:rPr lang="it-IT" altLang="it-IT" sz="4800" b="1" i="1" smtClean="0">
                <a:solidFill>
                  <a:srgbClr val="FFC000"/>
                </a:solidFill>
                <a:latin typeface="Arial Black" panose="020B0A04020102020204" pitchFamily="34" charset="0"/>
              </a:rPr>
              <a:t>Siate misericordiosi come il Padre vostro è misericordioso</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olo 1"/>
          <p:cNvSpPr>
            <a:spLocks noGrp="1"/>
          </p:cNvSpPr>
          <p:nvPr>
            <p:ph type="title"/>
          </p:nvPr>
        </p:nvSpPr>
        <p:spPr/>
        <p:txBody>
          <a:bodyPr/>
          <a:lstStyle/>
          <a:p>
            <a:pPr eaLnBrk="1" hangingPunct="1">
              <a:defRPr/>
            </a:pPr>
            <a:r>
              <a:rPr lang="it-IT" dirty="0" smtClean="0">
                <a:solidFill>
                  <a:schemeClr val="accent3">
                    <a:lumMod val="50000"/>
                  </a:schemeClr>
                </a:solidFill>
                <a:latin typeface="Arial Black" pitchFamily="34" charset="0"/>
              </a:rPr>
              <a:t>L’Autore perciò …</a:t>
            </a:r>
          </a:p>
        </p:txBody>
      </p:sp>
      <p:sp>
        <p:nvSpPr>
          <p:cNvPr id="10243" name="Segnaposto contenuto 2"/>
          <p:cNvSpPr>
            <a:spLocks noGrp="1"/>
          </p:cNvSpPr>
          <p:nvPr>
            <p:ph idx="1"/>
          </p:nvPr>
        </p:nvSpPr>
        <p:spPr/>
        <p:txBody>
          <a:bodyPr/>
          <a:lstStyle/>
          <a:p>
            <a:pPr algn="ctr" eaLnBrk="1" hangingPunct="1">
              <a:buFont typeface="Arial" panose="020B0604020202020204" pitchFamily="34" charset="0"/>
              <a:buNone/>
            </a:pPr>
            <a:r>
              <a:rPr lang="it-IT" altLang="it-IT" sz="4400" b="1" smtClean="0">
                <a:solidFill>
                  <a:srgbClr val="C00000"/>
                </a:solidFill>
                <a:latin typeface="Times New Roman" panose="02020603050405020304" pitchFamily="18" charset="0"/>
                <a:cs typeface="Times New Roman" panose="02020603050405020304" pitchFamily="18" charset="0"/>
              </a:rPr>
              <a:t>… attraverso le numerose citazioni ed esempi dell’AT in cui si prefigura la Nuova Alleanza, conferma e rassicura i destinatari in merito alla fede in Cristo Gesù.</a:t>
            </a:r>
          </a:p>
        </p:txBody>
      </p:sp>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TotalTime>
  <Words>3420</Words>
  <Application>Microsoft Office PowerPoint</Application>
  <PresentationFormat>Presentazione su schermo (4:3)</PresentationFormat>
  <Paragraphs>216</Paragraphs>
  <Slides>82</Slides>
  <Notes>0</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82</vt:i4>
      </vt:variant>
    </vt:vector>
  </HeadingPairs>
  <TitlesOfParts>
    <vt:vector size="90" baseType="lpstr">
      <vt:lpstr>Arial</vt:lpstr>
      <vt:lpstr>Calibri</vt:lpstr>
      <vt:lpstr>Algerian</vt:lpstr>
      <vt:lpstr>Angsana New</vt:lpstr>
      <vt:lpstr>Arial Black</vt:lpstr>
      <vt:lpstr>Times New Roman</vt:lpstr>
      <vt:lpstr>Aharoni</vt:lpstr>
      <vt:lpstr>Tema di Office</vt:lpstr>
      <vt:lpstr>Lettera agli Ebrei </vt:lpstr>
      <vt:lpstr>… lo scritto più raffinato</vt:lpstr>
      <vt:lpstr>… si presenta ‘anomala’</vt:lpstr>
      <vt:lpstr>Solo si intuisce …</vt:lpstr>
      <vt:lpstr>Circa i destinatari …</vt:lpstr>
      <vt:lpstr>Presentazione standard di PowerPoint</vt:lpstr>
      <vt:lpstr>Il motivo principale …</vt:lpstr>
      <vt:lpstr>Le comunità cristiane …</vt:lpstr>
      <vt:lpstr>L’Autore perciò …</vt:lpstr>
      <vt:lpstr>Lo stile linguistico …</vt:lpstr>
      <vt:lpstr>Due tipi di divisione: </vt:lpstr>
      <vt:lpstr>1)in merito ai contenuti</vt:lpstr>
      <vt:lpstr>2)formale (Vanhoye)</vt:lpstr>
      <vt:lpstr>L’introduzione</vt:lpstr>
      <vt:lpstr>Due rivelazioni </vt:lpstr>
      <vt:lpstr>La superiorità di Cristo sugli angeli </vt:lpstr>
      <vt:lpstr>La superiorità su Mosè</vt:lpstr>
      <vt:lpstr>Mosè in definitiva è il servo …</vt:lpstr>
      <vt:lpstr>La superiorità del sacerdozio di Cristo</vt:lpstr>
      <vt:lpstr>La superiorità del sacrificio di Gesù</vt:lpstr>
      <vt:lpstr>Presentazione standard di PowerPoint</vt:lpstr>
      <vt:lpstr>A questo punto l’autore …</vt:lpstr>
      <vt:lpstr>… definizione</vt:lpstr>
      <vt:lpstr>Insieme alla fede … lo spirito di perseveranza e di timore</vt:lpstr>
      <vt:lpstr>Dopo un accorato invito a non lasciarsi deviare  da dottrine estranee …</vt:lpstr>
      <vt:lpstr>Lettere cattoliche</vt:lpstr>
      <vt:lpstr>Presentazione standard di PowerPoint</vt:lpstr>
      <vt:lpstr>Presentazione standard di PowerPoint</vt:lpstr>
      <vt:lpstr>Lettera di Giacomo</vt:lpstr>
      <vt:lpstr>Con ‘Giacomo’ si può intendere …</vt:lpstr>
      <vt:lpstr>I destinatari sono …</vt:lpstr>
      <vt:lpstr>Numerosi sono i riferimenti …</vt:lpstr>
      <vt:lpstr>Più che una lettera …</vt:lpstr>
      <vt:lpstr>Una caratteristica …</vt:lpstr>
      <vt:lpstr>Molta attenzione ai poveri </vt:lpstr>
      <vt:lpstr>Altra questione importante</vt:lpstr>
      <vt:lpstr>Prima Lettera di Pietro</vt:lpstr>
      <vt:lpstr>La prima delle due Lettere attribuite all’apostolo Pietro</vt:lpstr>
      <vt:lpstr>La Lettera è stata redatta </vt:lpstr>
      <vt:lpstr>I destinatari …</vt:lpstr>
      <vt:lpstr>L’Autore suggerisce …</vt:lpstr>
      <vt:lpstr>Caratteristica di questa Lettera …</vt:lpstr>
      <vt:lpstr>Seconda Lettera di Pietro</vt:lpstr>
      <vt:lpstr>Anche la II Lettera è attribuita a Pietro</vt:lpstr>
      <vt:lpstr>I destinatari</vt:lpstr>
      <vt:lpstr>Lo stile linguistico …</vt:lpstr>
      <vt:lpstr>Comunque … Pietro!</vt:lpstr>
      <vt:lpstr>Il problema teologico centrale …</vt:lpstr>
      <vt:lpstr>L’Autore invita perciò i lettori …</vt:lpstr>
      <vt:lpstr>Fino all’ultimo …</vt:lpstr>
      <vt:lpstr>Lettere di san Giovanni</vt:lpstr>
      <vt:lpstr>Terza Lettera di Giovanni</vt:lpstr>
      <vt:lpstr>La Terza Lettera di Giovanni (il Presbitero, 3,1) …</vt:lpstr>
      <vt:lpstr>L’Autore lascia intendere</vt:lpstr>
      <vt:lpstr> Seconda Lettera di Giovanni</vt:lpstr>
      <vt:lpstr>La Seconda Lettera di Giovanni (il Presbitero, 2,1)</vt:lpstr>
      <vt:lpstr>L’Autore scrive un accorato invito …</vt:lpstr>
      <vt:lpstr>Il tono è anche preoccupato …</vt:lpstr>
      <vt:lpstr>Anche in questo caso …</vt:lpstr>
      <vt:lpstr>Prima Lettera di Giovanni</vt:lpstr>
      <vt:lpstr>La Prima Lettera di Giovanni …</vt:lpstr>
      <vt:lpstr>Attraverso immagini …</vt:lpstr>
      <vt:lpstr>Anche in questa Lettera …</vt:lpstr>
      <vt:lpstr>Tuttavia, il tono prosegue incoraggiando …</vt:lpstr>
      <vt:lpstr>In questa Prima Lettera di Giovanni</vt:lpstr>
      <vt:lpstr>L’amore è …</vt:lpstr>
      <vt:lpstr>L’amore …</vt:lpstr>
      <vt:lpstr>L’Autore stesso …</vt:lpstr>
      <vt:lpstr>Verso la conclusione …</vt:lpstr>
      <vt:lpstr>Il saluto finale è brevissimo …</vt:lpstr>
      <vt:lpstr>La Lettera di Giuda</vt:lpstr>
      <vt:lpstr>La Lettera di Giuda è l’ultima …</vt:lpstr>
      <vt:lpstr>L’Autore …</vt:lpstr>
      <vt:lpstr>Anche in questa Lettera …</vt:lpstr>
      <vt:lpstr>L’Autore esorta …</vt:lpstr>
      <vt:lpstr>La conclusione …</vt:lpstr>
      <vt:lpstr>E tu?</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Lettera agli Ebrei</dc:title>
  <dc:creator>Giusy</dc:creator>
  <cp:lastModifiedBy>giampiero salvatori</cp:lastModifiedBy>
  <cp:revision>20</cp:revision>
  <dcterms:created xsi:type="dcterms:W3CDTF">2016-11-14T08:47:42Z</dcterms:created>
  <dcterms:modified xsi:type="dcterms:W3CDTF">2016-11-14T22:09:39Z</dcterms:modified>
</cp:coreProperties>
</file>