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0"/>
  </p:notesMasterIdLst>
  <p:sldIdLst>
    <p:sldId id="256" r:id="rId2"/>
    <p:sldId id="257" r:id="rId3"/>
    <p:sldId id="258" r:id="rId4"/>
    <p:sldId id="259" r:id="rId5"/>
    <p:sldId id="260" r:id="rId6"/>
    <p:sldId id="261" r:id="rId7"/>
    <p:sldId id="262" r:id="rId8"/>
    <p:sldId id="263" r:id="rId9"/>
    <p:sldId id="264" r:id="rId10"/>
    <p:sldId id="265"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331" r:id="rId31"/>
    <p:sldId id="286" r:id="rId32"/>
    <p:sldId id="287" r:id="rId33"/>
    <p:sldId id="288" r:id="rId34"/>
    <p:sldId id="289" r:id="rId35"/>
    <p:sldId id="290" r:id="rId36"/>
    <p:sldId id="291" r:id="rId37"/>
    <p:sldId id="292" r:id="rId38"/>
    <p:sldId id="332" r:id="rId39"/>
    <p:sldId id="293" r:id="rId40"/>
    <p:sldId id="294" r:id="rId41"/>
    <p:sldId id="295" r:id="rId42"/>
    <p:sldId id="296" r:id="rId43"/>
    <p:sldId id="297" r:id="rId44"/>
    <p:sldId id="298" r:id="rId45"/>
    <p:sldId id="333" r:id="rId46"/>
    <p:sldId id="299" r:id="rId47"/>
    <p:sldId id="300" r:id="rId48"/>
    <p:sldId id="301" r:id="rId49"/>
    <p:sldId id="302" r:id="rId50"/>
    <p:sldId id="303" r:id="rId51"/>
    <p:sldId id="305" r:id="rId52"/>
    <p:sldId id="334" r:id="rId53"/>
    <p:sldId id="304" r:id="rId54"/>
    <p:sldId id="306" r:id="rId55"/>
    <p:sldId id="307" r:id="rId56"/>
    <p:sldId id="309" r:id="rId57"/>
    <p:sldId id="310" r:id="rId58"/>
    <p:sldId id="311" r:id="rId59"/>
    <p:sldId id="313" r:id="rId60"/>
    <p:sldId id="318" r:id="rId61"/>
    <p:sldId id="312" r:id="rId62"/>
    <p:sldId id="314" r:id="rId63"/>
    <p:sldId id="315" r:id="rId64"/>
    <p:sldId id="316" r:id="rId65"/>
    <p:sldId id="317" r:id="rId66"/>
    <p:sldId id="319" r:id="rId67"/>
    <p:sldId id="335" r:id="rId68"/>
    <p:sldId id="320" r:id="rId69"/>
    <p:sldId id="321" r:id="rId70"/>
    <p:sldId id="322" r:id="rId71"/>
    <p:sldId id="323" r:id="rId72"/>
    <p:sldId id="324" r:id="rId73"/>
    <p:sldId id="325" r:id="rId74"/>
    <p:sldId id="326" r:id="rId75"/>
    <p:sldId id="327" r:id="rId76"/>
    <p:sldId id="328" r:id="rId77"/>
    <p:sldId id="329" r:id="rId78"/>
    <p:sldId id="330" r:id="rId79"/>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5" d="100"/>
          <a:sy n="45" d="100"/>
        </p:scale>
        <p:origin x="-123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4F7367B-285A-420B-BE5B-EFE3C05E7B0F}" type="datetimeFigureOut">
              <a:rPr lang="it-IT" smtClean="0"/>
              <a:pPr/>
              <a:t>07/11/2016</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0F1C751-D226-4AC6-81B8-7A612D4385EA}" type="slidenum">
              <a:rPr lang="it-IT" smtClean="0"/>
              <a:pPr/>
              <a:t>‹N›</a:t>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30F1C751-D226-4AC6-81B8-7A612D4385EA}" type="slidenum">
              <a:rPr lang="it-IT" smtClean="0"/>
              <a:pPr/>
              <a:t>11</a:t>
            </a:fld>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F81FD78D-AC64-48D6-82FB-C3D72F8CB949}" type="datetimeFigureOut">
              <a:rPr lang="it-IT" smtClean="0"/>
              <a:pPr/>
              <a:t>07/11/2016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B82DA7F-8AAC-448D-B2F1-BCC2B422775F}"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F81FD78D-AC64-48D6-82FB-C3D72F8CB949}" type="datetimeFigureOut">
              <a:rPr lang="it-IT" smtClean="0"/>
              <a:pPr/>
              <a:t>07/11/2016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B82DA7F-8AAC-448D-B2F1-BCC2B422775F}"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F81FD78D-AC64-48D6-82FB-C3D72F8CB949}" type="datetimeFigureOut">
              <a:rPr lang="it-IT" smtClean="0"/>
              <a:pPr/>
              <a:t>07/11/2016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B82DA7F-8AAC-448D-B2F1-BCC2B422775F}"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F81FD78D-AC64-48D6-82FB-C3D72F8CB949}" type="datetimeFigureOut">
              <a:rPr lang="it-IT" smtClean="0"/>
              <a:pPr/>
              <a:t>07/11/2016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B82DA7F-8AAC-448D-B2F1-BCC2B422775F}"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F81FD78D-AC64-48D6-82FB-C3D72F8CB949}" type="datetimeFigureOut">
              <a:rPr lang="it-IT" smtClean="0"/>
              <a:pPr/>
              <a:t>07/11/2016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B82DA7F-8AAC-448D-B2F1-BCC2B422775F}"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F81FD78D-AC64-48D6-82FB-C3D72F8CB949}" type="datetimeFigureOut">
              <a:rPr lang="it-IT" smtClean="0"/>
              <a:pPr/>
              <a:t>07/11/2016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0B82DA7F-8AAC-448D-B2F1-BCC2B422775F}"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F81FD78D-AC64-48D6-82FB-C3D72F8CB949}" type="datetimeFigureOut">
              <a:rPr lang="it-IT" smtClean="0"/>
              <a:pPr/>
              <a:t>07/11/2016</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0B82DA7F-8AAC-448D-B2F1-BCC2B422775F}"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F81FD78D-AC64-48D6-82FB-C3D72F8CB949}" type="datetimeFigureOut">
              <a:rPr lang="it-IT" smtClean="0"/>
              <a:pPr/>
              <a:t>07/11/2016</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0B82DA7F-8AAC-448D-B2F1-BCC2B422775F}"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F81FD78D-AC64-48D6-82FB-C3D72F8CB949}" type="datetimeFigureOut">
              <a:rPr lang="it-IT" smtClean="0"/>
              <a:pPr/>
              <a:t>07/11/2016</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0B82DA7F-8AAC-448D-B2F1-BCC2B422775F}"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F81FD78D-AC64-48D6-82FB-C3D72F8CB949}" type="datetimeFigureOut">
              <a:rPr lang="it-IT" smtClean="0"/>
              <a:pPr/>
              <a:t>07/11/2016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0B82DA7F-8AAC-448D-B2F1-BCC2B422775F}"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F81FD78D-AC64-48D6-82FB-C3D72F8CB949}" type="datetimeFigureOut">
              <a:rPr lang="it-IT" smtClean="0"/>
              <a:pPr/>
              <a:t>07/11/2016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0B82DA7F-8AAC-448D-B2F1-BCC2B422775F}"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srcRect/>
          <a:tile tx="0" ty="0" sx="100000" sy="100000" flip="none" algn="tl"/>
        </a:blip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1FD78D-AC64-48D6-82FB-C3D72F8CB949}" type="datetimeFigureOut">
              <a:rPr lang="it-IT" smtClean="0"/>
              <a:pPr/>
              <a:t>07/11/2016</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82DA7F-8AAC-448D-B2F1-BCC2B422775F}"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bing.com/images/search?q=lettere+san+Paolo+immagine&amp;id=9AE2112CC01DF1D220DA35EC04D5C71D12D64029&amp;FORM=IQFRBA"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476673"/>
            <a:ext cx="7772400" cy="1152127"/>
          </a:xfrm>
        </p:spPr>
        <p:txBody>
          <a:bodyPr/>
          <a:lstStyle/>
          <a:p>
            <a:r>
              <a:rPr lang="it-IT" b="1" dirty="0" smtClean="0">
                <a:solidFill>
                  <a:srgbClr val="FF0000"/>
                </a:solidFill>
                <a:latin typeface="Algerian" pitchFamily="82" charset="0"/>
              </a:rPr>
              <a:t>Le lettere </a:t>
            </a:r>
            <a:r>
              <a:rPr lang="it-IT" sz="2800" b="1" dirty="0" smtClean="0">
                <a:solidFill>
                  <a:srgbClr val="FF0000"/>
                </a:solidFill>
                <a:latin typeface="Algerian" pitchFamily="82" charset="0"/>
              </a:rPr>
              <a:t>di</a:t>
            </a:r>
            <a:r>
              <a:rPr lang="it-IT" b="1" dirty="0" smtClean="0">
                <a:solidFill>
                  <a:srgbClr val="FF0000"/>
                </a:solidFill>
                <a:latin typeface="Algerian" pitchFamily="82" charset="0"/>
              </a:rPr>
              <a:t> San Paolo</a:t>
            </a:r>
            <a:endParaRPr lang="it-IT" b="1" dirty="0">
              <a:solidFill>
                <a:srgbClr val="FF0000"/>
              </a:solidFill>
              <a:latin typeface="Algerian" pitchFamily="82" charset="0"/>
            </a:endParaRPr>
          </a:p>
        </p:txBody>
      </p:sp>
      <p:pic>
        <p:nvPicPr>
          <p:cNvPr id="4" name="emb54418F1FE" descr="Risultato immagine per lettere san Paolo immagine">
            <a:hlinkClick r:id="rId2" tooltip="&quot;Cerca immagini di lettere san Paolo immagine&quot;"/>
          </p:cNvPr>
          <p:cNvPicPr/>
          <p:nvPr/>
        </p:nvPicPr>
        <p:blipFill>
          <a:blip r:embed="rId3" cstate="print"/>
          <a:srcRect/>
          <a:stretch>
            <a:fillRect/>
          </a:stretch>
        </p:blipFill>
        <p:spPr bwMode="auto">
          <a:xfrm>
            <a:off x="1619672" y="1772816"/>
            <a:ext cx="5976663" cy="4392487"/>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cstate="print"/>
          <a:srcRect/>
          <a:tile tx="0" ty="0" sx="100000" sy="100000" flip="none" algn="tl"/>
        </a:blip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solidFill>
                  <a:schemeClr val="tx2"/>
                </a:solidFill>
                <a:latin typeface="Algerian" pitchFamily="82" charset="0"/>
              </a:rPr>
              <a:t>Lettere ai Romani e ai </a:t>
            </a:r>
            <a:r>
              <a:rPr lang="it-IT" b="1" dirty="0" err="1" smtClean="0">
                <a:solidFill>
                  <a:schemeClr val="tx2"/>
                </a:solidFill>
                <a:latin typeface="Algerian" pitchFamily="82" charset="0"/>
              </a:rPr>
              <a:t>Galati</a:t>
            </a:r>
            <a:endParaRPr lang="it-IT" b="1" dirty="0">
              <a:solidFill>
                <a:schemeClr val="tx2"/>
              </a:solidFill>
              <a:latin typeface="Algerian" pitchFamily="82" charset="0"/>
            </a:endParaRPr>
          </a:p>
        </p:txBody>
      </p:sp>
      <p:sp>
        <p:nvSpPr>
          <p:cNvPr id="3" name="Segnaposto contenuto 2"/>
          <p:cNvSpPr>
            <a:spLocks noGrp="1"/>
          </p:cNvSpPr>
          <p:nvPr>
            <p:ph idx="1"/>
          </p:nvPr>
        </p:nvSpPr>
        <p:spPr/>
        <p:txBody>
          <a:bodyPr/>
          <a:lstStyle/>
          <a:p>
            <a:pPr algn="ctr">
              <a:buNone/>
            </a:pPr>
            <a:r>
              <a:rPr lang="it-IT" b="1" dirty="0" smtClean="0">
                <a:solidFill>
                  <a:srgbClr val="C00000"/>
                </a:solidFill>
              </a:rPr>
              <a:t>Si ritiene siano state redatte in tempi vicini perché trattano tematiche simili</a:t>
            </a:r>
          </a:p>
          <a:p>
            <a:pPr algn="ctr">
              <a:buNone/>
            </a:pPr>
            <a:endParaRPr lang="it-IT" b="1" dirty="0" smtClean="0">
              <a:solidFill>
                <a:srgbClr val="C00000"/>
              </a:solidFill>
            </a:endParaRPr>
          </a:p>
          <a:p>
            <a:pPr algn="ctr">
              <a:buNone/>
            </a:pPr>
            <a:r>
              <a:rPr lang="it-IT" b="1" dirty="0" err="1" smtClean="0">
                <a:solidFill>
                  <a:srgbClr val="002060"/>
                </a:solidFill>
              </a:rPr>
              <a:t>Galati</a:t>
            </a:r>
            <a:r>
              <a:rPr lang="it-IT" b="1" dirty="0" smtClean="0">
                <a:solidFill>
                  <a:srgbClr val="C00000"/>
                </a:solidFill>
              </a:rPr>
              <a:t>: per rispondere ad un problema concreto</a:t>
            </a:r>
          </a:p>
          <a:p>
            <a:pPr algn="ctr">
              <a:buNone/>
            </a:pPr>
            <a:endParaRPr lang="it-IT" b="1" dirty="0" smtClean="0">
              <a:solidFill>
                <a:srgbClr val="C00000"/>
              </a:solidFill>
            </a:endParaRPr>
          </a:p>
          <a:p>
            <a:pPr algn="ctr">
              <a:buNone/>
            </a:pPr>
            <a:r>
              <a:rPr lang="it-IT" b="1" dirty="0" smtClean="0">
                <a:solidFill>
                  <a:schemeClr val="accent3">
                    <a:lumMod val="50000"/>
                  </a:schemeClr>
                </a:solidFill>
              </a:rPr>
              <a:t>Romani</a:t>
            </a:r>
            <a:r>
              <a:rPr lang="it-IT" b="1" dirty="0" smtClean="0">
                <a:solidFill>
                  <a:srgbClr val="C00000"/>
                </a:solidFill>
              </a:rPr>
              <a:t>: per la trattazione dello stesso tema in modo più approfondito  </a:t>
            </a:r>
            <a:endParaRPr lang="it-IT" b="1" dirty="0">
              <a:solidFill>
                <a:srgbClr val="C000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cstate="print"/>
          <a:srcRect/>
          <a:tile tx="0" ty="0" sx="100000" sy="100000" flip="none" algn="tl"/>
        </a:blip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solidFill>
                  <a:srgbClr val="C00000"/>
                </a:solidFill>
                <a:latin typeface="Algerian" pitchFamily="82" charset="0"/>
              </a:rPr>
              <a:t>Ai </a:t>
            </a:r>
            <a:r>
              <a:rPr lang="it-IT" dirty="0" err="1" smtClean="0">
                <a:solidFill>
                  <a:srgbClr val="C00000"/>
                </a:solidFill>
                <a:latin typeface="Algerian" pitchFamily="82" charset="0"/>
              </a:rPr>
              <a:t>Galati</a:t>
            </a:r>
            <a:r>
              <a:rPr lang="it-IT" dirty="0" smtClean="0">
                <a:solidFill>
                  <a:srgbClr val="C00000"/>
                </a:solidFill>
                <a:latin typeface="Algerian" pitchFamily="82" charset="0"/>
              </a:rPr>
              <a:t> …</a:t>
            </a:r>
            <a:endParaRPr lang="it-IT" dirty="0">
              <a:solidFill>
                <a:srgbClr val="C00000"/>
              </a:solidFill>
              <a:latin typeface="Algerian" pitchFamily="82" charset="0"/>
            </a:endParaRPr>
          </a:p>
        </p:txBody>
      </p:sp>
      <p:sp>
        <p:nvSpPr>
          <p:cNvPr id="3" name="Segnaposto contenuto 2"/>
          <p:cNvSpPr>
            <a:spLocks noGrp="1"/>
          </p:cNvSpPr>
          <p:nvPr>
            <p:ph idx="1"/>
          </p:nvPr>
        </p:nvSpPr>
        <p:spPr/>
        <p:txBody>
          <a:bodyPr>
            <a:normAutofit/>
          </a:bodyPr>
          <a:lstStyle/>
          <a:p>
            <a:pPr algn="ctr">
              <a:buNone/>
            </a:pPr>
            <a:r>
              <a:rPr lang="it-IT" sz="3600" b="1" dirty="0" smtClean="0">
                <a:solidFill>
                  <a:srgbClr val="002060"/>
                </a:solidFill>
              </a:rPr>
              <a:t>… abitanti della </a:t>
            </a:r>
            <a:r>
              <a:rPr lang="it-IT" sz="3600" b="1" dirty="0" err="1" smtClean="0">
                <a:solidFill>
                  <a:srgbClr val="002060"/>
                </a:solidFill>
              </a:rPr>
              <a:t>Galazia</a:t>
            </a:r>
            <a:r>
              <a:rPr lang="it-IT" sz="3600" b="1" dirty="0" smtClean="0">
                <a:solidFill>
                  <a:srgbClr val="002060"/>
                </a:solidFill>
              </a:rPr>
              <a:t> che Paolo ha evangelizzato durante il </a:t>
            </a:r>
            <a:r>
              <a:rPr lang="it-IT" sz="3600" b="1" dirty="0" err="1" smtClean="0">
                <a:solidFill>
                  <a:srgbClr val="002060"/>
                </a:solidFill>
              </a:rPr>
              <a:t>II</a:t>
            </a:r>
            <a:r>
              <a:rPr lang="it-IT" sz="3600" b="1" dirty="0" smtClean="0">
                <a:solidFill>
                  <a:srgbClr val="002060"/>
                </a:solidFill>
              </a:rPr>
              <a:t> e III viaggio </a:t>
            </a:r>
          </a:p>
          <a:p>
            <a:pPr algn="ctr">
              <a:buNone/>
            </a:pPr>
            <a:endParaRPr lang="it-IT" sz="3600" b="1" dirty="0" smtClean="0">
              <a:solidFill>
                <a:srgbClr val="002060"/>
              </a:solidFill>
            </a:endParaRPr>
          </a:p>
          <a:p>
            <a:pPr algn="ctr">
              <a:buNone/>
            </a:pPr>
            <a:r>
              <a:rPr lang="it-IT" sz="3600" b="1" dirty="0" smtClean="0">
                <a:solidFill>
                  <a:srgbClr val="002060"/>
                </a:solidFill>
              </a:rPr>
              <a:t>Quindi la Lettera ai </a:t>
            </a:r>
            <a:r>
              <a:rPr lang="it-IT" sz="3600" b="1" dirty="0" err="1" smtClean="0">
                <a:solidFill>
                  <a:srgbClr val="002060"/>
                </a:solidFill>
              </a:rPr>
              <a:t>Galati</a:t>
            </a:r>
            <a:r>
              <a:rPr lang="it-IT" sz="3600" b="1" dirty="0" smtClean="0">
                <a:solidFill>
                  <a:srgbClr val="002060"/>
                </a:solidFill>
              </a:rPr>
              <a:t> può essere stata composta tra il 54 e il 55 </a:t>
            </a:r>
          </a:p>
          <a:p>
            <a:pPr algn="ctr">
              <a:buNone/>
            </a:pPr>
            <a:r>
              <a:rPr lang="it-IT" sz="3600" b="1" dirty="0" smtClean="0">
                <a:solidFill>
                  <a:srgbClr val="002060"/>
                </a:solidFill>
              </a:rPr>
              <a:t>da Efeso o dalla Macedonia </a:t>
            </a:r>
            <a:endParaRPr lang="it-IT" sz="3600" b="1" dirty="0">
              <a:solidFill>
                <a:srgbClr val="00206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cstate="print"/>
          <a:srcRect/>
          <a:tile tx="0" ty="0" sx="100000" sy="100000" flip="none" algn="tl"/>
        </a:blip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Galazia</a:t>
            </a:r>
            <a:r>
              <a:rPr lang="it-IT" dirty="0" smtClean="0"/>
              <a:t> </a:t>
            </a:r>
            <a:endParaRPr lang="it-IT" dirty="0"/>
          </a:p>
        </p:txBody>
      </p:sp>
      <p:sp>
        <p:nvSpPr>
          <p:cNvPr id="3" name="Segnaposto contenuto 2"/>
          <p:cNvSpPr>
            <a:spLocks noGrp="1"/>
          </p:cNvSpPr>
          <p:nvPr>
            <p:ph idx="1"/>
          </p:nvPr>
        </p:nvSpPr>
        <p:spPr/>
        <p:txBody>
          <a:bodyPr/>
          <a:lstStyle/>
          <a:p>
            <a:endParaRPr lang="it-IT"/>
          </a:p>
        </p:txBody>
      </p:sp>
      <p:pic>
        <p:nvPicPr>
          <p:cNvPr id="1026" name="Picture 2" descr="310px-Galatia_Map"/>
          <p:cNvPicPr>
            <a:picLocks noChangeAspect="1" noChangeArrowheads="1"/>
          </p:cNvPicPr>
          <p:nvPr/>
        </p:nvPicPr>
        <p:blipFill>
          <a:blip r:embed="rId3" cstate="print"/>
          <a:srcRect/>
          <a:stretch>
            <a:fillRect/>
          </a:stretch>
        </p:blipFill>
        <p:spPr bwMode="auto">
          <a:xfrm>
            <a:off x="395536" y="1411343"/>
            <a:ext cx="8424936" cy="4876800"/>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cstate="print"/>
          <a:srcRect/>
          <a:tile tx="0" ty="0" sx="100000" sy="100000" flip="none" algn="tl"/>
        </a:blip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rgbClr val="C00000"/>
                </a:solidFill>
                <a:latin typeface="Algerian" pitchFamily="82" charset="0"/>
              </a:rPr>
              <a:t>Ai Romani …</a:t>
            </a:r>
            <a:endParaRPr lang="it-IT" b="1" dirty="0">
              <a:solidFill>
                <a:srgbClr val="C00000"/>
              </a:solidFill>
              <a:latin typeface="Algerian" pitchFamily="82" charset="0"/>
            </a:endParaRPr>
          </a:p>
        </p:txBody>
      </p:sp>
      <p:sp>
        <p:nvSpPr>
          <p:cNvPr id="3" name="Segnaposto contenuto 2"/>
          <p:cNvSpPr>
            <a:spLocks noGrp="1"/>
          </p:cNvSpPr>
          <p:nvPr>
            <p:ph idx="1"/>
          </p:nvPr>
        </p:nvSpPr>
        <p:spPr/>
        <p:txBody>
          <a:bodyPr>
            <a:normAutofit/>
          </a:bodyPr>
          <a:lstStyle/>
          <a:p>
            <a:pPr algn="ctr">
              <a:buNone/>
            </a:pPr>
            <a:r>
              <a:rPr lang="it-IT" sz="5400" b="1" dirty="0" smtClean="0">
                <a:solidFill>
                  <a:srgbClr val="002060"/>
                </a:solidFill>
                <a:latin typeface="Times New Roman" pitchFamily="18" charset="0"/>
                <a:cs typeface="Times New Roman" pitchFamily="18" charset="0"/>
              </a:rPr>
              <a:t>… può essere stata scritta poco dopo quella ai </a:t>
            </a:r>
            <a:r>
              <a:rPr lang="it-IT" sz="5400" b="1" dirty="0" err="1" smtClean="0">
                <a:solidFill>
                  <a:srgbClr val="002060"/>
                </a:solidFill>
                <a:latin typeface="Times New Roman" pitchFamily="18" charset="0"/>
                <a:cs typeface="Times New Roman" pitchFamily="18" charset="0"/>
              </a:rPr>
              <a:t>Galati</a:t>
            </a:r>
            <a:r>
              <a:rPr lang="it-IT" sz="5400" b="1" dirty="0" smtClean="0">
                <a:solidFill>
                  <a:srgbClr val="002060"/>
                </a:solidFill>
                <a:latin typeface="Times New Roman" pitchFamily="18" charset="0"/>
                <a:cs typeface="Times New Roman" pitchFamily="18" charset="0"/>
              </a:rPr>
              <a:t> tra il 55 e il 56 da Corinto </a:t>
            </a:r>
            <a:endParaRPr lang="it-IT" sz="5400" b="1" dirty="0">
              <a:solidFill>
                <a:srgbClr val="002060"/>
              </a:solidFill>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cstate="print"/>
          <a:srcRect/>
          <a:tile tx="0" ty="0" sx="100000" sy="100000" flip="none" algn="tl"/>
        </a:blip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rgbClr val="C00000"/>
                </a:solidFill>
              </a:rPr>
              <a:t>Romani …</a:t>
            </a:r>
            <a:endParaRPr lang="it-IT" b="1" dirty="0">
              <a:solidFill>
                <a:srgbClr val="C00000"/>
              </a:solidFill>
            </a:endParaRPr>
          </a:p>
        </p:txBody>
      </p:sp>
      <p:sp>
        <p:nvSpPr>
          <p:cNvPr id="3" name="Segnaposto contenuto 2"/>
          <p:cNvSpPr>
            <a:spLocks noGrp="1"/>
          </p:cNvSpPr>
          <p:nvPr>
            <p:ph idx="1"/>
          </p:nvPr>
        </p:nvSpPr>
        <p:spPr/>
        <p:txBody>
          <a:bodyPr>
            <a:normAutofit lnSpcReduction="10000"/>
          </a:bodyPr>
          <a:lstStyle/>
          <a:p>
            <a:pPr>
              <a:buNone/>
            </a:pPr>
            <a:r>
              <a:rPr lang="it-IT" b="1" dirty="0" smtClean="0">
                <a:solidFill>
                  <a:srgbClr val="002060"/>
                </a:solidFill>
                <a:latin typeface="Times New Roman" pitchFamily="18" charset="0"/>
                <a:cs typeface="Times New Roman" pitchFamily="18" charset="0"/>
              </a:rPr>
              <a:t>… Paolo non ha fondato la comunità a Roma. </a:t>
            </a:r>
          </a:p>
          <a:p>
            <a:pPr algn="ctr">
              <a:buNone/>
            </a:pPr>
            <a:r>
              <a:rPr lang="it-IT" b="1" dirty="0" smtClean="0">
                <a:solidFill>
                  <a:srgbClr val="002060"/>
                </a:solidFill>
                <a:latin typeface="Times New Roman" pitchFamily="18" charset="0"/>
                <a:cs typeface="Times New Roman" pitchFamily="18" charset="0"/>
              </a:rPr>
              <a:t>Ancora non c’è stato a Roma!</a:t>
            </a:r>
          </a:p>
          <a:p>
            <a:pPr>
              <a:buNone/>
            </a:pPr>
            <a:r>
              <a:rPr lang="it-IT" b="1" dirty="0" smtClean="0">
                <a:solidFill>
                  <a:srgbClr val="002060"/>
                </a:solidFill>
                <a:latin typeface="Times New Roman" pitchFamily="18" charset="0"/>
                <a:cs typeface="Times New Roman" pitchFamily="18" charset="0"/>
              </a:rPr>
              <a:t>Potrebbe esserne a conoscenza grazie ad Aquila:</a:t>
            </a:r>
          </a:p>
          <a:p>
            <a:pPr algn="ctr">
              <a:buNone/>
            </a:pPr>
            <a:r>
              <a:rPr lang="it-IT" b="1" i="1" dirty="0" smtClean="0">
                <a:solidFill>
                  <a:schemeClr val="accent2">
                    <a:lumMod val="75000"/>
                  </a:schemeClr>
                </a:solidFill>
                <a:latin typeface="Times New Roman" pitchFamily="18" charset="0"/>
                <a:cs typeface="Times New Roman" pitchFamily="18" charset="0"/>
              </a:rPr>
              <a:t>… qui </a:t>
            </a:r>
            <a:r>
              <a:rPr lang="it-IT" b="1" dirty="0" smtClean="0">
                <a:solidFill>
                  <a:schemeClr val="accent2">
                    <a:lumMod val="75000"/>
                  </a:schemeClr>
                </a:solidFill>
                <a:latin typeface="Times New Roman" pitchFamily="18" charset="0"/>
                <a:cs typeface="Times New Roman" pitchFamily="18" charset="0"/>
              </a:rPr>
              <a:t>(Corinto) </a:t>
            </a:r>
            <a:r>
              <a:rPr lang="it-IT" b="1" i="1" dirty="0" smtClean="0">
                <a:solidFill>
                  <a:schemeClr val="accent2">
                    <a:lumMod val="75000"/>
                  </a:schemeClr>
                </a:solidFill>
                <a:latin typeface="Times New Roman" pitchFamily="18" charset="0"/>
                <a:cs typeface="Times New Roman" pitchFamily="18" charset="0"/>
              </a:rPr>
              <a:t>trovò un Giudeo di nome Aquila, nativo del </a:t>
            </a:r>
            <a:r>
              <a:rPr lang="it-IT" b="1" i="1" dirty="0" err="1" smtClean="0">
                <a:solidFill>
                  <a:schemeClr val="accent2">
                    <a:lumMod val="75000"/>
                  </a:schemeClr>
                </a:solidFill>
                <a:latin typeface="Times New Roman" pitchFamily="18" charset="0"/>
                <a:cs typeface="Times New Roman" pitchFamily="18" charset="0"/>
              </a:rPr>
              <a:t>Ponto</a:t>
            </a:r>
            <a:r>
              <a:rPr lang="it-IT" b="1" i="1" dirty="0" smtClean="0">
                <a:solidFill>
                  <a:schemeClr val="accent2">
                    <a:lumMod val="75000"/>
                  </a:schemeClr>
                </a:solidFill>
                <a:latin typeface="Times New Roman" pitchFamily="18" charset="0"/>
                <a:cs typeface="Times New Roman" pitchFamily="18" charset="0"/>
              </a:rPr>
              <a:t>, arrivato poco prima dall’Italia, con la moglie Priscilla, in seguito all’ordine di Claudio che allontanava da Roma tutti i Giudei </a:t>
            </a:r>
            <a:r>
              <a:rPr lang="it-IT" sz="2000" dirty="0" smtClean="0">
                <a:solidFill>
                  <a:srgbClr val="002060"/>
                </a:solidFill>
                <a:latin typeface="Times New Roman" pitchFamily="18" charset="0"/>
                <a:cs typeface="Times New Roman" pitchFamily="18" charset="0"/>
              </a:rPr>
              <a:t>(At 18,2)</a:t>
            </a:r>
            <a:r>
              <a:rPr lang="it-IT" sz="2000" i="1" dirty="0" smtClean="0">
                <a:solidFill>
                  <a:srgbClr val="002060"/>
                </a:solidFill>
                <a:latin typeface="Times New Roman" pitchFamily="18" charset="0"/>
                <a:cs typeface="Times New Roman" pitchFamily="18" charset="0"/>
              </a:rPr>
              <a:t> </a:t>
            </a:r>
            <a:endParaRPr lang="it-IT" sz="2000" i="1" dirty="0">
              <a:solidFill>
                <a:srgbClr val="002060"/>
              </a:solidFill>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cstate="print"/>
          <a:srcRect/>
          <a:tile tx="0" ty="0" sx="100000" sy="100000" flip="none" algn="tl"/>
        </a:blip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Roma</a:t>
            </a:r>
            <a:endParaRPr lang="it-IT" dirty="0"/>
          </a:p>
        </p:txBody>
      </p:sp>
      <p:sp>
        <p:nvSpPr>
          <p:cNvPr id="3" name="Segnaposto contenuto 2"/>
          <p:cNvSpPr>
            <a:spLocks noGrp="1"/>
          </p:cNvSpPr>
          <p:nvPr>
            <p:ph idx="1"/>
          </p:nvPr>
        </p:nvSpPr>
        <p:spPr/>
        <p:txBody>
          <a:bodyPr/>
          <a:lstStyle/>
          <a:p>
            <a:endParaRPr lang="it-IT" dirty="0"/>
          </a:p>
        </p:txBody>
      </p:sp>
      <p:pic>
        <p:nvPicPr>
          <p:cNvPr id="2050" name="Picture 2" descr="Risultati immagini per catene di san Paolo"/>
          <p:cNvPicPr>
            <a:picLocks noChangeAspect="1" noChangeArrowheads="1"/>
          </p:cNvPicPr>
          <p:nvPr/>
        </p:nvPicPr>
        <p:blipFill>
          <a:blip r:embed="rId3" cstate="print"/>
          <a:srcRect/>
          <a:stretch>
            <a:fillRect/>
          </a:stretch>
        </p:blipFill>
        <p:spPr bwMode="auto">
          <a:xfrm>
            <a:off x="251520" y="1196752"/>
            <a:ext cx="8568952" cy="5410087"/>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cstate="print"/>
          <a:srcRect/>
          <a:tile tx="0" ty="0" sx="100000" sy="100000" flip="none" algn="tl"/>
        </a:blip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4800" b="1" dirty="0" smtClean="0">
                <a:solidFill>
                  <a:schemeClr val="accent2">
                    <a:lumMod val="75000"/>
                  </a:schemeClr>
                </a:solidFill>
              </a:rPr>
              <a:t>Scrive ai Romani </a:t>
            </a:r>
            <a:r>
              <a:rPr lang="it-IT" b="1" dirty="0" smtClean="0">
                <a:solidFill>
                  <a:schemeClr val="accent2">
                    <a:lumMod val="75000"/>
                  </a:schemeClr>
                </a:solidFill>
              </a:rPr>
              <a:t>…</a:t>
            </a:r>
            <a:endParaRPr lang="it-IT" b="1" dirty="0">
              <a:solidFill>
                <a:schemeClr val="accent2">
                  <a:lumMod val="75000"/>
                </a:schemeClr>
              </a:solidFill>
            </a:endParaRPr>
          </a:p>
        </p:txBody>
      </p:sp>
      <p:sp>
        <p:nvSpPr>
          <p:cNvPr id="3" name="Segnaposto contenuto 2"/>
          <p:cNvSpPr>
            <a:spLocks noGrp="1"/>
          </p:cNvSpPr>
          <p:nvPr>
            <p:ph idx="1"/>
          </p:nvPr>
        </p:nvSpPr>
        <p:spPr/>
        <p:txBody>
          <a:bodyPr>
            <a:normAutofit lnSpcReduction="10000"/>
          </a:bodyPr>
          <a:lstStyle/>
          <a:p>
            <a:pPr algn="ctr">
              <a:buNone/>
            </a:pPr>
            <a:r>
              <a:rPr lang="it-IT" b="1" dirty="0" smtClean="0">
                <a:latin typeface="Times New Roman" pitchFamily="18" charset="0"/>
                <a:cs typeface="Times New Roman" pitchFamily="18" charset="0"/>
              </a:rPr>
              <a:t>… per preparare la sua visita e si suppone faccia portare la sua lettera da …</a:t>
            </a:r>
          </a:p>
          <a:p>
            <a:pPr algn="ctr">
              <a:buNone/>
            </a:pPr>
            <a:r>
              <a:rPr lang="it-IT" b="1" dirty="0" smtClean="0">
                <a:latin typeface="Times New Roman" pitchFamily="18" charset="0"/>
                <a:cs typeface="Times New Roman" pitchFamily="18" charset="0"/>
              </a:rPr>
              <a:t> una donna! </a:t>
            </a:r>
          </a:p>
          <a:p>
            <a:pPr algn="ctr">
              <a:buNone/>
            </a:pPr>
            <a:r>
              <a:rPr lang="it-IT" b="1" i="1" dirty="0" smtClean="0">
                <a:solidFill>
                  <a:srgbClr val="C00000"/>
                </a:solidFill>
                <a:latin typeface="Times New Roman" pitchFamily="18" charset="0"/>
                <a:cs typeface="Times New Roman" pitchFamily="18" charset="0"/>
              </a:rPr>
              <a:t>Vi raccomando </a:t>
            </a:r>
            <a:r>
              <a:rPr lang="it-IT" b="1" i="1" dirty="0" err="1" smtClean="0">
                <a:solidFill>
                  <a:srgbClr val="C00000"/>
                </a:solidFill>
                <a:latin typeface="Times New Roman" pitchFamily="18" charset="0"/>
                <a:cs typeface="Times New Roman" pitchFamily="18" charset="0"/>
              </a:rPr>
              <a:t>Febe</a:t>
            </a:r>
            <a:r>
              <a:rPr lang="it-IT" b="1" i="1" dirty="0" smtClean="0">
                <a:solidFill>
                  <a:srgbClr val="C00000"/>
                </a:solidFill>
                <a:latin typeface="Times New Roman" pitchFamily="18" charset="0"/>
                <a:cs typeface="Times New Roman" pitchFamily="18" charset="0"/>
              </a:rPr>
              <a:t>, nostra sorella, che è al servizio della Chiesa di </a:t>
            </a:r>
            <a:r>
              <a:rPr lang="it-IT" b="1" i="1" dirty="0" err="1" smtClean="0">
                <a:solidFill>
                  <a:srgbClr val="C00000"/>
                </a:solidFill>
                <a:latin typeface="Times New Roman" pitchFamily="18" charset="0"/>
                <a:cs typeface="Times New Roman" pitchFamily="18" charset="0"/>
              </a:rPr>
              <a:t>Cencre</a:t>
            </a:r>
            <a:r>
              <a:rPr lang="it-IT" b="1" i="1" dirty="0" smtClean="0">
                <a:solidFill>
                  <a:srgbClr val="C00000"/>
                </a:solidFill>
                <a:latin typeface="Times New Roman" pitchFamily="18" charset="0"/>
                <a:cs typeface="Times New Roman" pitchFamily="18" charset="0"/>
              </a:rPr>
              <a:t>: accoglietela nel Signore, come si addice ai santi, e assistetela in qualunque cosa possa avere bisogno di voi; </a:t>
            </a:r>
            <a:r>
              <a:rPr lang="it-IT" b="1" i="1" u="sng" dirty="0" smtClean="0">
                <a:solidFill>
                  <a:srgbClr val="C00000"/>
                </a:solidFill>
                <a:latin typeface="Times New Roman" pitchFamily="18" charset="0"/>
                <a:cs typeface="Times New Roman" pitchFamily="18" charset="0"/>
              </a:rPr>
              <a:t>anch’essa infatti ha protetto molti, e anche me stesso</a:t>
            </a:r>
            <a:r>
              <a:rPr lang="it-IT" b="1" i="1" dirty="0" smtClean="0">
                <a:solidFill>
                  <a:srgbClr val="C00000"/>
                </a:solidFill>
                <a:latin typeface="Times New Roman" pitchFamily="18" charset="0"/>
                <a:cs typeface="Times New Roman" pitchFamily="18" charset="0"/>
              </a:rPr>
              <a:t> </a:t>
            </a:r>
            <a:r>
              <a:rPr lang="it-IT" sz="2000" dirty="0" smtClean="0">
                <a:latin typeface="Times New Roman" pitchFamily="18" charset="0"/>
                <a:cs typeface="Times New Roman" pitchFamily="18" charset="0"/>
              </a:rPr>
              <a:t>(</a:t>
            </a:r>
            <a:r>
              <a:rPr lang="it-IT" sz="2000" dirty="0" err="1" smtClean="0">
                <a:latin typeface="Times New Roman" pitchFamily="18" charset="0"/>
                <a:cs typeface="Times New Roman" pitchFamily="18" charset="0"/>
              </a:rPr>
              <a:t>Rm</a:t>
            </a:r>
            <a:r>
              <a:rPr lang="it-IT" sz="2000" dirty="0" smtClean="0">
                <a:latin typeface="Times New Roman" pitchFamily="18" charset="0"/>
                <a:cs typeface="Times New Roman" pitchFamily="18" charset="0"/>
              </a:rPr>
              <a:t> 16,1)</a:t>
            </a:r>
            <a:endParaRPr lang="it-IT" sz="2000" i="1" dirty="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cstate="print"/>
          <a:srcRect/>
          <a:tile tx="0" ty="0" sx="100000" sy="100000" flip="none" algn="tl"/>
        </a:blip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4800" b="1" dirty="0" smtClean="0">
                <a:solidFill>
                  <a:srgbClr val="C00000"/>
                </a:solidFill>
              </a:rPr>
              <a:t>Quale problema?</a:t>
            </a:r>
            <a:endParaRPr lang="it-IT" sz="4800" b="1" dirty="0">
              <a:solidFill>
                <a:srgbClr val="C00000"/>
              </a:solidFill>
            </a:endParaRPr>
          </a:p>
        </p:txBody>
      </p:sp>
      <p:sp>
        <p:nvSpPr>
          <p:cNvPr id="3" name="Segnaposto contenuto 2"/>
          <p:cNvSpPr>
            <a:spLocks noGrp="1"/>
          </p:cNvSpPr>
          <p:nvPr>
            <p:ph idx="1"/>
          </p:nvPr>
        </p:nvSpPr>
        <p:spPr/>
        <p:txBody>
          <a:bodyPr/>
          <a:lstStyle/>
          <a:p>
            <a:pPr algn="ctr">
              <a:buNone/>
            </a:pPr>
            <a:r>
              <a:rPr lang="it-IT" sz="4800" b="1" dirty="0" smtClean="0">
                <a:latin typeface="Times New Roman" pitchFamily="18" charset="0"/>
                <a:cs typeface="Times New Roman" pitchFamily="18" charset="0"/>
              </a:rPr>
              <a:t>Contrapposizioni </a:t>
            </a:r>
          </a:p>
          <a:p>
            <a:pPr algn="ctr">
              <a:buNone/>
            </a:pPr>
            <a:r>
              <a:rPr lang="it-IT" sz="4800" b="1" dirty="0" smtClean="0">
                <a:latin typeface="Times New Roman" pitchFamily="18" charset="0"/>
                <a:cs typeface="Times New Roman" pitchFamily="18" charset="0"/>
              </a:rPr>
              <a:t>tra i cristiani provenienti </a:t>
            </a:r>
          </a:p>
          <a:p>
            <a:pPr algn="ctr">
              <a:buNone/>
            </a:pPr>
            <a:r>
              <a:rPr lang="it-IT" sz="4800" b="1" dirty="0" smtClean="0">
                <a:latin typeface="Times New Roman" pitchFamily="18" charset="0"/>
                <a:cs typeface="Times New Roman" pitchFamily="18" charset="0"/>
              </a:rPr>
              <a:t>dal </a:t>
            </a:r>
            <a:r>
              <a:rPr lang="it-IT" sz="4800" b="1" dirty="0" smtClean="0">
                <a:solidFill>
                  <a:srgbClr val="00B050"/>
                </a:solidFill>
                <a:latin typeface="Times New Roman" pitchFamily="18" charset="0"/>
                <a:cs typeface="Times New Roman" pitchFamily="18" charset="0"/>
              </a:rPr>
              <a:t>giudaismo</a:t>
            </a:r>
            <a:r>
              <a:rPr lang="it-IT" sz="4800" b="1" dirty="0" smtClean="0">
                <a:latin typeface="Times New Roman" pitchFamily="18" charset="0"/>
                <a:cs typeface="Times New Roman" pitchFamily="18" charset="0"/>
              </a:rPr>
              <a:t> </a:t>
            </a:r>
          </a:p>
          <a:p>
            <a:pPr algn="ctr">
              <a:buNone/>
            </a:pPr>
            <a:r>
              <a:rPr lang="it-IT" sz="4800" b="1" dirty="0" smtClean="0">
                <a:latin typeface="Times New Roman" pitchFamily="18" charset="0"/>
                <a:cs typeface="Times New Roman" pitchFamily="18" charset="0"/>
              </a:rPr>
              <a:t>e tra quelli provenienti </a:t>
            </a:r>
          </a:p>
          <a:p>
            <a:pPr algn="ctr">
              <a:buNone/>
            </a:pPr>
            <a:r>
              <a:rPr lang="it-IT" sz="4800" b="1" dirty="0" smtClean="0">
                <a:latin typeface="Times New Roman" pitchFamily="18" charset="0"/>
                <a:cs typeface="Times New Roman" pitchFamily="18" charset="0"/>
              </a:rPr>
              <a:t>dal </a:t>
            </a:r>
            <a:r>
              <a:rPr lang="it-IT" sz="4800" b="1" dirty="0" smtClean="0">
                <a:solidFill>
                  <a:srgbClr val="00B050"/>
                </a:solidFill>
                <a:latin typeface="Times New Roman" pitchFamily="18" charset="0"/>
                <a:cs typeface="Times New Roman" pitchFamily="18" charset="0"/>
              </a:rPr>
              <a:t>paganesimo</a:t>
            </a:r>
            <a:r>
              <a:rPr lang="it-IT" sz="4800" b="1" dirty="0" smtClean="0">
                <a:latin typeface="Times New Roman" pitchFamily="18" charset="0"/>
                <a:cs typeface="Times New Roman" pitchFamily="18" charset="0"/>
              </a:rPr>
              <a:t> </a:t>
            </a:r>
          </a:p>
          <a:p>
            <a:pPr>
              <a:buNone/>
            </a:pPr>
            <a:endParaRPr lang="it-IT"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cstate="print"/>
          <a:srcRect/>
          <a:tile tx="0" ty="0" sx="100000" sy="100000" flip="none" algn="tl"/>
        </a:blip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4800" b="1" dirty="0" smtClean="0">
                <a:solidFill>
                  <a:schemeClr val="accent2">
                    <a:lumMod val="75000"/>
                  </a:schemeClr>
                </a:solidFill>
              </a:rPr>
              <a:t>Già ai </a:t>
            </a:r>
            <a:r>
              <a:rPr lang="it-IT" sz="4800" b="1" dirty="0" err="1" smtClean="0">
                <a:solidFill>
                  <a:schemeClr val="accent2">
                    <a:lumMod val="75000"/>
                  </a:schemeClr>
                </a:solidFill>
              </a:rPr>
              <a:t>Galati</a:t>
            </a:r>
            <a:r>
              <a:rPr lang="it-IT" sz="4800" b="1" dirty="0" smtClean="0">
                <a:solidFill>
                  <a:schemeClr val="accent2">
                    <a:lumMod val="75000"/>
                  </a:schemeClr>
                </a:solidFill>
              </a:rPr>
              <a:t> lo ha ‘risolto’ </a:t>
            </a:r>
            <a:endParaRPr lang="it-IT" sz="4800" b="1" dirty="0">
              <a:solidFill>
                <a:schemeClr val="accent2">
                  <a:lumMod val="75000"/>
                </a:schemeClr>
              </a:solidFill>
            </a:endParaRPr>
          </a:p>
        </p:txBody>
      </p:sp>
      <p:sp>
        <p:nvSpPr>
          <p:cNvPr id="3" name="Segnaposto contenuto 2"/>
          <p:cNvSpPr>
            <a:spLocks noGrp="1"/>
          </p:cNvSpPr>
          <p:nvPr>
            <p:ph idx="1"/>
          </p:nvPr>
        </p:nvSpPr>
        <p:spPr/>
        <p:txBody>
          <a:bodyPr/>
          <a:lstStyle/>
          <a:p>
            <a:pPr algn="ctr">
              <a:buNone/>
            </a:pPr>
            <a:r>
              <a:rPr lang="it-IT" b="1" dirty="0" smtClean="0"/>
              <a:t>Sono infatti arrivati in </a:t>
            </a:r>
            <a:r>
              <a:rPr lang="it-IT" b="1" dirty="0" err="1" smtClean="0"/>
              <a:t>Galazia</a:t>
            </a:r>
            <a:r>
              <a:rPr lang="it-IT" b="1" dirty="0" smtClean="0"/>
              <a:t> dei cristiani convertiti dal giudaismo i quali </a:t>
            </a:r>
            <a:r>
              <a:rPr lang="it-IT" b="1" dirty="0" smtClean="0">
                <a:solidFill>
                  <a:srgbClr val="FF0000"/>
                </a:solidFill>
              </a:rPr>
              <a:t>vogliono convincere i convertiti dal paganesimo</a:t>
            </a:r>
          </a:p>
          <a:p>
            <a:pPr algn="ctr">
              <a:buNone/>
            </a:pPr>
            <a:r>
              <a:rPr lang="it-IT" b="1" dirty="0" smtClean="0">
                <a:solidFill>
                  <a:srgbClr val="FF0000"/>
                </a:solidFill>
              </a:rPr>
              <a:t> a farsi circoncidere</a:t>
            </a:r>
            <a:r>
              <a:rPr lang="it-IT" b="1" dirty="0" smtClean="0"/>
              <a:t>. </a:t>
            </a:r>
          </a:p>
          <a:p>
            <a:pPr algn="ctr">
              <a:buNone/>
            </a:pPr>
            <a:endParaRPr lang="it-IT" b="1" dirty="0" smtClean="0"/>
          </a:p>
          <a:p>
            <a:pPr algn="ctr">
              <a:buNone/>
            </a:pPr>
            <a:r>
              <a:rPr lang="it-IT" b="1" u="sng" dirty="0" smtClean="0">
                <a:solidFill>
                  <a:srgbClr val="002060"/>
                </a:solidFill>
                <a:latin typeface="Arial Black" pitchFamily="34" charset="0"/>
              </a:rPr>
              <a:t>Paolo si oppone decisamente</a:t>
            </a:r>
            <a:r>
              <a:rPr lang="it-IT" b="1" u="sng" dirty="0" smtClean="0">
                <a:solidFill>
                  <a:srgbClr val="002060"/>
                </a:solidFill>
                <a:latin typeface="Arial Black" pitchFamily="34" charset="0"/>
                <a:cs typeface="Times New Roman" pitchFamily="18" charset="0"/>
              </a:rPr>
              <a:t>! </a:t>
            </a:r>
          </a:p>
          <a:p>
            <a:pPr algn="ctr">
              <a:buNone/>
            </a:pPr>
            <a:r>
              <a:rPr lang="it-IT" b="1" dirty="0" smtClean="0">
                <a:latin typeface="Times New Roman" pitchFamily="18" charset="0"/>
                <a:cs typeface="Times New Roman" pitchFamily="18" charset="0"/>
              </a:rPr>
              <a:t>(</a:t>
            </a:r>
            <a:r>
              <a:rPr lang="it-IT" b="1" dirty="0" smtClean="0">
                <a:solidFill>
                  <a:srgbClr val="FF0000"/>
                </a:solidFill>
                <a:latin typeface="Times New Roman" pitchFamily="18" charset="0"/>
                <a:cs typeface="Times New Roman" pitchFamily="18" charset="0"/>
              </a:rPr>
              <a:t>Anzi, si arrabbia</a:t>
            </a:r>
            <a:r>
              <a:rPr lang="it-IT" b="1" dirty="0" smtClean="0">
                <a:latin typeface="Times New Roman" pitchFamily="18" charset="0"/>
                <a:cs typeface="Times New Roman" pitchFamily="18" charset="0"/>
              </a:rPr>
              <a:t>! </a:t>
            </a:r>
            <a:r>
              <a:rPr lang="it-IT" b="1" i="1" dirty="0" smtClean="0">
                <a:latin typeface="Times New Roman" pitchFamily="18" charset="0"/>
                <a:cs typeface="Times New Roman" pitchFamily="18" charset="0"/>
              </a:rPr>
              <a:t>O stolti </a:t>
            </a:r>
            <a:r>
              <a:rPr lang="it-IT" b="1" i="1" dirty="0" err="1" smtClean="0">
                <a:latin typeface="Times New Roman" pitchFamily="18" charset="0"/>
                <a:cs typeface="Times New Roman" pitchFamily="18" charset="0"/>
              </a:rPr>
              <a:t>Galati</a:t>
            </a:r>
            <a:r>
              <a:rPr lang="it-IT" b="1" i="1" dirty="0" smtClean="0">
                <a:latin typeface="Times New Roman" pitchFamily="18" charset="0"/>
                <a:cs typeface="Times New Roman" pitchFamily="18" charset="0"/>
              </a:rPr>
              <a:t>, chi vi ha incantati? </a:t>
            </a:r>
            <a:r>
              <a:rPr lang="it-IT" sz="2000" dirty="0" smtClean="0">
                <a:latin typeface="Times New Roman" pitchFamily="18" charset="0"/>
                <a:cs typeface="Times New Roman" pitchFamily="18" charset="0"/>
              </a:rPr>
              <a:t>Gal 3,1</a:t>
            </a:r>
            <a:r>
              <a:rPr lang="it-IT" b="1" dirty="0" smtClean="0">
                <a:latin typeface="Times New Roman" pitchFamily="18" charset="0"/>
                <a:cs typeface="Times New Roman" pitchFamily="18" charset="0"/>
              </a:rPr>
              <a:t>) </a:t>
            </a:r>
            <a:endParaRPr lang="it-IT" b="1" dirty="0">
              <a:latin typeface="Times New Roman" pitchFamily="18" charset="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cstate="print"/>
          <a:srcRect/>
          <a:tile tx="0" ty="0" sx="100000" sy="100000" flip="none" algn="tl"/>
        </a:blip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5400" b="1" dirty="0" smtClean="0">
                <a:solidFill>
                  <a:srgbClr val="FF0000"/>
                </a:solidFill>
              </a:rPr>
              <a:t>Se si desse retta ai quei giudaizzanti …</a:t>
            </a:r>
            <a:endParaRPr lang="it-IT" sz="5400" b="1" dirty="0">
              <a:solidFill>
                <a:srgbClr val="FF0000"/>
              </a:solidFill>
            </a:endParaRPr>
          </a:p>
        </p:txBody>
      </p:sp>
      <p:sp>
        <p:nvSpPr>
          <p:cNvPr id="3" name="Segnaposto contenuto 2"/>
          <p:cNvSpPr>
            <a:spLocks noGrp="1"/>
          </p:cNvSpPr>
          <p:nvPr>
            <p:ph idx="1"/>
          </p:nvPr>
        </p:nvSpPr>
        <p:spPr/>
        <p:txBody>
          <a:bodyPr>
            <a:normAutofit/>
          </a:bodyPr>
          <a:lstStyle/>
          <a:p>
            <a:pPr algn="ctr">
              <a:buNone/>
            </a:pPr>
            <a:endParaRPr lang="it-IT" sz="6600" b="1" dirty="0" smtClean="0">
              <a:solidFill>
                <a:srgbClr val="7030A0"/>
              </a:solidFill>
              <a:latin typeface="Aharoni" pitchFamily="2" charset="-79"/>
              <a:cs typeface="Aharoni" pitchFamily="2" charset="-79"/>
            </a:endParaRPr>
          </a:p>
          <a:p>
            <a:pPr algn="ctr">
              <a:buNone/>
            </a:pPr>
            <a:r>
              <a:rPr lang="it-IT" sz="6600" b="1" dirty="0" smtClean="0">
                <a:solidFill>
                  <a:srgbClr val="7030A0"/>
                </a:solidFill>
                <a:latin typeface="Aharoni" pitchFamily="2" charset="-79"/>
                <a:cs typeface="Aharoni" pitchFamily="2" charset="-79"/>
              </a:rPr>
              <a:t>… si renderebbe vana l’opera di Cristo!</a:t>
            </a:r>
            <a:endParaRPr lang="it-IT" sz="6600" b="1" dirty="0">
              <a:solidFill>
                <a:srgbClr val="7030A0"/>
              </a:solidFill>
              <a:latin typeface="Aharoni" pitchFamily="2" charset="-79"/>
              <a:cs typeface="Aharoni" pitchFamily="2" charset="-79"/>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rgbClr val="FF0000"/>
                </a:solidFill>
              </a:rPr>
              <a:t>Classificazione</a:t>
            </a:r>
            <a:r>
              <a:rPr lang="it-IT" dirty="0" smtClean="0"/>
              <a:t> </a:t>
            </a:r>
            <a:endParaRPr lang="it-IT" dirty="0"/>
          </a:p>
        </p:txBody>
      </p:sp>
      <p:graphicFrame>
        <p:nvGraphicFramePr>
          <p:cNvPr id="5" name="Segnaposto contenuto 4"/>
          <p:cNvGraphicFramePr>
            <a:graphicFrameLocks noGrp="1"/>
          </p:cNvGraphicFramePr>
          <p:nvPr>
            <p:ph idx="1"/>
          </p:nvPr>
        </p:nvGraphicFramePr>
        <p:xfrm>
          <a:off x="457200" y="1600200"/>
          <a:ext cx="8229600" cy="4572000"/>
        </p:xfrm>
        <a:graphic>
          <a:graphicData uri="http://schemas.openxmlformats.org/drawingml/2006/table">
            <a:tbl>
              <a:tblPr firstRow="1" bandRow="1">
                <a:tableStyleId>{5C22544A-7EE6-4342-B048-85BDC9FD1C3A}</a:tableStyleId>
              </a:tblPr>
              <a:tblGrid>
                <a:gridCol w="4114800"/>
                <a:gridCol w="4114800"/>
              </a:tblGrid>
              <a:tr h="370840">
                <a:tc>
                  <a:txBody>
                    <a:bodyPr/>
                    <a:lstStyle/>
                    <a:p>
                      <a:pPr algn="ctr"/>
                      <a:r>
                        <a:rPr lang="it-IT" sz="2800" b="1" dirty="0" smtClean="0">
                          <a:latin typeface="Times New Roman" pitchFamily="18" charset="0"/>
                          <a:cs typeface="Times New Roman" pitchFamily="18" charset="0"/>
                        </a:rPr>
                        <a:t>Scritte</a:t>
                      </a:r>
                      <a:r>
                        <a:rPr lang="it-IT" sz="2800" b="1" baseline="0" dirty="0" smtClean="0">
                          <a:latin typeface="Times New Roman" pitchFamily="18" charset="0"/>
                          <a:cs typeface="Times New Roman" pitchFamily="18" charset="0"/>
                        </a:rPr>
                        <a:t> proprio da </a:t>
                      </a:r>
                    </a:p>
                    <a:p>
                      <a:pPr algn="ctr"/>
                      <a:r>
                        <a:rPr lang="it-IT" sz="2800" b="1" baseline="0" dirty="0" smtClean="0">
                          <a:latin typeface="Times New Roman" pitchFamily="18" charset="0"/>
                          <a:cs typeface="Times New Roman" pitchFamily="18" charset="0"/>
                        </a:rPr>
                        <a:t>san Paolo</a:t>
                      </a:r>
                      <a:endParaRPr lang="it-IT" sz="2800" b="1" dirty="0">
                        <a:latin typeface="Times New Roman" pitchFamily="18" charset="0"/>
                        <a:cs typeface="Times New Roman" pitchFamily="18" charset="0"/>
                      </a:endParaRPr>
                    </a:p>
                  </a:txBody>
                  <a:tcPr/>
                </a:tc>
                <a:tc>
                  <a:txBody>
                    <a:bodyPr/>
                    <a:lstStyle/>
                    <a:p>
                      <a:pPr algn="ctr"/>
                      <a:r>
                        <a:rPr lang="it-IT" sz="2800" b="1" dirty="0" smtClean="0">
                          <a:latin typeface="Times New Roman" pitchFamily="18" charset="0"/>
                          <a:cs typeface="Times New Roman" pitchFamily="18" charset="0"/>
                        </a:rPr>
                        <a:t>Scritte forse da </a:t>
                      </a:r>
                    </a:p>
                    <a:p>
                      <a:pPr algn="ctr"/>
                      <a:r>
                        <a:rPr lang="it-IT" sz="2800" b="1" dirty="0" smtClean="0">
                          <a:latin typeface="Times New Roman" pitchFamily="18" charset="0"/>
                          <a:cs typeface="Times New Roman" pitchFamily="18" charset="0"/>
                        </a:rPr>
                        <a:t>un suo discepolo </a:t>
                      </a:r>
                      <a:endParaRPr lang="it-IT" sz="2800" b="1" dirty="0">
                        <a:latin typeface="Times New Roman" pitchFamily="18" charset="0"/>
                        <a:cs typeface="Times New Roman" pitchFamily="18" charset="0"/>
                      </a:endParaRPr>
                    </a:p>
                  </a:txBody>
                  <a:tcPr/>
                </a:tc>
              </a:tr>
              <a:tr h="370840">
                <a:tc>
                  <a:txBody>
                    <a:bodyPr/>
                    <a:lstStyle/>
                    <a:p>
                      <a:pPr algn="ctr"/>
                      <a:r>
                        <a:rPr lang="it-IT" sz="2800" b="1" dirty="0" smtClean="0">
                          <a:latin typeface="Times New Roman" pitchFamily="18" charset="0"/>
                          <a:cs typeface="Times New Roman" pitchFamily="18" charset="0"/>
                        </a:rPr>
                        <a:t>1 Tessalonicesi</a:t>
                      </a:r>
                      <a:endParaRPr lang="it-IT" sz="2800" b="1" dirty="0">
                        <a:latin typeface="Times New Roman" pitchFamily="18" charset="0"/>
                        <a:cs typeface="Times New Roman" pitchFamily="18" charset="0"/>
                      </a:endParaRPr>
                    </a:p>
                  </a:txBody>
                  <a:tcPr/>
                </a:tc>
                <a:tc>
                  <a:txBody>
                    <a:bodyPr/>
                    <a:lstStyle/>
                    <a:p>
                      <a:pPr algn="ctr"/>
                      <a:r>
                        <a:rPr lang="it-IT" sz="2800" b="1" dirty="0" smtClean="0">
                          <a:latin typeface="Times New Roman" pitchFamily="18" charset="0"/>
                          <a:cs typeface="Times New Roman" pitchFamily="18" charset="0"/>
                        </a:rPr>
                        <a:t>2 Tessalonicesi</a:t>
                      </a:r>
                      <a:endParaRPr lang="it-IT" sz="2800" b="1" dirty="0">
                        <a:latin typeface="Times New Roman" pitchFamily="18" charset="0"/>
                        <a:cs typeface="Times New Roman" pitchFamily="18" charset="0"/>
                      </a:endParaRPr>
                    </a:p>
                  </a:txBody>
                  <a:tcPr/>
                </a:tc>
              </a:tr>
              <a:tr h="370840">
                <a:tc>
                  <a:txBody>
                    <a:bodyPr/>
                    <a:lstStyle/>
                    <a:p>
                      <a:pPr algn="ctr"/>
                      <a:r>
                        <a:rPr lang="it-IT" sz="2800" b="1" dirty="0" err="1" smtClean="0">
                          <a:latin typeface="Times New Roman" pitchFamily="18" charset="0"/>
                          <a:cs typeface="Times New Roman" pitchFamily="18" charset="0"/>
                        </a:rPr>
                        <a:t>Galati</a:t>
                      </a:r>
                      <a:endParaRPr lang="it-IT" sz="2800" b="1" dirty="0">
                        <a:latin typeface="Times New Roman" pitchFamily="18" charset="0"/>
                        <a:cs typeface="Times New Roman" pitchFamily="18" charset="0"/>
                      </a:endParaRPr>
                    </a:p>
                  </a:txBody>
                  <a:tcPr/>
                </a:tc>
                <a:tc>
                  <a:txBody>
                    <a:bodyPr/>
                    <a:lstStyle/>
                    <a:p>
                      <a:pPr algn="ctr"/>
                      <a:r>
                        <a:rPr lang="it-IT" sz="2800" b="1" dirty="0" err="1" smtClean="0">
                          <a:latin typeface="Times New Roman" pitchFamily="18" charset="0"/>
                          <a:cs typeface="Times New Roman" pitchFamily="18" charset="0"/>
                        </a:rPr>
                        <a:t>Colossesi</a:t>
                      </a:r>
                      <a:endParaRPr lang="it-IT" sz="2800" b="1" dirty="0">
                        <a:latin typeface="Times New Roman" pitchFamily="18" charset="0"/>
                        <a:cs typeface="Times New Roman" pitchFamily="18" charset="0"/>
                      </a:endParaRPr>
                    </a:p>
                  </a:txBody>
                  <a:tcPr/>
                </a:tc>
              </a:tr>
              <a:tr h="370840">
                <a:tc>
                  <a:txBody>
                    <a:bodyPr/>
                    <a:lstStyle/>
                    <a:p>
                      <a:pPr algn="ctr"/>
                      <a:r>
                        <a:rPr lang="it-IT" sz="2800" b="1" dirty="0" smtClean="0">
                          <a:latin typeface="Times New Roman" pitchFamily="18" charset="0"/>
                          <a:cs typeface="Times New Roman" pitchFamily="18" charset="0"/>
                        </a:rPr>
                        <a:t>Filippesi</a:t>
                      </a:r>
                      <a:endParaRPr lang="it-IT" sz="2800" b="1" dirty="0">
                        <a:latin typeface="Times New Roman" pitchFamily="18" charset="0"/>
                        <a:cs typeface="Times New Roman" pitchFamily="18" charset="0"/>
                      </a:endParaRPr>
                    </a:p>
                  </a:txBody>
                  <a:tcPr/>
                </a:tc>
                <a:tc>
                  <a:txBody>
                    <a:bodyPr/>
                    <a:lstStyle/>
                    <a:p>
                      <a:pPr algn="ctr"/>
                      <a:r>
                        <a:rPr lang="it-IT" sz="2800" b="1" dirty="0" smtClean="0">
                          <a:latin typeface="Times New Roman" pitchFamily="18" charset="0"/>
                          <a:cs typeface="Times New Roman" pitchFamily="18" charset="0"/>
                        </a:rPr>
                        <a:t>Efesini</a:t>
                      </a:r>
                      <a:endParaRPr lang="it-IT" sz="2800" b="1" dirty="0">
                        <a:latin typeface="Times New Roman" pitchFamily="18" charset="0"/>
                        <a:cs typeface="Times New Roman" pitchFamily="18" charset="0"/>
                      </a:endParaRPr>
                    </a:p>
                  </a:txBody>
                  <a:tcPr/>
                </a:tc>
              </a:tr>
              <a:tr h="370840">
                <a:tc>
                  <a:txBody>
                    <a:bodyPr/>
                    <a:lstStyle/>
                    <a:p>
                      <a:pPr algn="ctr"/>
                      <a:r>
                        <a:rPr lang="it-IT" sz="2800" b="1" dirty="0" err="1" smtClean="0">
                          <a:latin typeface="Times New Roman" pitchFamily="18" charset="0"/>
                          <a:cs typeface="Times New Roman" pitchFamily="18" charset="0"/>
                        </a:rPr>
                        <a:t>Filemone</a:t>
                      </a:r>
                      <a:endParaRPr lang="it-IT" sz="2800" b="1" dirty="0">
                        <a:latin typeface="Times New Roman" pitchFamily="18" charset="0"/>
                        <a:cs typeface="Times New Roman" pitchFamily="18" charset="0"/>
                      </a:endParaRPr>
                    </a:p>
                  </a:txBody>
                  <a:tcPr/>
                </a:tc>
                <a:tc>
                  <a:txBody>
                    <a:bodyPr/>
                    <a:lstStyle/>
                    <a:p>
                      <a:pPr algn="ctr"/>
                      <a:r>
                        <a:rPr lang="it-IT" sz="2800" b="1" dirty="0" smtClean="0">
                          <a:latin typeface="Times New Roman" pitchFamily="18" charset="0"/>
                          <a:cs typeface="Times New Roman" pitchFamily="18" charset="0"/>
                        </a:rPr>
                        <a:t>Tito</a:t>
                      </a:r>
                      <a:endParaRPr lang="it-IT" sz="2800" b="1" dirty="0">
                        <a:latin typeface="Times New Roman" pitchFamily="18" charset="0"/>
                        <a:cs typeface="Times New Roman" pitchFamily="18" charset="0"/>
                      </a:endParaRPr>
                    </a:p>
                  </a:txBody>
                  <a:tcPr/>
                </a:tc>
              </a:tr>
              <a:tr h="370840">
                <a:tc>
                  <a:txBody>
                    <a:bodyPr/>
                    <a:lstStyle/>
                    <a:p>
                      <a:pPr algn="ctr"/>
                      <a:r>
                        <a:rPr lang="it-IT" sz="2800" b="1" dirty="0" smtClean="0">
                          <a:latin typeface="Times New Roman" pitchFamily="18" charset="0"/>
                          <a:cs typeface="Times New Roman" pitchFamily="18" charset="0"/>
                        </a:rPr>
                        <a:t>1 Corinzi</a:t>
                      </a:r>
                      <a:endParaRPr lang="it-IT" sz="2800" b="1" dirty="0">
                        <a:latin typeface="Times New Roman" pitchFamily="18" charset="0"/>
                        <a:cs typeface="Times New Roman" pitchFamily="18" charset="0"/>
                      </a:endParaRPr>
                    </a:p>
                  </a:txBody>
                  <a:tcPr/>
                </a:tc>
                <a:tc>
                  <a:txBody>
                    <a:bodyPr/>
                    <a:lstStyle/>
                    <a:p>
                      <a:pPr algn="ctr"/>
                      <a:r>
                        <a:rPr lang="it-IT" sz="2800" b="1" dirty="0" smtClean="0">
                          <a:latin typeface="Times New Roman" pitchFamily="18" charset="0"/>
                          <a:cs typeface="Times New Roman" pitchFamily="18" charset="0"/>
                        </a:rPr>
                        <a:t>1 Timoteo</a:t>
                      </a:r>
                      <a:endParaRPr lang="it-IT" sz="2800" b="1" dirty="0">
                        <a:latin typeface="Times New Roman" pitchFamily="18" charset="0"/>
                        <a:cs typeface="Times New Roman" pitchFamily="18" charset="0"/>
                      </a:endParaRPr>
                    </a:p>
                  </a:txBody>
                  <a:tcPr/>
                </a:tc>
              </a:tr>
              <a:tr h="370840">
                <a:tc>
                  <a:txBody>
                    <a:bodyPr/>
                    <a:lstStyle/>
                    <a:p>
                      <a:pPr algn="ctr"/>
                      <a:r>
                        <a:rPr lang="it-IT" sz="2800" b="1" dirty="0" smtClean="0">
                          <a:latin typeface="Times New Roman" pitchFamily="18" charset="0"/>
                          <a:cs typeface="Times New Roman" pitchFamily="18" charset="0"/>
                        </a:rPr>
                        <a:t>2 Corinzi</a:t>
                      </a:r>
                      <a:endParaRPr lang="it-IT" sz="2800" b="1" dirty="0">
                        <a:latin typeface="Times New Roman" pitchFamily="18" charset="0"/>
                        <a:cs typeface="Times New Roman" pitchFamily="18" charset="0"/>
                      </a:endParaRPr>
                    </a:p>
                  </a:txBody>
                  <a:tcPr/>
                </a:tc>
                <a:tc>
                  <a:txBody>
                    <a:bodyPr/>
                    <a:lstStyle/>
                    <a:p>
                      <a:pPr algn="ctr"/>
                      <a:r>
                        <a:rPr lang="it-IT" sz="2800" b="1" dirty="0" smtClean="0">
                          <a:latin typeface="Times New Roman" pitchFamily="18" charset="0"/>
                          <a:cs typeface="Times New Roman" pitchFamily="18" charset="0"/>
                        </a:rPr>
                        <a:t>2 Timoteo </a:t>
                      </a:r>
                      <a:endParaRPr lang="it-IT" sz="2800" b="1" dirty="0">
                        <a:latin typeface="Times New Roman" pitchFamily="18" charset="0"/>
                        <a:cs typeface="Times New Roman" pitchFamily="18" charset="0"/>
                      </a:endParaRPr>
                    </a:p>
                  </a:txBody>
                  <a:tcPr/>
                </a:tc>
              </a:tr>
              <a:tr h="370840">
                <a:tc>
                  <a:txBody>
                    <a:bodyPr/>
                    <a:lstStyle/>
                    <a:p>
                      <a:pPr algn="ctr"/>
                      <a:r>
                        <a:rPr lang="it-IT" sz="2800" b="1" dirty="0" smtClean="0">
                          <a:latin typeface="Times New Roman" pitchFamily="18" charset="0"/>
                          <a:cs typeface="Times New Roman" pitchFamily="18" charset="0"/>
                        </a:rPr>
                        <a:t>Romani</a:t>
                      </a:r>
                      <a:endParaRPr lang="it-IT" sz="2800" b="1" dirty="0">
                        <a:latin typeface="Times New Roman" pitchFamily="18" charset="0"/>
                        <a:cs typeface="Times New Roman" pitchFamily="18" charset="0"/>
                      </a:endParaRPr>
                    </a:p>
                  </a:txBody>
                  <a:tcPr/>
                </a:tc>
                <a:tc>
                  <a:txBody>
                    <a:bodyPr/>
                    <a:lstStyle/>
                    <a:p>
                      <a:pPr algn="ctr"/>
                      <a:endParaRPr lang="it-IT" sz="2800" b="1" dirty="0">
                        <a:latin typeface="Times New Roman" pitchFamily="18" charset="0"/>
                        <a:cs typeface="Times New Roman" pitchFamily="18" charset="0"/>
                      </a:endParaRPr>
                    </a:p>
                  </a:txBody>
                  <a:tcPr/>
                </a:tc>
              </a:tr>
            </a:tbl>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cstate="print"/>
          <a:srcRect/>
          <a:tile tx="0" ty="0" sx="100000" sy="100000" flip="none" algn="tl"/>
        </a:blip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6000" b="1" dirty="0" smtClean="0">
                <a:solidFill>
                  <a:srgbClr val="C00000"/>
                </a:solidFill>
              </a:rPr>
              <a:t>La Legge è buona …</a:t>
            </a:r>
            <a:endParaRPr lang="it-IT" sz="6000" b="1" dirty="0">
              <a:solidFill>
                <a:srgbClr val="C00000"/>
              </a:solidFill>
            </a:endParaRPr>
          </a:p>
        </p:txBody>
      </p:sp>
      <p:sp>
        <p:nvSpPr>
          <p:cNvPr id="3" name="Segnaposto contenuto 2"/>
          <p:cNvSpPr>
            <a:spLocks noGrp="1"/>
          </p:cNvSpPr>
          <p:nvPr>
            <p:ph idx="1"/>
          </p:nvPr>
        </p:nvSpPr>
        <p:spPr/>
        <p:txBody>
          <a:bodyPr>
            <a:normAutofit/>
          </a:bodyPr>
          <a:lstStyle/>
          <a:p>
            <a:pPr algn="ctr">
              <a:buNone/>
            </a:pPr>
            <a:r>
              <a:rPr lang="it-IT" sz="4800" b="1" dirty="0" smtClean="0">
                <a:solidFill>
                  <a:srgbClr val="002060"/>
                </a:solidFill>
              </a:rPr>
              <a:t>… ed educa l’uomo, ma ora, unito a Cristo Gesù l’uomo non è più sottoposto al giogo della Legge </a:t>
            </a:r>
            <a:endParaRPr lang="it-IT" sz="4800" b="1" dirty="0">
              <a:solidFill>
                <a:srgbClr val="002060"/>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cstate="print"/>
          <a:srcRect/>
          <a:tile tx="0" ty="0" sx="100000" sy="100000" flip="none" algn="tl"/>
        </a:blip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7200" b="1" dirty="0" smtClean="0">
                <a:solidFill>
                  <a:srgbClr val="002060"/>
                </a:solidFill>
                <a:latin typeface="Algerian" pitchFamily="82" charset="0"/>
              </a:rPr>
              <a:t>Cristo …</a:t>
            </a:r>
            <a:endParaRPr lang="it-IT" sz="7200" b="1" dirty="0">
              <a:solidFill>
                <a:srgbClr val="002060"/>
              </a:solidFill>
              <a:latin typeface="Algerian" pitchFamily="82" charset="0"/>
            </a:endParaRPr>
          </a:p>
        </p:txBody>
      </p:sp>
      <p:sp>
        <p:nvSpPr>
          <p:cNvPr id="3" name="Segnaposto contenuto 2"/>
          <p:cNvSpPr>
            <a:spLocks noGrp="1"/>
          </p:cNvSpPr>
          <p:nvPr>
            <p:ph idx="1"/>
          </p:nvPr>
        </p:nvSpPr>
        <p:spPr/>
        <p:txBody>
          <a:bodyPr>
            <a:normAutofit lnSpcReduction="10000"/>
          </a:bodyPr>
          <a:lstStyle/>
          <a:p>
            <a:pPr algn="ctr">
              <a:buNone/>
            </a:pPr>
            <a:r>
              <a:rPr lang="it-IT" sz="4800" b="1" dirty="0" smtClean="0">
                <a:solidFill>
                  <a:srgbClr val="FF0000"/>
                </a:solidFill>
                <a:latin typeface="Times New Roman" pitchFamily="18" charset="0"/>
                <a:cs typeface="Times New Roman" pitchFamily="18" charset="0"/>
              </a:rPr>
              <a:t>… con la sua morte e risurrezione ha annullato l’uomo vecchio, quello proveniente da Adamo, </a:t>
            </a:r>
          </a:p>
          <a:p>
            <a:pPr algn="ctr">
              <a:buNone/>
            </a:pPr>
            <a:r>
              <a:rPr lang="it-IT" sz="4800" b="1" dirty="0" smtClean="0">
                <a:solidFill>
                  <a:srgbClr val="FF0000"/>
                </a:solidFill>
                <a:latin typeface="Times New Roman" pitchFamily="18" charset="0"/>
                <a:cs typeface="Times New Roman" pitchFamily="18" charset="0"/>
              </a:rPr>
              <a:t>ed ha ricostituito </a:t>
            </a:r>
          </a:p>
          <a:p>
            <a:pPr algn="ctr">
              <a:buNone/>
            </a:pPr>
            <a:r>
              <a:rPr lang="it-IT" sz="4800" b="1" dirty="0" smtClean="0">
                <a:solidFill>
                  <a:srgbClr val="FF0000"/>
                </a:solidFill>
                <a:latin typeface="Times New Roman" pitchFamily="18" charset="0"/>
                <a:cs typeface="Times New Roman" pitchFamily="18" charset="0"/>
              </a:rPr>
              <a:t>una nuova umanità </a:t>
            </a:r>
          </a:p>
          <a:p>
            <a:pPr algn="ctr">
              <a:buNone/>
            </a:pPr>
            <a:endParaRPr lang="it-IT" sz="4800" b="1" dirty="0">
              <a:solidFill>
                <a:srgbClr val="FF0000"/>
              </a:solidFill>
              <a:latin typeface="Times New Roman" pitchFamily="18" charset="0"/>
              <a:cs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cstate="print"/>
          <a:srcRect/>
          <a:tile tx="0" ty="0" sx="100000" sy="100000" flip="none" algn="tl"/>
        </a:blip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solidFill>
                  <a:srgbClr val="FF0000"/>
                </a:solidFill>
                <a:latin typeface="Arial Black" pitchFamily="34" charset="0"/>
              </a:rPr>
              <a:t>La fede in Cristo …</a:t>
            </a:r>
            <a:endParaRPr lang="it-IT" dirty="0">
              <a:solidFill>
                <a:srgbClr val="FF0000"/>
              </a:solidFill>
              <a:latin typeface="Arial Black" pitchFamily="34" charset="0"/>
            </a:endParaRPr>
          </a:p>
        </p:txBody>
      </p:sp>
      <p:sp>
        <p:nvSpPr>
          <p:cNvPr id="3" name="Segnaposto contenuto 2"/>
          <p:cNvSpPr>
            <a:spLocks noGrp="1"/>
          </p:cNvSpPr>
          <p:nvPr>
            <p:ph idx="1"/>
          </p:nvPr>
        </p:nvSpPr>
        <p:spPr/>
        <p:txBody>
          <a:bodyPr>
            <a:noAutofit/>
          </a:bodyPr>
          <a:lstStyle/>
          <a:p>
            <a:pPr algn="ctr">
              <a:buNone/>
            </a:pPr>
            <a:r>
              <a:rPr lang="it-IT" sz="4400" b="1" dirty="0" smtClean="0">
                <a:latin typeface="Times New Roman" pitchFamily="18" charset="0"/>
                <a:cs typeface="Times New Roman" pitchFamily="18" charset="0"/>
              </a:rPr>
              <a:t>… si concretizza in opere, ma queste non sono più le opere della Legge, ma le opere scaturite dalla forza dello Spirito che alberga nel cuore dell’uomo che appartiene a Cristo </a:t>
            </a:r>
            <a:endParaRPr lang="it-IT" sz="4400" b="1" dirty="0">
              <a:latin typeface="Times New Roman" pitchFamily="18" charset="0"/>
              <a:cs typeface="Times New Roman"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cstate="print"/>
          <a:srcRect/>
          <a:tile tx="0" ty="0" sx="100000" sy="100000" flip="none" algn="tl"/>
        </a:blip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rgbClr val="FF0000"/>
                </a:solidFill>
              </a:rPr>
              <a:t>A queste opere …</a:t>
            </a:r>
            <a:endParaRPr lang="it-IT" b="1" dirty="0">
              <a:solidFill>
                <a:srgbClr val="FF0000"/>
              </a:solidFill>
            </a:endParaRPr>
          </a:p>
        </p:txBody>
      </p:sp>
      <p:sp>
        <p:nvSpPr>
          <p:cNvPr id="3" name="Segnaposto contenuto 2"/>
          <p:cNvSpPr>
            <a:spLocks noGrp="1"/>
          </p:cNvSpPr>
          <p:nvPr>
            <p:ph idx="1"/>
          </p:nvPr>
        </p:nvSpPr>
        <p:spPr/>
        <p:txBody>
          <a:bodyPr/>
          <a:lstStyle/>
          <a:p>
            <a:pPr algn="ctr">
              <a:buNone/>
            </a:pPr>
            <a:r>
              <a:rPr lang="it-IT" b="1" dirty="0" smtClean="0"/>
              <a:t>… possono accedere tutti, </a:t>
            </a:r>
            <a:r>
              <a:rPr lang="it-IT" b="1" dirty="0" smtClean="0">
                <a:solidFill>
                  <a:srgbClr val="FF0000"/>
                </a:solidFill>
              </a:rPr>
              <a:t>anche coloro che provengono dal paganesimo</a:t>
            </a:r>
          </a:p>
          <a:p>
            <a:pPr algn="ctr">
              <a:buNone/>
            </a:pPr>
            <a:endParaRPr lang="it-IT" b="1" dirty="0" smtClean="0"/>
          </a:p>
          <a:p>
            <a:pPr algn="ctr">
              <a:buNone/>
            </a:pPr>
            <a:r>
              <a:rPr lang="it-IT" b="1" dirty="0" smtClean="0"/>
              <a:t>Anzi, sembra sia provvidenziale </a:t>
            </a:r>
            <a:r>
              <a:rPr lang="it-IT" sz="2000" dirty="0" smtClean="0"/>
              <a:t>(</a:t>
            </a:r>
            <a:r>
              <a:rPr lang="it-IT" sz="2000" dirty="0" err="1" smtClean="0"/>
              <a:t>Rm</a:t>
            </a:r>
            <a:r>
              <a:rPr lang="it-IT" sz="2000" dirty="0" smtClean="0"/>
              <a:t> 11) </a:t>
            </a:r>
          </a:p>
          <a:p>
            <a:pPr algn="ctr">
              <a:buNone/>
            </a:pPr>
            <a:r>
              <a:rPr lang="it-IT" b="1" dirty="0" smtClean="0"/>
              <a:t>che i Giudei (a parte un ‘piccolo </a:t>
            </a:r>
            <a:r>
              <a:rPr lang="it-IT" b="1" dirty="0" err="1" smtClean="0"/>
              <a:t>resto’</a:t>
            </a:r>
            <a:r>
              <a:rPr lang="it-IT" b="1" dirty="0" smtClean="0"/>
              <a:t>) </a:t>
            </a:r>
          </a:p>
          <a:p>
            <a:pPr algn="ctr">
              <a:buNone/>
            </a:pPr>
            <a:r>
              <a:rPr lang="it-IT" b="1" dirty="0" smtClean="0"/>
              <a:t>non abbiano accolto Cristo, perché </a:t>
            </a:r>
            <a:r>
              <a:rPr lang="it-IT" b="1" dirty="0" smtClean="0">
                <a:solidFill>
                  <a:srgbClr val="FF0000"/>
                </a:solidFill>
              </a:rPr>
              <a:t>così vi hanno potuto accedere i pagani</a:t>
            </a:r>
            <a:r>
              <a:rPr lang="it-IT" b="1" dirty="0" smtClean="0"/>
              <a:t>! </a:t>
            </a:r>
            <a:endParaRPr lang="it-IT" b="1"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cstate="print"/>
          <a:srcRect/>
          <a:tile tx="0" ty="0" sx="100000" sy="100000" flip="none" algn="tl"/>
        </a:blip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rgbClr val="FF0000"/>
                </a:solidFill>
                <a:latin typeface="Arial Black" pitchFamily="34" charset="0"/>
              </a:rPr>
              <a:t>È un mistero</a:t>
            </a:r>
            <a:endParaRPr lang="it-IT" b="1" dirty="0">
              <a:solidFill>
                <a:srgbClr val="FF0000"/>
              </a:solidFill>
              <a:latin typeface="Arial Black" pitchFamily="34" charset="0"/>
            </a:endParaRPr>
          </a:p>
        </p:txBody>
      </p:sp>
      <p:sp>
        <p:nvSpPr>
          <p:cNvPr id="3" name="Segnaposto contenuto 2"/>
          <p:cNvSpPr>
            <a:spLocks noGrp="1"/>
          </p:cNvSpPr>
          <p:nvPr>
            <p:ph idx="1"/>
          </p:nvPr>
        </p:nvSpPr>
        <p:spPr/>
        <p:txBody>
          <a:bodyPr/>
          <a:lstStyle/>
          <a:p>
            <a:pPr algn="ctr">
              <a:buNone/>
            </a:pPr>
            <a:r>
              <a:rPr lang="it-IT" sz="4800" b="1" i="1" dirty="0" smtClean="0">
                <a:solidFill>
                  <a:srgbClr val="002060"/>
                </a:solidFill>
              </a:rPr>
              <a:t>O profondità della ricchezza, della sapienza e della conoscenza di Dio! Quanto insondabili sono i suoi giudizi e inaccessibili le sue vie! </a:t>
            </a:r>
            <a:r>
              <a:rPr lang="it-IT" sz="2000" b="1" dirty="0" smtClean="0"/>
              <a:t>(</a:t>
            </a:r>
            <a:r>
              <a:rPr lang="it-IT" sz="2000" dirty="0" err="1" smtClean="0"/>
              <a:t>Rm</a:t>
            </a:r>
            <a:r>
              <a:rPr lang="it-IT" sz="2000" dirty="0" smtClean="0"/>
              <a:t> 11, 33) </a:t>
            </a:r>
            <a:endParaRPr lang="it-IT" sz="2000" i="1"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cstate="print"/>
          <a:srcRect/>
          <a:tile tx="0" ty="0" sx="100000" sy="100000" flip="none" algn="tl"/>
        </a:blip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rgbClr val="002060"/>
                </a:solidFill>
              </a:rPr>
              <a:t>Quindi …</a:t>
            </a:r>
            <a:endParaRPr lang="it-IT" b="1" dirty="0">
              <a:solidFill>
                <a:srgbClr val="002060"/>
              </a:solidFill>
            </a:endParaRPr>
          </a:p>
        </p:txBody>
      </p:sp>
      <p:sp>
        <p:nvSpPr>
          <p:cNvPr id="3" name="Segnaposto contenuto 2"/>
          <p:cNvSpPr>
            <a:spLocks noGrp="1"/>
          </p:cNvSpPr>
          <p:nvPr>
            <p:ph idx="1"/>
          </p:nvPr>
        </p:nvSpPr>
        <p:spPr/>
        <p:txBody>
          <a:bodyPr/>
          <a:lstStyle/>
          <a:p>
            <a:pPr algn="ctr">
              <a:buNone/>
            </a:pPr>
            <a:r>
              <a:rPr lang="it-IT" b="1" dirty="0" smtClean="0">
                <a:solidFill>
                  <a:srgbClr val="FF0000"/>
                </a:solidFill>
                <a:latin typeface="Arial Black" pitchFamily="34" charset="0"/>
              </a:rPr>
              <a:t>… no alla circoncisione!</a:t>
            </a:r>
          </a:p>
          <a:p>
            <a:pPr algn="ctr">
              <a:buNone/>
            </a:pPr>
            <a:endParaRPr lang="it-IT" b="1" dirty="0" smtClean="0">
              <a:latin typeface="Arial Black" pitchFamily="34" charset="0"/>
            </a:endParaRPr>
          </a:p>
          <a:p>
            <a:pPr algn="ctr">
              <a:buNone/>
            </a:pPr>
            <a:r>
              <a:rPr lang="it-IT" b="1" dirty="0" smtClean="0">
                <a:latin typeface="Arial Black" pitchFamily="34" charset="0"/>
              </a:rPr>
              <a:t>… e inoltre i convertiti dal giudaismo e dal paganesimo devono costituire </a:t>
            </a:r>
            <a:r>
              <a:rPr lang="it-IT" b="1" dirty="0" smtClean="0">
                <a:solidFill>
                  <a:srgbClr val="00B050"/>
                </a:solidFill>
                <a:latin typeface="Arial Black" pitchFamily="34" charset="0"/>
              </a:rPr>
              <a:t>un’unica comunità e vivere in sintonia</a:t>
            </a:r>
            <a:r>
              <a:rPr lang="it-IT" b="1" dirty="0" smtClean="0">
                <a:latin typeface="Arial Black" pitchFamily="34" charset="0"/>
              </a:rPr>
              <a:t>!</a:t>
            </a:r>
            <a:endParaRPr lang="it-IT" b="1" dirty="0">
              <a:latin typeface="Arial Black"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cstate="print"/>
          <a:srcRect/>
          <a:tile tx="0" ty="0" sx="100000" sy="100000" flip="none" algn="tl"/>
        </a:blip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5400" b="1" dirty="0" smtClean="0">
                <a:solidFill>
                  <a:srgbClr val="00B050"/>
                </a:solidFill>
              </a:rPr>
              <a:t>Il tutto …</a:t>
            </a:r>
            <a:endParaRPr lang="it-IT" sz="5400" b="1" dirty="0">
              <a:solidFill>
                <a:srgbClr val="00B050"/>
              </a:solidFill>
            </a:endParaRPr>
          </a:p>
        </p:txBody>
      </p:sp>
      <p:sp>
        <p:nvSpPr>
          <p:cNvPr id="3" name="Segnaposto contenuto 2"/>
          <p:cNvSpPr>
            <a:spLocks noGrp="1"/>
          </p:cNvSpPr>
          <p:nvPr>
            <p:ph idx="1"/>
          </p:nvPr>
        </p:nvSpPr>
        <p:spPr/>
        <p:txBody>
          <a:bodyPr/>
          <a:lstStyle/>
          <a:p>
            <a:pPr algn="ctr">
              <a:buNone/>
            </a:pPr>
            <a:endParaRPr lang="it-IT" dirty="0" smtClean="0"/>
          </a:p>
          <a:p>
            <a:pPr algn="ctr">
              <a:buNone/>
            </a:pPr>
            <a:r>
              <a:rPr lang="it-IT" dirty="0" smtClean="0"/>
              <a:t>… </a:t>
            </a:r>
            <a:r>
              <a:rPr lang="it-IT" b="1" dirty="0" smtClean="0">
                <a:latin typeface="Times New Roman" pitchFamily="18" charset="0"/>
                <a:cs typeface="Times New Roman" pitchFamily="18" charset="0"/>
              </a:rPr>
              <a:t>risolto nella </a:t>
            </a:r>
            <a:r>
              <a:rPr lang="it-IT" b="1" dirty="0" smtClean="0">
                <a:solidFill>
                  <a:srgbClr val="C00000"/>
                </a:solidFill>
                <a:latin typeface="Times New Roman" pitchFamily="18" charset="0"/>
                <a:cs typeface="Times New Roman" pitchFamily="18" charset="0"/>
              </a:rPr>
              <a:t>Lettera ai </a:t>
            </a:r>
            <a:r>
              <a:rPr lang="it-IT" b="1" dirty="0" err="1" smtClean="0">
                <a:solidFill>
                  <a:srgbClr val="C00000"/>
                </a:solidFill>
                <a:latin typeface="Times New Roman" pitchFamily="18" charset="0"/>
                <a:cs typeface="Times New Roman" pitchFamily="18" charset="0"/>
              </a:rPr>
              <a:t>Galati</a:t>
            </a:r>
            <a:r>
              <a:rPr lang="it-IT" b="1" dirty="0" smtClean="0">
                <a:solidFill>
                  <a:srgbClr val="C00000"/>
                </a:solidFill>
                <a:latin typeface="Times New Roman" pitchFamily="18" charset="0"/>
                <a:cs typeface="Times New Roman" pitchFamily="18" charset="0"/>
              </a:rPr>
              <a:t> </a:t>
            </a:r>
          </a:p>
          <a:p>
            <a:pPr algn="ctr">
              <a:buNone/>
            </a:pPr>
            <a:endParaRPr lang="it-IT" b="1" dirty="0" smtClean="0">
              <a:latin typeface="Times New Roman" pitchFamily="18" charset="0"/>
              <a:cs typeface="Times New Roman" pitchFamily="18" charset="0"/>
            </a:endParaRPr>
          </a:p>
          <a:p>
            <a:pPr algn="ctr">
              <a:buNone/>
            </a:pPr>
            <a:r>
              <a:rPr lang="it-IT" b="1" dirty="0" smtClean="0">
                <a:latin typeface="Times New Roman" pitchFamily="18" charset="0"/>
                <a:cs typeface="Times New Roman" pitchFamily="18" charset="0"/>
              </a:rPr>
              <a:t>… ripreso e approfondito nella </a:t>
            </a:r>
          </a:p>
          <a:p>
            <a:pPr algn="ctr">
              <a:buNone/>
            </a:pPr>
            <a:r>
              <a:rPr lang="it-IT" b="1" dirty="0" smtClean="0">
                <a:solidFill>
                  <a:schemeClr val="accent2">
                    <a:lumMod val="75000"/>
                  </a:schemeClr>
                </a:solidFill>
                <a:latin typeface="Times New Roman" pitchFamily="18" charset="0"/>
                <a:cs typeface="Times New Roman" pitchFamily="18" charset="0"/>
              </a:rPr>
              <a:t>Lettera ai Romani </a:t>
            </a:r>
            <a:endParaRPr lang="it-IT" b="1" dirty="0">
              <a:solidFill>
                <a:schemeClr val="accent2">
                  <a:lumMod val="75000"/>
                </a:schemeClr>
              </a:solidFill>
              <a:latin typeface="Times New Roman" pitchFamily="18" charset="0"/>
              <a:cs typeface="Times New Roman"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cstate="print"/>
          <a:srcRect/>
          <a:tile tx="0" ty="0" sx="100000" sy="100000" flip="none" algn="tl"/>
        </a:blip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solidFill>
                  <a:schemeClr val="accent2">
                    <a:lumMod val="75000"/>
                  </a:schemeClr>
                </a:solidFill>
                <a:latin typeface="Arial Black" pitchFamily="34" charset="0"/>
              </a:rPr>
              <a:t/>
            </a:r>
            <a:br>
              <a:rPr lang="it-IT" b="1" dirty="0" smtClean="0">
                <a:solidFill>
                  <a:schemeClr val="accent2">
                    <a:lumMod val="75000"/>
                  </a:schemeClr>
                </a:solidFill>
                <a:latin typeface="Arial Black" pitchFamily="34" charset="0"/>
              </a:rPr>
            </a:br>
            <a:r>
              <a:rPr lang="it-IT" b="1" dirty="0" smtClean="0">
                <a:solidFill>
                  <a:schemeClr val="accent1">
                    <a:lumMod val="75000"/>
                  </a:schemeClr>
                </a:solidFill>
              </a:rPr>
              <a:t>… nella Lettera ai Romani altre questioni teologiche importanti:</a:t>
            </a:r>
            <a:br>
              <a:rPr lang="it-IT" b="1" dirty="0" smtClean="0">
                <a:solidFill>
                  <a:schemeClr val="accent1">
                    <a:lumMod val="75000"/>
                  </a:schemeClr>
                </a:solidFill>
              </a:rPr>
            </a:br>
            <a:endParaRPr lang="it-IT" b="1" dirty="0">
              <a:solidFill>
                <a:schemeClr val="accent1">
                  <a:lumMod val="75000"/>
                </a:schemeClr>
              </a:solidFill>
              <a:latin typeface="Arial Black" pitchFamily="34" charset="0"/>
            </a:endParaRPr>
          </a:p>
        </p:txBody>
      </p:sp>
      <p:graphicFrame>
        <p:nvGraphicFramePr>
          <p:cNvPr id="5" name="Segnaposto contenuto 4"/>
          <p:cNvGraphicFramePr>
            <a:graphicFrameLocks noGrp="1"/>
          </p:cNvGraphicFramePr>
          <p:nvPr>
            <p:ph idx="1"/>
          </p:nvPr>
        </p:nvGraphicFramePr>
        <p:xfrm>
          <a:off x="457200" y="1600200"/>
          <a:ext cx="8229600" cy="4724400"/>
        </p:xfrm>
        <a:graphic>
          <a:graphicData uri="http://schemas.openxmlformats.org/drawingml/2006/table">
            <a:tbl>
              <a:tblPr firstRow="1" bandRow="1">
                <a:tableStyleId>{5C22544A-7EE6-4342-B048-85BDC9FD1C3A}</a:tableStyleId>
              </a:tblPr>
              <a:tblGrid>
                <a:gridCol w="8229600"/>
              </a:tblGrid>
              <a:tr h="370840">
                <a:tc>
                  <a:txBody>
                    <a:bodyPr/>
                    <a:lstStyle/>
                    <a:p>
                      <a:pPr algn="ctr">
                        <a:buNone/>
                      </a:pPr>
                      <a:r>
                        <a:rPr lang="it-IT" sz="2800" b="1" dirty="0" err="1" smtClean="0">
                          <a:solidFill>
                            <a:schemeClr val="tx1"/>
                          </a:solidFill>
                        </a:rPr>
                        <a:t>-l</a:t>
                      </a:r>
                      <a:r>
                        <a:rPr lang="it-IT" sz="2800" b="1" dirty="0" smtClean="0">
                          <a:solidFill>
                            <a:schemeClr val="tx1"/>
                          </a:solidFill>
                        </a:rPr>
                        <a:t>’uomo e la giustizia divina </a:t>
                      </a:r>
                    </a:p>
                    <a:p>
                      <a:pPr algn="ctr"/>
                      <a:endParaRPr lang="it-IT" sz="2800" b="1" dirty="0"/>
                    </a:p>
                  </a:txBody>
                  <a:tcPr>
                    <a:solidFill>
                      <a:schemeClr val="accent2">
                        <a:lumMod val="40000"/>
                        <a:lumOff val="60000"/>
                      </a:schemeClr>
                    </a:solid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2800" b="1" dirty="0" smtClean="0"/>
                        <a:t>-la gratuità della salvezza</a:t>
                      </a:r>
                    </a:p>
                    <a:p>
                      <a:pPr algn="ctr"/>
                      <a:endParaRPr lang="it-IT" sz="2800" b="1" dirty="0"/>
                    </a:p>
                  </a:txBody>
                  <a:tcPr>
                    <a:solidFill>
                      <a:schemeClr val="accent2">
                        <a:lumMod val="40000"/>
                        <a:lumOff val="60000"/>
                      </a:schemeClr>
                    </a:solid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2800" b="1" dirty="0" smtClean="0"/>
                        <a:t>-la vita nuova in Cristo</a:t>
                      </a:r>
                    </a:p>
                    <a:p>
                      <a:pPr algn="ctr"/>
                      <a:endParaRPr lang="it-IT" sz="2800" b="1" dirty="0"/>
                    </a:p>
                  </a:txBody>
                  <a:tcPr>
                    <a:solidFill>
                      <a:schemeClr val="accent2">
                        <a:lumMod val="40000"/>
                        <a:lumOff val="60000"/>
                      </a:schemeClr>
                    </a:solid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2800" b="1" dirty="0" smtClean="0"/>
                        <a:t>-la vita nello Spirito</a:t>
                      </a:r>
                    </a:p>
                    <a:p>
                      <a:pPr algn="ctr"/>
                      <a:endParaRPr lang="it-IT" sz="2800" b="1" dirty="0"/>
                    </a:p>
                  </a:txBody>
                  <a:tcPr>
                    <a:solidFill>
                      <a:schemeClr val="accent2">
                        <a:lumMod val="40000"/>
                        <a:lumOff val="60000"/>
                      </a:schemeClr>
                    </a:solid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2800" b="1" dirty="0" err="1" smtClean="0"/>
                        <a:t>-l</a:t>
                      </a:r>
                      <a:r>
                        <a:rPr lang="it-IT" sz="2800" b="1" dirty="0" smtClean="0"/>
                        <a:t>’universalità della salvezza in Cristo</a:t>
                      </a:r>
                    </a:p>
                    <a:p>
                      <a:pPr algn="ctr"/>
                      <a:endParaRPr lang="it-IT" sz="2800" b="1" dirty="0"/>
                    </a:p>
                  </a:txBody>
                  <a:tcPr>
                    <a:solidFill>
                      <a:schemeClr val="accent2">
                        <a:lumMod val="40000"/>
                        <a:lumOff val="60000"/>
                      </a:schemeClr>
                    </a:solidFill>
                  </a:tcPr>
                </a:tc>
              </a:tr>
            </a:tbl>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cstate="print"/>
          <a:srcRect/>
          <a:tile tx="0" ty="0" sx="100000" sy="100000" flip="none" algn="tl"/>
        </a:blip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5400" b="1" dirty="0" smtClean="0">
                <a:solidFill>
                  <a:schemeClr val="accent1">
                    <a:lumMod val="75000"/>
                  </a:schemeClr>
                </a:solidFill>
              </a:rPr>
              <a:t>Le Lettere ai Corinzi </a:t>
            </a:r>
            <a:endParaRPr lang="it-IT" sz="5400" b="1" dirty="0">
              <a:solidFill>
                <a:schemeClr val="accent1">
                  <a:lumMod val="75000"/>
                </a:schemeClr>
              </a:solidFill>
            </a:endParaRPr>
          </a:p>
        </p:txBody>
      </p:sp>
      <p:sp>
        <p:nvSpPr>
          <p:cNvPr id="3" name="Segnaposto contenuto 2"/>
          <p:cNvSpPr>
            <a:spLocks noGrp="1"/>
          </p:cNvSpPr>
          <p:nvPr>
            <p:ph idx="1"/>
          </p:nvPr>
        </p:nvSpPr>
        <p:spPr/>
        <p:txBody>
          <a:bodyPr>
            <a:normAutofit/>
          </a:bodyPr>
          <a:lstStyle/>
          <a:p>
            <a:pPr algn="ctr">
              <a:buNone/>
            </a:pPr>
            <a:endParaRPr lang="it-IT" sz="4800" b="1" dirty="0" smtClean="0"/>
          </a:p>
          <a:p>
            <a:pPr algn="ctr">
              <a:buNone/>
            </a:pPr>
            <a:r>
              <a:rPr lang="it-IT" sz="4800" b="1" dirty="0" smtClean="0"/>
              <a:t>Tra il 50 e il 51 </a:t>
            </a:r>
          </a:p>
          <a:p>
            <a:pPr algn="ctr">
              <a:buNone/>
            </a:pPr>
            <a:r>
              <a:rPr lang="it-IT" sz="4800" b="1" dirty="0" smtClean="0"/>
              <a:t>Paolo evangelizza a Corinto </a:t>
            </a:r>
            <a:endParaRPr lang="it-IT" sz="4800" b="1"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cstate="print"/>
          <a:srcRect/>
          <a:tile tx="0" ty="0" sx="100000" sy="100000" flip="none" algn="tl"/>
        </a:blip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chemeClr val="accent1">
                    <a:lumMod val="75000"/>
                  </a:schemeClr>
                </a:solidFill>
              </a:rPr>
              <a:t>Corinto </a:t>
            </a:r>
            <a:endParaRPr lang="it-IT" b="1" dirty="0">
              <a:solidFill>
                <a:schemeClr val="accent1">
                  <a:lumMod val="75000"/>
                </a:schemeClr>
              </a:solidFill>
            </a:endParaRPr>
          </a:p>
        </p:txBody>
      </p:sp>
      <p:sp>
        <p:nvSpPr>
          <p:cNvPr id="3" name="Segnaposto contenuto 2"/>
          <p:cNvSpPr>
            <a:spLocks noGrp="1"/>
          </p:cNvSpPr>
          <p:nvPr>
            <p:ph idx="1"/>
          </p:nvPr>
        </p:nvSpPr>
        <p:spPr/>
        <p:txBody>
          <a:bodyPr>
            <a:normAutofit lnSpcReduction="10000"/>
          </a:bodyPr>
          <a:lstStyle/>
          <a:p>
            <a:pPr algn="ctr">
              <a:buNone/>
            </a:pPr>
            <a:r>
              <a:rPr lang="it-IT" b="1" dirty="0" smtClean="0"/>
              <a:t>Era una città di porto molto ‘vivace’ e molto popolata</a:t>
            </a:r>
          </a:p>
          <a:p>
            <a:pPr algn="ctr">
              <a:buNone/>
            </a:pPr>
            <a:endParaRPr lang="it-IT" b="1" dirty="0" smtClean="0"/>
          </a:p>
          <a:p>
            <a:pPr algn="ctr">
              <a:buNone/>
            </a:pPr>
            <a:r>
              <a:rPr lang="it-IT" b="1" dirty="0" smtClean="0"/>
              <a:t>Centro di cultura greca</a:t>
            </a:r>
          </a:p>
          <a:p>
            <a:pPr algn="ctr">
              <a:buNone/>
            </a:pPr>
            <a:endParaRPr lang="it-IT" b="1" dirty="0" smtClean="0"/>
          </a:p>
          <a:p>
            <a:pPr algn="ctr">
              <a:buNone/>
            </a:pPr>
            <a:r>
              <a:rPr lang="it-IT" b="1" dirty="0" smtClean="0"/>
              <a:t>Diverse correnti culturali e religiose</a:t>
            </a:r>
          </a:p>
          <a:p>
            <a:pPr algn="ctr">
              <a:buNone/>
            </a:pPr>
            <a:endParaRPr lang="it-IT" b="1" dirty="0" smtClean="0"/>
          </a:p>
          <a:p>
            <a:pPr algn="ctr">
              <a:buNone/>
            </a:pPr>
            <a:r>
              <a:rPr lang="it-IT" b="1" dirty="0" smtClean="0"/>
              <a:t>Diverse ritualità ‘religiose’</a:t>
            </a:r>
            <a:endParaRPr lang="it-IT"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rgbClr val="FF0000"/>
                </a:solidFill>
              </a:rPr>
              <a:t>Delle 13 Lettere</a:t>
            </a:r>
            <a:endParaRPr lang="it-IT" b="1" dirty="0">
              <a:solidFill>
                <a:srgbClr val="FF0000"/>
              </a:solidFill>
            </a:endParaRPr>
          </a:p>
        </p:txBody>
      </p:sp>
      <p:graphicFrame>
        <p:nvGraphicFramePr>
          <p:cNvPr id="4" name="Segnaposto contenuto 3"/>
          <p:cNvGraphicFramePr>
            <a:graphicFrameLocks noGrp="1"/>
          </p:cNvGraphicFramePr>
          <p:nvPr>
            <p:ph idx="1"/>
          </p:nvPr>
        </p:nvGraphicFramePr>
        <p:xfrm>
          <a:off x="457200" y="1600200"/>
          <a:ext cx="8229600" cy="2621280"/>
        </p:xfrm>
        <a:graphic>
          <a:graphicData uri="http://schemas.openxmlformats.org/drawingml/2006/table">
            <a:tbl>
              <a:tblPr firstRow="1" bandRow="1">
                <a:tableStyleId>{5C22544A-7EE6-4342-B048-85BDC9FD1C3A}</a:tableStyleId>
              </a:tblPr>
              <a:tblGrid>
                <a:gridCol w="4114800"/>
                <a:gridCol w="4114800"/>
              </a:tblGrid>
              <a:tr h="370840">
                <a:tc>
                  <a:txBody>
                    <a:bodyPr/>
                    <a:lstStyle/>
                    <a:p>
                      <a:r>
                        <a:rPr lang="it-IT" sz="4000" dirty="0" smtClean="0">
                          <a:latin typeface="Times New Roman" pitchFamily="18" charset="0"/>
                          <a:cs typeface="Times New Roman" pitchFamily="18" charset="0"/>
                        </a:rPr>
                        <a:t>9 sono indirizzate</a:t>
                      </a:r>
                      <a:r>
                        <a:rPr lang="it-IT" sz="4000" baseline="0" dirty="0" smtClean="0">
                          <a:latin typeface="Times New Roman" pitchFamily="18" charset="0"/>
                          <a:cs typeface="Times New Roman" pitchFamily="18" charset="0"/>
                        </a:rPr>
                        <a:t> a Comunità</a:t>
                      </a:r>
                      <a:endParaRPr lang="it-IT" sz="4000" dirty="0">
                        <a:latin typeface="Times New Roman" pitchFamily="18" charset="0"/>
                        <a:cs typeface="Times New Roman" pitchFamily="18" charset="0"/>
                      </a:endParaRPr>
                    </a:p>
                  </a:txBody>
                  <a:tcPr>
                    <a:solidFill>
                      <a:schemeClr val="accent2">
                        <a:lumMod val="75000"/>
                      </a:schemeClr>
                    </a:solidFill>
                  </a:tcPr>
                </a:tc>
                <a:tc>
                  <a:txBody>
                    <a:bodyPr/>
                    <a:lstStyle/>
                    <a:p>
                      <a:r>
                        <a:rPr lang="it-IT" sz="3200" b="1" dirty="0" err="1" smtClean="0">
                          <a:solidFill>
                            <a:schemeClr val="tx1"/>
                          </a:solidFill>
                          <a:latin typeface="Times New Roman" pitchFamily="18" charset="0"/>
                          <a:cs typeface="Times New Roman" pitchFamily="18" charset="0"/>
                        </a:rPr>
                        <a:t>Rm</a:t>
                      </a:r>
                      <a:r>
                        <a:rPr lang="it-IT" sz="3200" b="1" dirty="0" smtClean="0">
                          <a:solidFill>
                            <a:schemeClr val="tx1"/>
                          </a:solidFill>
                          <a:latin typeface="Times New Roman" pitchFamily="18" charset="0"/>
                          <a:cs typeface="Times New Roman" pitchFamily="18" charset="0"/>
                        </a:rPr>
                        <a:t>, 1 e 2 </a:t>
                      </a:r>
                      <a:r>
                        <a:rPr lang="it-IT" sz="3200" b="1" dirty="0" err="1" smtClean="0">
                          <a:solidFill>
                            <a:schemeClr val="tx1"/>
                          </a:solidFill>
                          <a:latin typeface="Times New Roman" pitchFamily="18" charset="0"/>
                          <a:cs typeface="Times New Roman" pitchFamily="18" charset="0"/>
                        </a:rPr>
                        <a:t>Cor</a:t>
                      </a:r>
                      <a:r>
                        <a:rPr lang="it-IT" sz="3200" b="1" dirty="0" smtClean="0">
                          <a:solidFill>
                            <a:schemeClr val="tx1"/>
                          </a:solidFill>
                          <a:latin typeface="Times New Roman" pitchFamily="18" charset="0"/>
                          <a:cs typeface="Times New Roman" pitchFamily="18" charset="0"/>
                        </a:rPr>
                        <a:t>, Gal, </a:t>
                      </a:r>
                      <a:r>
                        <a:rPr lang="it-IT" sz="3200" b="1" dirty="0" err="1" smtClean="0">
                          <a:solidFill>
                            <a:schemeClr val="tx1"/>
                          </a:solidFill>
                          <a:latin typeface="Times New Roman" pitchFamily="18" charset="0"/>
                          <a:cs typeface="Times New Roman" pitchFamily="18" charset="0"/>
                        </a:rPr>
                        <a:t>Ef</a:t>
                      </a:r>
                      <a:r>
                        <a:rPr lang="it-IT" sz="3200" b="1" dirty="0" smtClean="0">
                          <a:solidFill>
                            <a:schemeClr val="tx1"/>
                          </a:solidFill>
                          <a:latin typeface="Times New Roman" pitchFamily="18" charset="0"/>
                          <a:cs typeface="Times New Roman" pitchFamily="18" charset="0"/>
                        </a:rPr>
                        <a:t>, Fil, Col, 1 e 2 </a:t>
                      </a:r>
                      <a:r>
                        <a:rPr lang="it-IT" sz="3200" b="1" dirty="0" err="1" smtClean="0">
                          <a:solidFill>
                            <a:schemeClr val="tx1"/>
                          </a:solidFill>
                          <a:latin typeface="Times New Roman" pitchFamily="18" charset="0"/>
                          <a:cs typeface="Times New Roman" pitchFamily="18" charset="0"/>
                        </a:rPr>
                        <a:t>Ts</a:t>
                      </a:r>
                      <a:r>
                        <a:rPr lang="it-IT" sz="3200" b="1" dirty="0" smtClean="0">
                          <a:solidFill>
                            <a:schemeClr val="tx1"/>
                          </a:solidFill>
                          <a:latin typeface="Times New Roman" pitchFamily="18" charset="0"/>
                          <a:cs typeface="Times New Roman" pitchFamily="18" charset="0"/>
                        </a:rPr>
                        <a:t> </a:t>
                      </a:r>
                      <a:endParaRPr lang="it-IT" sz="3200" b="1" dirty="0">
                        <a:solidFill>
                          <a:schemeClr val="tx1"/>
                        </a:solidFill>
                        <a:latin typeface="Times New Roman" pitchFamily="18" charset="0"/>
                        <a:cs typeface="Times New Roman" pitchFamily="18" charset="0"/>
                      </a:endParaRPr>
                    </a:p>
                  </a:txBody>
                  <a:tcPr>
                    <a:solidFill>
                      <a:schemeClr val="accent2">
                        <a:lumMod val="75000"/>
                      </a:schemeClr>
                    </a:solidFill>
                  </a:tcPr>
                </a:tc>
              </a:tr>
              <a:tr h="370840">
                <a:tc>
                  <a:txBody>
                    <a:bodyPr/>
                    <a:lstStyle/>
                    <a:p>
                      <a:r>
                        <a:rPr lang="it-IT" sz="4000" b="1" dirty="0" smtClean="0">
                          <a:solidFill>
                            <a:schemeClr val="bg1"/>
                          </a:solidFill>
                          <a:latin typeface="Times New Roman" pitchFamily="18" charset="0"/>
                          <a:cs typeface="Times New Roman" pitchFamily="18" charset="0"/>
                        </a:rPr>
                        <a:t>4 sono indirizzate a singoli</a:t>
                      </a:r>
                      <a:endParaRPr lang="it-IT" sz="4000" b="1" dirty="0">
                        <a:solidFill>
                          <a:schemeClr val="bg1"/>
                        </a:solidFill>
                        <a:latin typeface="Times New Roman" pitchFamily="18" charset="0"/>
                        <a:cs typeface="Times New Roman" pitchFamily="18" charset="0"/>
                      </a:endParaRPr>
                    </a:p>
                  </a:txBody>
                  <a:tcPr>
                    <a:solidFill>
                      <a:schemeClr val="accent2">
                        <a:lumMod val="75000"/>
                      </a:schemeClr>
                    </a:solidFill>
                  </a:tcPr>
                </a:tc>
                <a:tc>
                  <a:txBody>
                    <a:bodyPr/>
                    <a:lstStyle/>
                    <a:p>
                      <a:r>
                        <a:rPr lang="it-IT" sz="4000" b="1" dirty="0" smtClean="0">
                          <a:solidFill>
                            <a:schemeClr val="tx1"/>
                          </a:solidFill>
                          <a:latin typeface="Times New Roman" pitchFamily="18" charset="0"/>
                          <a:cs typeface="Times New Roman" pitchFamily="18" charset="0"/>
                        </a:rPr>
                        <a:t>1 e 2 Timoteo, Tito e </a:t>
                      </a:r>
                      <a:r>
                        <a:rPr lang="it-IT" sz="4000" b="1" dirty="0" err="1" smtClean="0">
                          <a:solidFill>
                            <a:schemeClr val="tx1"/>
                          </a:solidFill>
                          <a:latin typeface="Times New Roman" pitchFamily="18" charset="0"/>
                          <a:cs typeface="Times New Roman" pitchFamily="18" charset="0"/>
                        </a:rPr>
                        <a:t>Filemone</a:t>
                      </a:r>
                      <a:endParaRPr lang="it-IT" sz="4000" b="1" dirty="0">
                        <a:solidFill>
                          <a:schemeClr val="tx1"/>
                        </a:solidFill>
                        <a:latin typeface="Times New Roman" pitchFamily="18" charset="0"/>
                        <a:cs typeface="Times New Roman" pitchFamily="18" charset="0"/>
                      </a:endParaRPr>
                    </a:p>
                  </a:txBody>
                  <a:tcPr>
                    <a:solidFill>
                      <a:schemeClr val="accent2">
                        <a:lumMod val="75000"/>
                      </a:schemeClr>
                    </a:solidFill>
                  </a:tcPr>
                </a:tc>
              </a:tr>
            </a:tbl>
          </a:graphicData>
        </a:graphic>
      </p:graphicFrame>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Corinto in Grecia</a:t>
            </a:r>
            <a:endParaRPr lang="it-IT" dirty="0"/>
          </a:p>
        </p:txBody>
      </p:sp>
      <p:sp>
        <p:nvSpPr>
          <p:cNvPr id="3" name="Segnaposto contenuto 2"/>
          <p:cNvSpPr>
            <a:spLocks noGrp="1"/>
          </p:cNvSpPr>
          <p:nvPr>
            <p:ph idx="1"/>
          </p:nvPr>
        </p:nvSpPr>
        <p:spPr/>
        <p:txBody>
          <a:bodyPr/>
          <a:lstStyle/>
          <a:p>
            <a:endParaRPr lang="it-IT"/>
          </a:p>
        </p:txBody>
      </p:sp>
      <p:pic>
        <p:nvPicPr>
          <p:cNvPr id="3074" name="Picture 2" descr="Risultati immagini per corinto"/>
          <p:cNvPicPr>
            <a:picLocks noChangeAspect="1" noChangeArrowheads="1"/>
          </p:cNvPicPr>
          <p:nvPr/>
        </p:nvPicPr>
        <p:blipFill>
          <a:blip r:embed="rId2" cstate="print"/>
          <a:srcRect/>
          <a:stretch>
            <a:fillRect/>
          </a:stretch>
        </p:blipFill>
        <p:spPr bwMode="auto">
          <a:xfrm>
            <a:off x="-1" y="1196752"/>
            <a:ext cx="9195387" cy="5328592"/>
          </a:xfrm>
          <a:prstGeom prst="rect">
            <a:avLst/>
          </a:prstGeom>
          <a:noFill/>
          <a:ln w="9525">
            <a:noFill/>
            <a:miter lim="800000"/>
            <a:headEnd/>
            <a:tailEnd/>
          </a:ln>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cstate="print"/>
          <a:srcRect/>
          <a:tile tx="0" ty="0" sx="100000" sy="100000" flip="none" algn="tl"/>
        </a:blip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chemeClr val="accent2">
                    <a:lumMod val="75000"/>
                  </a:schemeClr>
                </a:solidFill>
              </a:rPr>
              <a:t>Tante questioni …</a:t>
            </a:r>
            <a:endParaRPr lang="it-IT" b="1" dirty="0">
              <a:solidFill>
                <a:schemeClr val="accent2">
                  <a:lumMod val="75000"/>
                </a:schemeClr>
              </a:solidFill>
            </a:endParaRPr>
          </a:p>
        </p:txBody>
      </p:sp>
      <p:sp>
        <p:nvSpPr>
          <p:cNvPr id="3" name="Segnaposto contenuto 2"/>
          <p:cNvSpPr>
            <a:spLocks noGrp="1"/>
          </p:cNvSpPr>
          <p:nvPr>
            <p:ph idx="1"/>
          </p:nvPr>
        </p:nvSpPr>
        <p:spPr/>
        <p:txBody>
          <a:bodyPr/>
          <a:lstStyle/>
          <a:p>
            <a:pPr algn="ctr">
              <a:buNone/>
            </a:pPr>
            <a:r>
              <a:rPr lang="it-IT" b="1" dirty="0" smtClean="0"/>
              <a:t>… da risolvere per cristiani convertiti da una pluralità di riti e culture</a:t>
            </a:r>
          </a:p>
          <a:p>
            <a:pPr algn="ctr">
              <a:buNone/>
            </a:pPr>
            <a:endParaRPr lang="it-IT" b="1" dirty="0" smtClean="0"/>
          </a:p>
          <a:p>
            <a:pPr algn="ctr">
              <a:buNone/>
            </a:pPr>
            <a:endParaRPr lang="it-IT" b="1" dirty="0" smtClean="0"/>
          </a:p>
          <a:p>
            <a:pPr algn="ctr">
              <a:buNone/>
            </a:pPr>
            <a:r>
              <a:rPr lang="it-IT" b="1" dirty="0" smtClean="0"/>
              <a:t>Le affronta scrivendo da Efeso </a:t>
            </a:r>
          </a:p>
          <a:p>
            <a:pPr algn="ctr">
              <a:buNone/>
            </a:pPr>
            <a:r>
              <a:rPr lang="it-IT" b="1" dirty="0" smtClean="0"/>
              <a:t>intorno agli anni 52 – 54. </a:t>
            </a:r>
            <a:endParaRPr lang="it-IT" b="1"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cstate="print"/>
          <a:srcRect/>
          <a:tile tx="0" ty="0" sx="100000" sy="100000" flip="none" algn="tl"/>
        </a:blip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Paolo viene a conoscenza</a:t>
            </a:r>
            <a:endParaRPr lang="it-IT" b="1" dirty="0"/>
          </a:p>
        </p:txBody>
      </p:sp>
      <p:graphicFrame>
        <p:nvGraphicFramePr>
          <p:cNvPr id="4" name="Segnaposto contenuto 3"/>
          <p:cNvGraphicFramePr>
            <a:graphicFrameLocks noGrp="1"/>
          </p:cNvGraphicFramePr>
          <p:nvPr>
            <p:ph idx="1"/>
          </p:nvPr>
        </p:nvGraphicFramePr>
        <p:xfrm>
          <a:off x="683568" y="1600200"/>
          <a:ext cx="7848872" cy="3200400"/>
        </p:xfrm>
        <a:graphic>
          <a:graphicData uri="http://schemas.openxmlformats.org/drawingml/2006/table">
            <a:tbl>
              <a:tblPr firstRow="1" bandRow="1">
                <a:tableStyleId>{5C22544A-7EE6-4342-B048-85BDC9FD1C3A}</a:tableStyleId>
              </a:tblPr>
              <a:tblGrid>
                <a:gridCol w="7848872"/>
              </a:tblGrid>
              <a:tr h="370840">
                <a:tc>
                  <a:txBody>
                    <a:bodyPr/>
                    <a:lstStyle/>
                    <a:p>
                      <a:pPr>
                        <a:buNone/>
                      </a:pPr>
                      <a:r>
                        <a:rPr lang="it-IT" sz="3200" b="1" dirty="0" smtClean="0">
                          <a:latin typeface="Times New Roman" pitchFamily="18" charset="0"/>
                          <a:cs typeface="Times New Roman" pitchFamily="18" charset="0"/>
                        </a:rPr>
                        <a:t>-da un gruppo di informatori (1Cor 16,17)</a:t>
                      </a:r>
                    </a:p>
                    <a:p>
                      <a:pPr>
                        <a:buNone/>
                      </a:pPr>
                      <a:endParaRPr lang="it-IT" sz="3200" b="1" dirty="0" smtClean="0">
                        <a:latin typeface="Times New Roman" pitchFamily="18" charset="0"/>
                        <a:cs typeface="Times New Roman" pitchFamily="18" charset="0"/>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3200" b="1" dirty="0" smtClean="0">
                          <a:latin typeface="Times New Roman" pitchFamily="18" charset="0"/>
                          <a:cs typeface="Times New Roman" pitchFamily="18" charset="0"/>
                        </a:rPr>
                        <a:t>-da Apollo (1Cor 16,12; At 18,27s)</a:t>
                      </a:r>
                    </a:p>
                    <a:p>
                      <a:endParaRPr lang="it-IT" sz="3200" b="1" dirty="0" smtClean="0">
                        <a:latin typeface="Times New Roman" pitchFamily="18" charset="0"/>
                        <a:cs typeface="Times New Roman" pitchFamily="18" charset="0"/>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3200" b="1" dirty="0" smtClean="0">
                          <a:latin typeface="Times New Roman" pitchFamily="18" charset="0"/>
                          <a:cs typeface="Times New Roman" pitchFamily="18" charset="0"/>
                        </a:rPr>
                        <a:t>-dai familiari di </a:t>
                      </a:r>
                      <a:r>
                        <a:rPr lang="it-IT" sz="3200" b="1" dirty="0" err="1" smtClean="0">
                          <a:latin typeface="Times New Roman" pitchFamily="18" charset="0"/>
                          <a:cs typeface="Times New Roman" pitchFamily="18" charset="0"/>
                        </a:rPr>
                        <a:t>Cloe</a:t>
                      </a:r>
                      <a:r>
                        <a:rPr lang="it-IT" sz="3200" b="1" dirty="0" smtClean="0">
                          <a:latin typeface="Times New Roman" pitchFamily="18" charset="0"/>
                          <a:cs typeface="Times New Roman" pitchFamily="18" charset="0"/>
                        </a:rPr>
                        <a:t> (1Cor 1,11)</a:t>
                      </a:r>
                    </a:p>
                    <a:p>
                      <a:endParaRPr lang="it-IT" sz="3200" b="1" dirty="0">
                        <a:latin typeface="Times New Roman" pitchFamily="18" charset="0"/>
                        <a:cs typeface="Times New Roman" pitchFamily="18" charset="0"/>
                      </a:endParaRPr>
                    </a:p>
                  </a:txBody>
                  <a:tcPr/>
                </a:tc>
              </a:tr>
            </a:tbl>
          </a:graphicData>
        </a:graphic>
      </p:graphicFrame>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cstate="print"/>
          <a:srcRect/>
          <a:tile tx="0" ty="0" sx="100000" sy="100000" flip="none" algn="tl"/>
        </a:blip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chemeClr val="accent2">
                    <a:lumMod val="75000"/>
                  </a:schemeClr>
                </a:solidFill>
                <a:latin typeface="Arial Black" pitchFamily="34" charset="0"/>
              </a:rPr>
              <a:t>Successivamente …</a:t>
            </a:r>
            <a:endParaRPr lang="it-IT" b="1" dirty="0">
              <a:solidFill>
                <a:schemeClr val="accent2">
                  <a:lumMod val="75000"/>
                </a:schemeClr>
              </a:solidFill>
              <a:latin typeface="Arial Black" pitchFamily="34" charset="0"/>
            </a:endParaRPr>
          </a:p>
        </p:txBody>
      </p:sp>
      <p:sp>
        <p:nvSpPr>
          <p:cNvPr id="3" name="Segnaposto contenuto 2"/>
          <p:cNvSpPr>
            <a:spLocks noGrp="1"/>
          </p:cNvSpPr>
          <p:nvPr>
            <p:ph idx="1"/>
          </p:nvPr>
        </p:nvSpPr>
        <p:spPr/>
        <p:txBody>
          <a:bodyPr>
            <a:normAutofit/>
          </a:bodyPr>
          <a:lstStyle/>
          <a:p>
            <a:pPr algn="ctr">
              <a:buNone/>
            </a:pPr>
            <a:endParaRPr lang="it-IT" sz="5400" b="1" dirty="0" smtClean="0"/>
          </a:p>
          <a:p>
            <a:pPr algn="ctr">
              <a:buNone/>
            </a:pPr>
            <a:r>
              <a:rPr lang="it-IT" sz="5400" b="1" dirty="0" smtClean="0"/>
              <a:t>… informato da Tito </a:t>
            </a:r>
            <a:r>
              <a:rPr lang="it-IT" sz="2400" dirty="0" smtClean="0"/>
              <a:t> (2Cor 1,12s)</a:t>
            </a:r>
            <a:r>
              <a:rPr lang="it-IT" sz="5400" b="1" dirty="0" smtClean="0"/>
              <a:t> scrive la </a:t>
            </a:r>
            <a:r>
              <a:rPr lang="it-IT" sz="5400" b="1" dirty="0" smtClean="0">
                <a:solidFill>
                  <a:srgbClr val="0070C0"/>
                </a:solidFill>
                <a:latin typeface="Algerian" pitchFamily="82" charset="0"/>
              </a:rPr>
              <a:t>2 Corinzi </a:t>
            </a:r>
          </a:p>
          <a:p>
            <a:pPr>
              <a:buNone/>
            </a:pPr>
            <a:endParaRPr lang="it-IT" sz="5400" b="1"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cstate="print"/>
          <a:srcRect/>
          <a:tile tx="0" ty="0" sx="100000" sy="100000" flip="none" algn="tl"/>
        </a:blip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chemeClr val="accent2">
                    <a:lumMod val="75000"/>
                  </a:schemeClr>
                </a:solidFill>
                <a:latin typeface="Algerian" pitchFamily="82" charset="0"/>
              </a:rPr>
              <a:t>1 Corinzi</a:t>
            </a:r>
            <a:endParaRPr lang="it-IT" b="1" dirty="0">
              <a:solidFill>
                <a:schemeClr val="accent2">
                  <a:lumMod val="75000"/>
                </a:schemeClr>
              </a:solidFill>
              <a:latin typeface="Algerian" pitchFamily="82" charset="0"/>
            </a:endParaRPr>
          </a:p>
        </p:txBody>
      </p:sp>
      <p:sp>
        <p:nvSpPr>
          <p:cNvPr id="3" name="Segnaposto contenuto 2"/>
          <p:cNvSpPr>
            <a:spLocks noGrp="1"/>
          </p:cNvSpPr>
          <p:nvPr>
            <p:ph idx="1"/>
          </p:nvPr>
        </p:nvSpPr>
        <p:spPr/>
        <p:txBody>
          <a:bodyPr/>
          <a:lstStyle/>
          <a:p>
            <a:pPr algn="ctr">
              <a:buNone/>
            </a:pPr>
            <a:r>
              <a:rPr lang="it-IT" b="1" dirty="0" smtClean="0"/>
              <a:t>Tematiche diverse e tutte ‘urgenti’:</a:t>
            </a:r>
          </a:p>
          <a:p>
            <a:pPr algn="ctr">
              <a:buNone/>
            </a:pPr>
            <a:endParaRPr lang="it-IT" b="1" dirty="0" smtClean="0"/>
          </a:p>
          <a:p>
            <a:pPr algn="ctr">
              <a:buNone/>
            </a:pPr>
            <a:r>
              <a:rPr lang="it-IT" b="1" dirty="0" smtClean="0"/>
              <a:t>-serietà dei costumi</a:t>
            </a:r>
          </a:p>
          <a:p>
            <a:pPr algn="ctr">
              <a:buNone/>
            </a:pPr>
            <a:r>
              <a:rPr lang="it-IT" b="1" dirty="0" smtClean="0"/>
              <a:t>-matrimonio e verginità</a:t>
            </a:r>
          </a:p>
          <a:p>
            <a:pPr algn="ctr">
              <a:buNone/>
            </a:pPr>
            <a:r>
              <a:rPr lang="it-IT" b="1" dirty="0" smtClean="0"/>
              <a:t>-condotta nelle assemblee liturgiche</a:t>
            </a:r>
          </a:p>
          <a:p>
            <a:pPr algn="ctr">
              <a:buNone/>
            </a:pPr>
            <a:r>
              <a:rPr lang="it-IT" b="1" dirty="0" smtClean="0"/>
              <a:t>-questione dei carismi</a:t>
            </a:r>
          </a:p>
          <a:p>
            <a:pPr algn="ctr">
              <a:buNone/>
            </a:pPr>
            <a:r>
              <a:rPr lang="it-IT" b="1" dirty="0" smtClean="0"/>
              <a:t>-rapporti con i pagani </a:t>
            </a:r>
            <a:endParaRPr lang="it-IT" b="1"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cstate="print"/>
          <a:srcRect/>
          <a:tile tx="0" ty="0" sx="100000" sy="100000" flip="none" algn="tl"/>
        </a:blip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chemeClr val="accent2">
                    <a:lumMod val="75000"/>
                  </a:schemeClr>
                </a:solidFill>
              </a:rPr>
              <a:t>Ancora …</a:t>
            </a:r>
            <a:endParaRPr lang="it-IT" b="1" dirty="0">
              <a:solidFill>
                <a:schemeClr val="accent2">
                  <a:lumMod val="75000"/>
                </a:schemeClr>
              </a:solidFill>
            </a:endParaRPr>
          </a:p>
        </p:txBody>
      </p:sp>
      <p:sp>
        <p:nvSpPr>
          <p:cNvPr id="3" name="Segnaposto contenuto 2"/>
          <p:cNvSpPr>
            <a:spLocks noGrp="1"/>
          </p:cNvSpPr>
          <p:nvPr>
            <p:ph idx="1"/>
          </p:nvPr>
        </p:nvSpPr>
        <p:spPr/>
        <p:txBody>
          <a:bodyPr>
            <a:noAutofit/>
          </a:bodyPr>
          <a:lstStyle/>
          <a:p>
            <a:pPr algn="ctr">
              <a:buNone/>
            </a:pPr>
            <a:r>
              <a:rPr lang="it-IT" sz="4000" b="1" dirty="0" smtClean="0"/>
              <a:t>-santificazione del corpo</a:t>
            </a:r>
          </a:p>
          <a:p>
            <a:pPr algn="ctr">
              <a:buNone/>
            </a:pPr>
            <a:r>
              <a:rPr lang="it-IT" sz="4000" b="1" dirty="0" smtClean="0"/>
              <a:t>-la carità al di sopradi tutto</a:t>
            </a:r>
          </a:p>
          <a:p>
            <a:pPr algn="ctr">
              <a:buNone/>
            </a:pPr>
            <a:r>
              <a:rPr lang="it-IT" sz="4000" b="1" dirty="0" err="1" smtClean="0"/>
              <a:t>-l</a:t>
            </a:r>
            <a:r>
              <a:rPr lang="it-IT" sz="4000" b="1" dirty="0" smtClean="0"/>
              <a:t>’unione con Cristo</a:t>
            </a:r>
          </a:p>
          <a:p>
            <a:pPr algn="ctr">
              <a:buNone/>
            </a:pPr>
            <a:r>
              <a:rPr lang="it-IT" sz="4000" b="1" dirty="0" err="1" smtClean="0"/>
              <a:t>-l</a:t>
            </a:r>
            <a:r>
              <a:rPr lang="it-IT" sz="4000" b="1" dirty="0" smtClean="0"/>
              <a:t>’aiuto concreto alle comunità (colletta)</a:t>
            </a:r>
          </a:p>
          <a:p>
            <a:pPr algn="ctr">
              <a:buNone/>
            </a:pPr>
            <a:r>
              <a:rPr lang="it-IT" sz="4000" b="1" dirty="0" smtClean="0"/>
              <a:t>-la risurrezione dalla morte</a:t>
            </a:r>
          </a:p>
          <a:p>
            <a:pPr algn="ctr">
              <a:buNone/>
            </a:pPr>
            <a:r>
              <a:rPr lang="it-IT" sz="4000" b="1" dirty="0" smtClean="0"/>
              <a:t> </a:t>
            </a:r>
            <a:endParaRPr lang="it-IT" sz="4000" b="1"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cstate="print"/>
          <a:srcRect/>
          <a:tile tx="0" ty="0" sx="100000" sy="100000" flip="none" algn="tl"/>
        </a:blip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6600" b="1" dirty="0" smtClean="0">
                <a:solidFill>
                  <a:schemeClr val="accent2">
                    <a:lumMod val="75000"/>
                  </a:schemeClr>
                </a:solidFill>
              </a:rPr>
              <a:t>Non vari maestri</a:t>
            </a:r>
            <a:endParaRPr lang="it-IT" sz="6600" b="1" dirty="0">
              <a:solidFill>
                <a:schemeClr val="accent2">
                  <a:lumMod val="75000"/>
                </a:schemeClr>
              </a:solidFill>
            </a:endParaRPr>
          </a:p>
        </p:txBody>
      </p:sp>
      <p:sp>
        <p:nvSpPr>
          <p:cNvPr id="3" name="Segnaposto contenuto 2"/>
          <p:cNvSpPr>
            <a:spLocks noGrp="1"/>
          </p:cNvSpPr>
          <p:nvPr>
            <p:ph idx="1"/>
          </p:nvPr>
        </p:nvSpPr>
        <p:spPr/>
        <p:txBody>
          <a:bodyPr>
            <a:normAutofit/>
          </a:bodyPr>
          <a:lstStyle/>
          <a:p>
            <a:pPr algn="ctr">
              <a:buNone/>
            </a:pPr>
            <a:endParaRPr lang="it-IT" sz="6000" b="1" dirty="0" smtClean="0">
              <a:latin typeface="Arial Black" pitchFamily="34" charset="0"/>
            </a:endParaRPr>
          </a:p>
          <a:p>
            <a:pPr algn="ctr">
              <a:buNone/>
            </a:pPr>
            <a:r>
              <a:rPr lang="it-IT" sz="6000" b="1" dirty="0" smtClean="0">
                <a:latin typeface="Arial Black" pitchFamily="34" charset="0"/>
              </a:rPr>
              <a:t>Uno solo è il vero Maestro: </a:t>
            </a:r>
          </a:p>
          <a:p>
            <a:pPr algn="ctr">
              <a:buNone/>
            </a:pPr>
            <a:r>
              <a:rPr lang="it-IT" sz="6000" b="1" dirty="0" smtClean="0">
                <a:solidFill>
                  <a:srgbClr val="0070C0"/>
                </a:solidFill>
                <a:latin typeface="Arial Black" pitchFamily="34" charset="0"/>
              </a:rPr>
              <a:t>Cristo!</a:t>
            </a:r>
            <a:endParaRPr lang="it-IT" sz="6000" b="1" dirty="0">
              <a:latin typeface="Arial Black" pitchFamily="34"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rgbClr val="0070C0"/>
                </a:solidFill>
                <a:latin typeface="Algerian" pitchFamily="82" charset="0"/>
              </a:rPr>
              <a:t>Lettere ai Tessalonicesi</a:t>
            </a:r>
            <a:endParaRPr lang="it-IT" b="1" dirty="0">
              <a:solidFill>
                <a:srgbClr val="0070C0"/>
              </a:solidFill>
              <a:latin typeface="Algerian" pitchFamily="82" charset="0"/>
            </a:endParaRPr>
          </a:p>
        </p:txBody>
      </p:sp>
      <p:sp>
        <p:nvSpPr>
          <p:cNvPr id="3" name="Segnaposto contenuto 2"/>
          <p:cNvSpPr>
            <a:spLocks noGrp="1"/>
          </p:cNvSpPr>
          <p:nvPr>
            <p:ph idx="1"/>
          </p:nvPr>
        </p:nvSpPr>
        <p:spPr/>
        <p:txBody>
          <a:bodyPr/>
          <a:lstStyle/>
          <a:p>
            <a:pPr algn="ctr">
              <a:buNone/>
            </a:pPr>
            <a:endParaRPr lang="it-IT" b="1" dirty="0" smtClean="0">
              <a:solidFill>
                <a:schemeClr val="bg2">
                  <a:lumMod val="10000"/>
                </a:schemeClr>
              </a:solidFill>
              <a:latin typeface="Arial Black" pitchFamily="34" charset="0"/>
            </a:endParaRPr>
          </a:p>
          <a:p>
            <a:pPr algn="ctr">
              <a:buNone/>
            </a:pPr>
            <a:r>
              <a:rPr lang="it-IT" b="1" dirty="0" smtClean="0">
                <a:solidFill>
                  <a:schemeClr val="bg2">
                    <a:lumMod val="10000"/>
                  </a:schemeClr>
                </a:solidFill>
                <a:latin typeface="Arial Black" pitchFamily="34" charset="0"/>
              </a:rPr>
              <a:t>Scritte intorno all’anno 50, </a:t>
            </a:r>
          </a:p>
          <a:p>
            <a:pPr algn="ctr">
              <a:buNone/>
            </a:pPr>
            <a:r>
              <a:rPr lang="it-IT" b="1" dirty="0" smtClean="0">
                <a:solidFill>
                  <a:schemeClr val="bg2">
                    <a:lumMod val="10000"/>
                  </a:schemeClr>
                </a:solidFill>
                <a:latin typeface="Arial Black" pitchFamily="34" charset="0"/>
              </a:rPr>
              <a:t>1 </a:t>
            </a:r>
            <a:r>
              <a:rPr lang="it-IT" b="1" dirty="0" err="1" smtClean="0">
                <a:solidFill>
                  <a:schemeClr val="bg2">
                    <a:lumMod val="10000"/>
                  </a:schemeClr>
                </a:solidFill>
                <a:latin typeface="Arial Black" pitchFamily="34" charset="0"/>
              </a:rPr>
              <a:t>Ts</a:t>
            </a:r>
            <a:r>
              <a:rPr lang="it-IT" b="1" dirty="0" smtClean="0">
                <a:solidFill>
                  <a:schemeClr val="bg2">
                    <a:lumMod val="10000"/>
                  </a:schemeClr>
                </a:solidFill>
                <a:latin typeface="Arial Black" pitchFamily="34" charset="0"/>
              </a:rPr>
              <a:t> poi 2Ts, </a:t>
            </a:r>
          </a:p>
          <a:p>
            <a:pPr algn="ctr">
              <a:buNone/>
            </a:pPr>
            <a:r>
              <a:rPr lang="it-IT" b="1" dirty="0" smtClean="0">
                <a:solidFill>
                  <a:schemeClr val="bg2">
                    <a:lumMod val="10000"/>
                  </a:schemeClr>
                </a:solidFill>
                <a:latin typeface="Arial Black" pitchFamily="34" charset="0"/>
              </a:rPr>
              <a:t>sono i primi Scritti del NT</a:t>
            </a:r>
          </a:p>
          <a:p>
            <a:pPr algn="ctr">
              <a:buNone/>
            </a:pPr>
            <a:endParaRPr lang="it-IT" b="1" dirty="0" smtClean="0">
              <a:solidFill>
                <a:schemeClr val="bg2">
                  <a:lumMod val="10000"/>
                </a:schemeClr>
              </a:solidFill>
              <a:latin typeface="Arial Black" pitchFamily="34" charset="0"/>
            </a:endParaRPr>
          </a:p>
          <a:p>
            <a:pPr algn="ctr">
              <a:buNone/>
            </a:pPr>
            <a:r>
              <a:rPr lang="it-IT" b="1" dirty="0" smtClean="0">
                <a:solidFill>
                  <a:schemeClr val="bg2">
                    <a:lumMod val="10000"/>
                  </a:schemeClr>
                </a:solidFill>
                <a:latin typeface="Arial Black" pitchFamily="34" charset="0"/>
              </a:rPr>
              <a:t>Le 2 lettere sono simili e si completano </a:t>
            </a:r>
            <a:endParaRPr lang="it-IT" b="1" dirty="0">
              <a:solidFill>
                <a:schemeClr val="bg2">
                  <a:lumMod val="10000"/>
                </a:schemeClr>
              </a:solidFill>
              <a:latin typeface="Arial Black" pitchFamily="34"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Tessalonica</a:t>
            </a:r>
            <a:r>
              <a:rPr lang="it-IT" dirty="0" smtClean="0"/>
              <a:t> </a:t>
            </a:r>
            <a:endParaRPr lang="it-IT" dirty="0"/>
          </a:p>
        </p:txBody>
      </p:sp>
      <p:sp>
        <p:nvSpPr>
          <p:cNvPr id="3" name="Segnaposto contenuto 2"/>
          <p:cNvSpPr>
            <a:spLocks noGrp="1"/>
          </p:cNvSpPr>
          <p:nvPr>
            <p:ph idx="1"/>
          </p:nvPr>
        </p:nvSpPr>
        <p:spPr/>
        <p:txBody>
          <a:bodyPr/>
          <a:lstStyle/>
          <a:p>
            <a:endParaRPr lang="it-IT"/>
          </a:p>
        </p:txBody>
      </p:sp>
      <p:pic>
        <p:nvPicPr>
          <p:cNvPr id="4098" name="Picture 2" descr="Risultati immagini per tessalonica"/>
          <p:cNvPicPr>
            <a:picLocks noChangeAspect="1" noChangeArrowheads="1"/>
          </p:cNvPicPr>
          <p:nvPr/>
        </p:nvPicPr>
        <p:blipFill>
          <a:blip r:embed="rId2" cstate="print"/>
          <a:srcRect/>
          <a:stretch>
            <a:fillRect/>
          </a:stretch>
        </p:blipFill>
        <p:spPr bwMode="auto">
          <a:xfrm>
            <a:off x="827584" y="1268760"/>
            <a:ext cx="7704856" cy="5328592"/>
          </a:xfrm>
          <a:prstGeom prst="rect">
            <a:avLst/>
          </a:prstGeom>
          <a:noFill/>
          <a:ln w="9525">
            <a:noFill/>
            <a:miter lim="800000"/>
            <a:headEnd/>
            <a:tailEnd/>
          </a:ln>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chemeClr val="bg2">
                    <a:lumMod val="10000"/>
                  </a:schemeClr>
                </a:solidFill>
              </a:rPr>
              <a:t>Fondamentali …</a:t>
            </a:r>
            <a:endParaRPr lang="it-IT" b="1" dirty="0">
              <a:solidFill>
                <a:schemeClr val="bg2">
                  <a:lumMod val="10000"/>
                </a:schemeClr>
              </a:solidFill>
            </a:endParaRPr>
          </a:p>
        </p:txBody>
      </p:sp>
      <p:sp>
        <p:nvSpPr>
          <p:cNvPr id="3" name="Segnaposto contenuto 2"/>
          <p:cNvSpPr>
            <a:spLocks noGrp="1"/>
          </p:cNvSpPr>
          <p:nvPr>
            <p:ph idx="1"/>
          </p:nvPr>
        </p:nvSpPr>
        <p:spPr/>
        <p:txBody>
          <a:bodyPr/>
          <a:lstStyle/>
          <a:p>
            <a:pPr algn="ctr">
              <a:buNone/>
            </a:pPr>
            <a:r>
              <a:rPr lang="it-IT" b="1" dirty="0" smtClean="0">
                <a:solidFill>
                  <a:srgbClr val="C00000"/>
                </a:solidFill>
                <a:latin typeface="Times New Roman" pitchFamily="18" charset="0"/>
                <a:cs typeface="Times New Roman" pitchFamily="18" charset="0"/>
              </a:rPr>
              <a:t>… per l’insegnamento escatologico</a:t>
            </a:r>
          </a:p>
          <a:p>
            <a:pPr algn="ctr">
              <a:buNone/>
            </a:pPr>
            <a:endParaRPr lang="it-IT" b="1" dirty="0" smtClean="0">
              <a:solidFill>
                <a:srgbClr val="C00000"/>
              </a:solidFill>
              <a:latin typeface="Times New Roman" pitchFamily="18" charset="0"/>
              <a:cs typeface="Times New Roman" pitchFamily="18" charset="0"/>
            </a:endParaRPr>
          </a:p>
          <a:p>
            <a:pPr algn="ctr">
              <a:buNone/>
            </a:pPr>
            <a:r>
              <a:rPr lang="it-IT" sz="4000" b="1" dirty="0" smtClean="0">
                <a:solidFill>
                  <a:srgbClr val="C00000"/>
                </a:solidFill>
                <a:latin typeface="Times New Roman" pitchFamily="18" charset="0"/>
                <a:cs typeface="Times New Roman" pitchFamily="18" charset="0"/>
              </a:rPr>
              <a:t>Alcuni influenzavano sul fatto che la venuta di Cristo era imminente e </a:t>
            </a:r>
            <a:r>
              <a:rPr lang="it-IT" sz="4000" b="1" u="sng" dirty="0" smtClean="0">
                <a:solidFill>
                  <a:srgbClr val="C00000"/>
                </a:solidFill>
                <a:latin typeface="Times New Roman" pitchFamily="18" charset="0"/>
                <a:cs typeface="Times New Roman" pitchFamily="18" charset="0"/>
              </a:rPr>
              <a:t>non lavoravano più</a:t>
            </a:r>
            <a:r>
              <a:rPr lang="it-IT" sz="4000" b="1" dirty="0" smtClean="0">
                <a:solidFill>
                  <a:srgbClr val="C00000"/>
                </a:solidFill>
                <a:latin typeface="Times New Roman" pitchFamily="18" charset="0"/>
                <a:cs typeface="Times New Roman" pitchFamily="18" charset="0"/>
              </a:rPr>
              <a:t>!</a:t>
            </a:r>
            <a:endParaRPr lang="it-IT" sz="4000" b="1" dirty="0">
              <a:solidFill>
                <a:srgbClr val="C00000"/>
              </a:solidFill>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latin typeface="Arial Black" pitchFamily="34" charset="0"/>
              </a:rPr>
              <a:t>La loro disposizione nel NT è</a:t>
            </a:r>
            <a:endParaRPr lang="it-IT" dirty="0">
              <a:latin typeface="Arial Black" pitchFamily="34" charset="0"/>
            </a:endParaRPr>
          </a:p>
        </p:txBody>
      </p:sp>
      <p:sp>
        <p:nvSpPr>
          <p:cNvPr id="3" name="Segnaposto contenuto 2"/>
          <p:cNvSpPr>
            <a:spLocks noGrp="1"/>
          </p:cNvSpPr>
          <p:nvPr>
            <p:ph idx="1"/>
          </p:nvPr>
        </p:nvSpPr>
        <p:spPr/>
        <p:txBody>
          <a:bodyPr/>
          <a:lstStyle/>
          <a:p>
            <a:pPr algn="ctr">
              <a:buNone/>
            </a:pPr>
            <a:endParaRPr lang="it-IT" dirty="0" smtClean="0">
              <a:latin typeface="Times New Roman" pitchFamily="18" charset="0"/>
              <a:cs typeface="Times New Roman" pitchFamily="18" charset="0"/>
            </a:endParaRPr>
          </a:p>
          <a:p>
            <a:pPr algn="ctr">
              <a:buNone/>
            </a:pPr>
            <a:r>
              <a:rPr lang="it-IT" sz="4400" b="1" dirty="0" smtClean="0">
                <a:solidFill>
                  <a:srgbClr val="00B050"/>
                </a:solidFill>
                <a:latin typeface="Times New Roman" pitchFamily="18" charset="0"/>
                <a:cs typeface="Times New Roman" pitchFamily="18" charset="0"/>
              </a:rPr>
              <a:t>… dalla più lunga (Romani), </a:t>
            </a:r>
          </a:p>
          <a:p>
            <a:pPr algn="ctr">
              <a:buNone/>
            </a:pPr>
            <a:r>
              <a:rPr lang="it-IT" sz="4400" b="1" dirty="0" smtClean="0">
                <a:solidFill>
                  <a:srgbClr val="00B050"/>
                </a:solidFill>
                <a:latin typeface="Times New Roman" pitchFamily="18" charset="0"/>
                <a:cs typeface="Times New Roman" pitchFamily="18" charset="0"/>
              </a:rPr>
              <a:t>alla più corta (</a:t>
            </a:r>
            <a:r>
              <a:rPr lang="it-IT" sz="4400" b="1" dirty="0" err="1" smtClean="0">
                <a:solidFill>
                  <a:srgbClr val="00B050"/>
                </a:solidFill>
                <a:latin typeface="Times New Roman" pitchFamily="18" charset="0"/>
                <a:cs typeface="Times New Roman" pitchFamily="18" charset="0"/>
              </a:rPr>
              <a:t>Filemone</a:t>
            </a:r>
            <a:r>
              <a:rPr lang="it-IT" sz="4400" b="1" dirty="0" smtClean="0">
                <a:solidFill>
                  <a:srgbClr val="00B050"/>
                </a:solidFill>
                <a:latin typeface="Times New Roman" pitchFamily="18" charset="0"/>
                <a:cs typeface="Times New Roman" pitchFamily="18" charset="0"/>
              </a:rPr>
              <a:t>). </a:t>
            </a:r>
          </a:p>
          <a:p>
            <a:pPr algn="ctr">
              <a:buNone/>
            </a:pPr>
            <a:r>
              <a:rPr lang="it-IT" sz="4400" b="1" dirty="0" smtClean="0">
                <a:solidFill>
                  <a:srgbClr val="0070C0"/>
                </a:solidFill>
                <a:latin typeface="Times New Roman" pitchFamily="18" charset="0"/>
                <a:cs typeface="Times New Roman" pitchFamily="18" charset="0"/>
              </a:rPr>
              <a:t>Insomma in modo decrescente!</a:t>
            </a:r>
            <a:endParaRPr lang="it-IT" sz="4400" b="1" dirty="0">
              <a:solidFill>
                <a:srgbClr val="0070C0"/>
              </a:solidFill>
              <a:latin typeface="Times New Roman" pitchFamily="18" charset="0"/>
              <a:cs typeface="Times New Roman" pitchFamily="18"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4800" b="1" dirty="0" smtClean="0">
                <a:solidFill>
                  <a:srgbClr val="C00000"/>
                </a:solidFill>
              </a:rPr>
              <a:t>Paolo corregge …</a:t>
            </a:r>
            <a:endParaRPr lang="it-IT" sz="4800" b="1" dirty="0">
              <a:solidFill>
                <a:srgbClr val="C00000"/>
              </a:solidFill>
            </a:endParaRPr>
          </a:p>
        </p:txBody>
      </p:sp>
      <p:sp>
        <p:nvSpPr>
          <p:cNvPr id="3" name="Segnaposto contenuto 2"/>
          <p:cNvSpPr>
            <a:spLocks noGrp="1"/>
          </p:cNvSpPr>
          <p:nvPr>
            <p:ph idx="1"/>
          </p:nvPr>
        </p:nvSpPr>
        <p:spPr/>
        <p:txBody>
          <a:bodyPr>
            <a:normAutofit/>
          </a:bodyPr>
          <a:lstStyle/>
          <a:p>
            <a:pPr algn="ctr">
              <a:buNone/>
            </a:pPr>
            <a:r>
              <a:rPr lang="it-IT" sz="4400" b="1" dirty="0" smtClean="0">
                <a:solidFill>
                  <a:srgbClr val="0070C0"/>
                </a:solidFill>
              </a:rPr>
              <a:t>… e centralizza il suo discorso sulla risurrezione di Cristo e sul suo glorioso ritorno che apporterà salvezza a tutti, anche a coloro che sono già morti </a:t>
            </a:r>
            <a:endParaRPr lang="it-IT" sz="4400" b="1" dirty="0">
              <a:solidFill>
                <a:srgbClr val="0070C0"/>
              </a:solidFill>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rgbClr val="0070C0"/>
                </a:solidFill>
              </a:rPr>
              <a:t>L’attesa del Suo ritorno …</a:t>
            </a:r>
            <a:endParaRPr lang="it-IT" b="1" dirty="0">
              <a:solidFill>
                <a:srgbClr val="0070C0"/>
              </a:solidFill>
            </a:endParaRPr>
          </a:p>
        </p:txBody>
      </p:sp>
      <p:sp>
        <p:nvSpPr>
          <p:cNvPr id="3" name="Segnaposto contenuto 2"/>
          <p:cNvSpPr>
            <a:spLocks noGrp="1"/>
          </p:cNvSpPr>
          <p:nvPr>
            <p:ph idx="1"/>
          </p:nvPr>
        </p:nvSpPr>
        <p:spPr/>
        <p:txBody>
          <a:bodyPr/>
          <a:lstStyle/>
          <a:p>
            <a:pPr algn="ctr">
              <a:buNone/>
            </a:pPr>
            <a:r>
              <a:rPr lang="it-IT" b="1" dirty="0" smtClean="0"/>
              <a:t>… deve essere caratterizzata da vigilanza e non da agitazione!</a:t>
            </a:r>
          </a:p>
          <a:p>
            <a:pPr algn="ctr">
              <a:buNone/>
            </a:pPr>
            <a:endParaRPr lang="it-IT" b="1" i="1" dirty="0" smtClean="0"/>
          </a:p>
          <a:p>
            <a:pPr algn="ctr">
              <a:buNone/>
            </a:pPr>
            <a:r>
              <a:rPr lang="it-IT" b="1" i="1" dirty="0" smtClean="0">
                <a:solidFill>
                  <a:srgbClr val="002060"/>
                </a:solidFill>
                <a:latin typeface="Times New Roman" pitchFamily="18" charset="0"/>
                <a:cs typeface="Times New Roman" pitchFamily="18" charset="0"/>
              </a:rPr>
              <a:t>Il giorno del Signore verrà come un ladro di notte  … ma voi fratelli non siete nelle tenebre, cosicché quel giorno possa sorprendervi come un ladro</a:t>
            </a:r>
            <a:r>
              <a:rPr lang="it-IT" b="1" i="1" dirty="0" smtClean="0"/>
              <a:t> </a:t>
            </a:r>
            <a:r>
              <a:rPr lang="it-IT" sz="2000" dirty="0" smtClean="0"/>
              <a:t>(1Ts 5,2-4)</a:t>
            </a:r>
            <a:r>
              <a:rPr lang="it-IT" sz="2000" i="1" dirty="0" smtClean="0"/>
              <a:t> </a:t>
            </a:r>
            <a:endParaRPr lang="it-IT" sz="2000" i="1"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rgbClr val="002060"/>
                </a:solidFill>
              </a:rPr>
              <a:t>E ancora </a:t>
            </a:r>
            <a:endParaRPr lang="it-IT" b="1" dirty="0">
              <a:solidFill>
                <a:srgbClr val="002060"/>
              </a:solidFill>
            </a:endParaRPr>
          </a:p>
        </p:txBody>
      </p:sp>
      <p:sp>
        <p:nvSpPr>
          <p:cNvPr id="3" name="Segnaposto contenuto 2"/>
          <p:cNvSpPr>
            <a:spLocks noGrp="1"/>
          </p:cNvSpPr>
          <p:nvPr>
            <p:ph idx="1"/>
          </p:nvPr>
        </p:nvSpPr>
        <p:spPr/>
        <p:txBody>
          <a:bodyPr/>
          <a:lstStyle/>
          <a:p>
            <a:pPr algn="ctr">
              <a:buNone/>
            </a:pPr>
            <a:r>
              <a:rPr lang="it-IT" b="1" i="1" dirty="0" smtClean="0">
                <a:solidFill>
                  <a:srgbClr val="C00000"/>
                </a:solidFill>
              </a:rPr>
              <a:t>Riguardo alla venuta del Signore nostro Gesù Cristo e al nostro radunarci con lui, vi preghiamo, fratelli, di non lasciarvi troppo presto confondere la mente e allarmare né da ispirazioni né da discorsi, </a:t>
            </a:r>
            <a:r>
              <a:rPr lang="it-IT" b="1" i="1" u="sng" dirty="0" smtClean="0">
                <a:solidFill>
                  <a:srgbClr val="C00000"/>
                </a:solidFill>
              </a:rPr>
              <a:t>né da qualche lettera fatta passare come nostra</a:t>
            </a:r>
            <a:r>
              <a:rPr lang="it-IT" b="1" i="1" dirty="0" smtClean="0">
                <a:solidFill>
                  <a:srgbClr val="C00000"/>
                </a:solidFill>
              </a:rPr>
              <a:t>, quasi che il giorno del Signore sia già presente </a:t>
            </a:r>
            <a:r>
              <a:rPr lang="it-IT" sz="2000" dirty="0" smtClean="0"/>
              <a:t>(2Ts 2,1-2) </a:t>
            </a:r>
            <a:endParaRPr lang="it-IT" sz="2000" i="1"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cstate="print"/>
          <a:srcRect/>
          <a:tile tx="0" ty="0" sx="100000" sy="100000" flip="none" algn="tl"/>
        </a:blip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rgbClr val="C00000"/>
                </a:solidFill>
                <a:latin typeface="Algerian" pitchFamily="82" charset="0"/>
              </a:rPr>
              <a:t>Lettera ai Filippesi</a:t>
            </a:r>
            <a:endParaRPr lang="it-IT" b="1" dirty="0">
              <a:solidFill>
                <a:srgbClr val="C00000"/>
              </a:solidFill>
              <a:latin typeface="Algerian" pitchFamily="82" charset="0"/>
            </a:endParaRPr>
          </a:p>
        </p:txBody>
      </p:sp>
      <p:sp>
        <p:nvSpPr>
          <p:cNvPr id="3" name="Segnaposto contenuto 2"/>
          <p:cNvSpPr>
            <a:spLocks noGrp="1"/>
          </p:cNvSpPr>
          <p:nvPr>
            <p:ph idx="1"/>
          </p:nvPr>
        </p:nvSpPr>
        <p:spPr/>
        <p:txBody>
          <a:bodyPr/>
          <a:lstStyle/>
          <a:p>
            <a:pPr algn="ctr">
              <a:buNone/>
            </a:pPr>
            <a:r>
              <a:rPr lang="it-IT" b="1" dirty="0" smtClean="0"/>
              <a:t>Scritta probabilmente tra il 52 e il 54 da Efeso</a:t>
            </a:r>
          </a:p>
          <a:p>
            <a:pPr algn="ctr">
              <a:buNone/>
            </a:pPr>
            <a:endParaRPr lang="it-IT" sz="4000" b="1" dirty="0" smtClean="0"/>
          </a:p>
          <a:p>
            <a:pPr algn="ctr">
              <a:buNone/>
            </a:pPr>
            <a:r>
              <a:rPr lang="it-IT" sz="4000" b="1" dirty="0" smtClean="0"/>
              <a:t>Ringrazia per la dimostrazione di affetto e carità concreta pervenutagli attraverso </a:t>
            </a:r>
            <a:r>
              <a:rPr lang="it-IT" sz="4000" b="1" dirty="0" err="1" smtClean="0"/>
              <a:t>Epafrodìto</a:t>
            </a:r>
            <a:r>
              <a:rPr lang="it-IT" sz="4000" b="1" dirty="0" smtClean="0"/>
              <a:t> </a:t>
            </a:r>
            <a:endParaRPr lang="it-IT" sz="4000" b="1"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cstate="print"/>
          <a:srcRect/>
          <a:tile tx="0" ty="0" sx="100000" sy="100000" flip="none" algn="tl"/>
        </a:blip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rgbClr val="C00000"/>
                </a:solidFill>
              </a:rPr>
              <a:t>Filippi </a:t>
            </a:r>
            <a:endParaRPr lang="it-IT" b="1" dirty="0">
              <a:solidFill>
                <a:srgbClr val="C00000"/>
              </a:solidFill>
            </a:endParaRPr>
          </a:p>
        </p:txBody>
      </p:sp>
      <p:sp>
        <p:nvSpPr>
          <p:cNvPr id="3" name="Segnaposto contenuto 2"/>
          <p:cNvSpPr>
            <a:spLocks noGrp="1"/>
          </p:cNvSpPr>
          <p:nvPr>
            <p:ph idx="1"/>
          </p:nvPr>
        </p:nvSpPr>
        <p:spPr/>
        <p:txBody>
          <a:bodyPr>
            <a:normAutofit/>
          </a:bodyPr>
          <a:lstStyle/>
          <a:p>
            <a:pPr algn="ctr">
              <a:buNone/>
            </a:pPr>
            <a:r>
              <a:rPr lang="it-IT" sz="4400" b="1" dirty="0" smtClean="0">
                <a:solidFill>
                  <a:srgbClr val="002060"/>
                </a:solidFill>
              </a:rPr>
              <a:t>Città rinomata della Macedonia</a:t>
            </a:r>
          </a:p>
          <a:p>
            <a:pPr algn="ctr">
              <a:buNone/>
            </a:pPr>
            <a:r>
              <a:rPr lang="it-IT" sz="4400" b="1" dirty="0" smtClean="0">
                <a:solidFill>
                  <a:srgbClr val="002060"/>
                </a:solidFill>
              </a:rPr>
              <a:t>Colonia romana </a:t>
            </a:r>
          </a:p>
          <a:p>
            <a:pPr algn="ctr">
              <a:buNone/>
            </a:pPr>
            <a:r>
              <a:rPr lang="it-IT" sz="4400" b="1" dirty="0" smtClean="0">
                <a:solidFill>
                  <a:srgbClr val="002060"/>
                </a:solidFill>
              </a:rPr>
              <a:t>Evangelizzata da Paolo 3 volte: tra il 48 e il 49, tra il 54 e il 55 e a Pasqua del 56 </a:t>
            </a:r>
            <a:r>
              <a:rPr lang="it-IT" sz="2000" dirty="0" smtClean="0"/>
              <a:t>(At 16,12-40; 20,1-6)</a:t>
            </a:r>
            <a:endParaRPr lang="it-IT" sz="2000"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Filippi </a:t>
            </a:r>
            <a:endParaRPr lang="it-IT" dirty="0"/>
          </a:p>
        </p:txBody>
      </p:sp>
      <p:sp>
        <p:nvSpPr>
          <p:cNvPr id="3" name="Segnaposto contenuto 2"/>
          <p:cNvSpPr>
            <a:spLocks noGrp="1"/>
          </p:cNvSpPr>
          <p:nvPr>
            <p:ph idx="1"/>
          </p:nvPr>
        </p:nvSpPr>
        <p:spPr/>
        <p:txBody>
          <a:bodyPr/>
          <a:lstStyle/>
          <a:p>
            <a:endParaRPr lang="it-IT"/>
          </a:p>
        </p:txBody>
      </p:sp>
      <p:pic>
        <p:nvPicPr>
          <p:cNvPr id="5122" name="Picture 2" descr="Philippi location.jpg"/>
          <p:cNvPicPr>
            <a:picLocks noChangeAspect="1" noChangeArrowheads="1"/>
          </p:cNvPicPr>
          <p:nvPr/>
        </p:nvPicPr>
        <p:blipFill>
          <a:blip r:embed="rId2" cstate="print"/>
          <a:srcRect/>
          <a:stretch>
            <a:fillRect/>
          </a:stretch>
        </p:blipFill>
        <p:spPr bwMode="auto">
          <a:xfrm>
            <a:off x="1403648" y="1412776"/>
            <a:ext cx="6768752" cy="5040560"/>
          </a:xfrm>
          <a:prstGeom prst="rect">
            <a:avLst/>
          </a:prstGeom>
          <a:noFill/>
          <a:ln w="9525">
            <a:noFill/>
            <a:miter lim="800000"/>
            <a:headEnd/>
            <a:tailEnd/>
          </a:ln>
        </p:spPr>
      </p:pic>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cstate="print"/>
          <a:srcRect/>
          <a:tile tx="0" ty="0" sx="100000" sy="100000" flip="none" algn="tl"/>
        </a:blip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rgbClr val="FF0000"/>
                </a:solidFill>
              </a:rPr>
              <a:t>Filippesi: i più generosi</a:t>
            </a:r>
            <a:endParaRPr lang="it-IT" b="1" dirty="0">
              <a:solidFill>
                <a:srgbClr val="FF0000"/>
              </a:solidFill>
            </a:endParaRPr>
          </a:p>
        </p:txBody>
      </p:sp>
      <p:sp>
        <p:nvSpPr>
          <p:cNvPr id="3" name="Segnaposto contenuto 2"/>
          <p:cNvSpPr>
            <a:spLocks noGrp="1"/>
          </p:cNvSpPr>
          <p:nvPr>
            <p:ph idx="1"/>
          </p:nvPr>
        </p:nvSpPr>
        <p:spPr/>
        <p:txBody>
          <a:bodyPr>
            <a:normAutofit/>
          </a:bodyPr>
          <a:lstStyle/>
          <a:p>
            <a:pPr algn="ctr">
              <a:buNone/>
            </a:pPr>
            <a:r>
              <a:rPr lang="it-IT" sz="3600" b="1" i="1" dirty="0" smtClean="0"/>
              <a:t>Avete fatto bene tuttavia a prendere parte alle mie tribolazioni. Lo sapete anche voi, Filippesi, che all’inizio della predicazione del Vangelo, quando partii per la Macedonia, nessuna Chiesa mi aprì un conto di dare e avere, se non voi soli; e anche a </a:t>
            </a:r>
            <a:r>
              <a:rPr lang="it-IT" sz="3600" b="1" i="1" dirty="0" err="1" smtClean="0"/>
              <a:t>Tessalonica</a:t>
            </a:r>
            <a:r>
              <a:rPr lang="it-IT" sz="3600" b="1" i="1" dirty="0" smtClean="0"/>
              <a:t> mi avete inviato per due volte il necessario </a:t>
            </a:r>
            <a:r>
              <a:rPr lang="it-IT" sz="2000" dirty="0" smtClean="0"/>
              <a:t>(Fil 4,14-16)</a:t>
            </a:r>
            <a:r>
              <a:rPr lang="it-IT" sz="2000" i="1" dirty="0" smtClean="0"/>
              <a:t> </a:t>
            </a:r>
            <a:endParaRPr lang="it-IT" sz="2000" i="1"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cstate="print"/>
          <a:srcRect/>
          <a:tile tx="0" ty="0" sx="100000" sy="100000" flip="none" algn="tl"/>
        </a:blip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rgbClr val="FF0000"/>
                </a:solidFill>
              </a:rPr>
              <a:t>Particolarità …</a:t>
            </a:r>
            <a:endParaRPr lang="it-IT" b="1" dirty="0">
              <a:solidFill>
                <a:srgbClr val="FF0000"/>
              </a:solidFill>
            </a:endParaRPr>
          </a:p>
        </p:txBody>
      </p:sp>
      <p:sp>
        <p:nvSpPr>
          <p:cNvPr id="3" name="Segnaposto contenuto 2"/>
          <p:cNvSpPr>
            <a:spLocks noGrp="1"/>
          </p:cNvSpPr>
          <p:nvPr>
            <p:ph idx="1"/>
          </p:nvPr>
        </p:nvSpPr>
        <p:spPr/>
        <p:txBody>
          <a:bodyPr/>
          <a:lstStyle/>
          <a:p>
            <a:pPr algn="ctr">
              <a:buNone/>
            </a:pPr>
            <a:r>
              <a:rPr lang="it-IT" dirty="0" smtClean="0"/>
              <a:t>… </a:t>
            </a:r>
            <a:r>
              <a:rPr lang="it-IT" sz="4800" b="1" dirty="0" smtClean="0"/>
              <a:t>più che teologica, </a:t>
            </a:r>
          </a:p>
          <a:p>
            <a:pPr algn="ctr">
              <a:buNone/>
            </a:pPr>
            <a:r>
              <a:rPr lang="it-IT" sz="4800" b="1" dirty="0" smtClean="0"/>
              <a:t>è confidenziale, un’effusione del cuore e un avviso accorato a non lasciarsi ingannare da </a:t>
            </a:r>
            <a:r>
              <a:rPr lang="it-IT" sz="4800" b="1" i="1" dirty="0" smtClean="0"/>
              <a:t>cattivi operai</a:t>
            </a:r>
            <a:endParaRPr lang="it-IT" sz="4800" b="1"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cstate="print"/>
          <a:srcRect/>
          <a:tile tx="0" ty="0" sx="100000" sy="100000" flip="none" algn="tl"/>
        </a:blip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rgbClr val="002060"/>
                </a:solidFill>
              </a:rPr>
              <a:t>L’inno sull’umiltà di Cristo </a:t>
            </a:r>
            <a:endParaRPr lang="it-IT" b="1" dirty="0">
              <a:solidFill>
                <a:srgbClr val="002060"/>
              </a:solidFill>
            </a:endParaRPr>
          </a:p>
        </p:txBody>
      </p:sp>
      <p:sp>
        <p:nvSpPr>
          <p:cNvPr id="3" name="Segnaposto contenuto 2"/>
          <p:cNvSpPr>
            <a:spLocks noGrp="1"/>
          </p:cNvSpPr>
          <p:nvPr>
            <p:ph idx="1"/>
          </p:nvPr>
        </p:nvSpPr>
        <p:spPr/>
        <p:txBody>
          <a:bodyPr>
            <a:normAutofit fontScale="92500" lnSpcReduction="20000"/>
          </a:bodyPr>
          <a:lstStyle/>
          <a:p>
            <a:pPr algn="ctr">
              <a:buNone/>
            </a:pPr>
            <a:r>
              <a:rPr lang="it-IT" b="1" i="1" dirty="0" smtClean="0">
                <a:solidFill>
                  <a:srgbClr val="FF0000"/>
                </a:solidFill>
              </a:rPr>
              <a:t>Egli, pur essendo nella condizione di Dio, non ritenne un privilegio l’essere come Dio, ma svuotò se stesso assumendo una condizione di servo, diventando simile agli uomini. Dall’aspetto riconosciuto come uomo, umiliò se stesso facendosi obbediente fino alla morte e a una morte di croce. Per questo Dio lo esaltò e gli donò il nome che è al di sopra di ogni nome, perché nel nome di Gesù ogni ginocchio si pieghi nei cieli, sulla terra e sotto terra, e ogni lingua proclami: “Gesù Cristo è Signore!”, a gloria di Dio Padre.</a:t>
            </a:r>
            <a:endParaRPr lang="it-IT" b="1" i="1" dirty="0">
              <a:solidFill>
                <a:srgbClr val="FF0000"/>
              </a:solidFill>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cstate="print"/>
          <a:srcRect/>
          <a:tile tx="0" ty="0" sx="100000" sy="100000" flip="none" algn="tl"/>
        </a:blip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rgbClr val="FF0000"/>
                </a:solidFill>
              </a:rPr>
              <a:t>Così il martirio di Paolo …</a:t>
            </a:r>
            <a:endParaRPr lang="it-IT" b="1" dirty="0">
              <a:solidFill>
                <a:srgbClr val="FF0000"/>
              </a:solidFill>
            </a:endParaRPr>
          </a:p>
        </p:txBody>
      </p:sp>
      <p:sp>
        <p:nvSpPr>
          <p:cNvPr id="3" name="Segnaposto contenuto 2"/>
          <p:cNvSpPr>
            <a:spLocks noGrp="1"/>
          </p:cNvSpPr>
          <p:nvPr>
            <p:ph idx="1"/>
          </p:nvPr>
        </p:nvSpPr>
        <p:spPr/>
        <p:txBody>
          <a:bodyPr>
            <a:normAutofit fontScale="92500" lnSpcReduction="20000"/>
          </a:bodyPr>
          <a:lstStyle/>
          <a:p>
            <a:pPr algn="ctr">
              <a:buNone/>
            </a:pPr>
            <a:r>
              <a:rPr lang="it-IT" b="1" dirty="0" smtClean="0">
                <a:latin typeface="Times New Roman" pitchFamily="18" charset="0"/>
                <a:cs typeface="Times New Roman" pitchFamily="18" charset="0"/>
              </a:rPr>
              <a:t>… </a:t>
            </a:r>
            <a:r>
              <a:rPr lang="it-IT" b="1" i="1" dirty="0" smtClean="0">
                <a:latin typeface="Times New Roman" pitchFamily="18" charset="0"/>
                <a:cs typeface="Times New Roman" pitchFamily="18" charset="0"/>
              </a:rPr>
              <a:t>si sa che sono prigioniero per Cristo … per me infatti il vivere è Cristo e il morire un guadagno. Ma se il vivere nel corpo significa lavorare con frutto, non so davvero che cosa scegliere. Sono stretto infatti fra queste due cose: ho il desiderio di lasciare questa vita per essere di Cristo, il che sarebbe assai meglio; ma per voi è più necessario che rimanga nel corpo. Persuaso di questo, so che rimarrò e continuerò a rimanere in mezzo a tutti voi per il progresso e la gioia della vostra fede </a:t>
            </a:r>
            <a:r>
              <a:rPr lang="it-IT" dirty="0" smtClean="0"/>
              <a:t>(Fil 1,13.21-25)</a:t>
            </a:r>
            <a:endParaRPr lang="it-IT"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rgbClr val="0070C0"/>
                </a:solidFill>
                <a:latin typeface="Times New Roman" pitchFamily="18" charset="0"/>
                <a:cs typeface="Times New Roman" pitchFamily="18" charset="0"/>
              </a:rPr>
              <a:t>Lettera o Epistola?</a:t>
            </a:r>
            <a:endParaRPr lang="it-IT" b="1" dirty="0">
              <a:solidFill>
                <a:srgbClr val="0070C0"/>
              </a:solidFill>
              <a:latin typeface="Times New Roman" pitchFamily="18" charset="0"/>
              <a:cs typeface="Times New Roman" pitchFamily="18" charset="0"/>
            </a:endParaRPr>
          </a:p>
        </p:txBody>
      </p:sp>
      <p:graphicFrame>
        <p:nvGraphicFramePr>
          <p:cNvPr id="4" name="Segnaposto contenuto 3"/>
          <p:cNvGraphicFramePr>
            <a:graphicFrameLocks noGrp="1"/>
          </p:cNvGraphicFramePr>
          <p:nvPr>
            <p:ph idx="1"/>
          </p:nvPr>
        </p:nvGraphicFramePr>
        <p:xfrm>
          <a:off x="457200" y="1600200"/>
          <a:ext cx="8229600" cy="3629000"/>
        </p:xfrm>
        <a:graphic>
          <a:graphicData uri="http://schemas.openxmlformats.org/drawingml/2006/table">
            <a:tbl>
              <a:tblPr firstRow="1" bandRow="1">
                <a:tableStyleId>{5C22544A-7EE6-4342-B048-85BDC9FD1C3A}</a:tableStyleId>
              </a:tblPr>
              <a:tblGrid>
                <a:gridCol w="2170584"/>
                <a:gridCol w="6059016"/>
              </a:tblGrid>
              <a:tr h="1814500">
                <a:tc>
                  <a:txBody>
                    <a:bodyPr/>
                    <a:lstStyle/>
                    <a:p>
                      <a:pPr algn="ctr"/>
                      <a:r>
                        <a:rPr lang="it-IT" sz="3200" b="1" i="1" dirty="0" smtClean="0">
                          <a:solidFill>
                            <a:srgbClr val="FF0000"/>
                          </a:solidFill>
                          <a:latin typeface="Times New Roman" pitchFamily="18" charset="0"/>
                          <a:cs typeface="Times New Roman" pitchFamily="18" charset="0"/>
                        </a:rPr>
                        <a:t>Lettera</a:t>
                      </a:r>
                      <a:endParaRPr lang="it-IT" sz="3200" b="1" i="1" dirty="0">
                        <a:solidFill>
                          <a:srgbClr val="FF0000"/>
                        </a:solidFill>
                        <a:latin typeface="Times New Roman" pitchFamily="18" charset="0"/>
                        <a:cs typeface="Times New Roman" pitchFamily="18" charset="0"/>
                      </a:endParaRPr>
                    </a:p>
                  </a:txBody>
                  <a:tcPr/>
                </a:tc>
                <a:tc>
                  <a:txBody>
                    <a:bodyPr/>
                    <a:lstStyle/>
                    <a:p>
                      <a:pPr algn="ctr"/>
                      <a:r>
                        <a:rPr lang="it-IT" sz="3200" b="1" dirty="0" smtClean="0">
                          <a:solidFill>
                            <a:schemeClr val="tx1"/>
                          </a:solidFill>
                          <a:latin typeface="Times New Roman" pitchFamily="18" charset="0"/>
                          <a:cs typeface="Times New Roman" pitchFamily="18" charset="0"/>
                        </a:rPr>
                        <a:t>Modo concreto  e ordinario di scambiarsi informazioni</a:t>
                      </a:r>
                      <a:endParaRPr lang="it-IT" sz="3200" b="1" dirty="0">
                        <a:solidFill>
                          <a:schemeClr val="tx1"/>
                        </a:solidFill>
                        <a:latin typeface="Times New Roman" pitchFamily="18" charset="0"/>
                        <a:cs typeface="Times New Roman" pitchFamily="18" charset="0"/>
                      </a:endParaRPr>
                    </a:p>
                  </a:txBody>
                  <a:tcPr/>
                </a:tc>
              </a:tr>
              <a:tr h="1814500">
                <a:tc>
                  <a:txBody>
                    <a:bodyPr/>
                    <a:lstStyle/>
                    <a:p>
                      <a:pPr algn="ctr"/>
                      <a:r>
                        <a:rPr lang="it-IT" sz="3200" b="1" i="1" dirty="0" smtClean="0">
                          <a:solidFill>
                            <a:srgbClr val="FF0000"/>
                          </a:solidFill>
                          <a:latin typeface="Times New Roman" pitchFamily="18" charset="0"/>
                          <a:cs typeface="Times New Roman" pitchFamily="18" charset="0"/>
                        </a:rPr>
                        <a:t>Epistola </a:t>
                      </a:r>
                      <a:endParaRPr lang="it-IT" sz="3200" b="1" i="1" dirty="0">
                        <a:solidFill>
                          <a:srgbClr val="FF0000"/>
                        </a:solidFill>
                        <a:latin typeface="Times New Roman" pitchFamily="18" charset="0"/>
                        <a:cs typeface="Times New Roman" pitchFamily="18" charset="0"/>
                      </a:endParaRPr>
                    </a:p>
                  </a:txBody>
                  <a:tcPr/>
                </a:tc>
                <a:tc>
                  <a:txBody>
                    <a:bodyPr/>
                    <a:lstStyle/>
                    <a:p>
                      <a:pPr algn="ctr"/>
                      <a:r>
                        <a:rPr lang="it-IT" sz="3200" b="1" dirty="0" smtClean="0">
                          <a:latin typeface="Times New Roman" pitchFamily="18" charset="0"/>
                          <a:cs typeface="Times New Roman" pitchFamily="18" charset="0"/>
                        </a:rPr>
                        <a:t>Esposizione più articolata di un tema morale o teologico </a:t>
                      </a:r>
                      <a:endParaRPr lang="it-IT" sz="3200" b="1" dirty="0">
                        <a:latin typeface="Times New Roman" pitchFamily="18" charset="0"/>
                        <a:cs typeface="Times New Roman" pitchFamily="18" charset="0"/>
                      </a:endParaRPr>
                    </a:p>
                  </a:txBody>
                  <a:tcPr/>
                </a:tc>
              </a:tr>
            </a:tbl>
          </a:graphicData>
        </a:graphic>
      </p:graphicFrame>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rgbClr val="FF0000"/>
                </a:solidFill>
                <a:latin typeface="Algerian" pitchFamily="82" charset="0"/>
              </a:rPr>
              <a:t>Efesini e </a:t>
            </a:r>
            <a:r>
              <a:rPr lang="it-IT" b="1" dirty="0" err="1" smtClean="0">
                <a:solidFill>
                  <a:srgbClr val="FF0000"/>
                </a:solidFill>
                <a:latin typeface="Algerian" pitchFamily="82" charset="0"/>
              </a:rPr>
              <a:t>Colossesi</a:t>
            </a:r>
            <a:r>
              <a:rPr lang="it-IT" b="1" dirty="0" smtClean="0">
                <a:solidFill>
                  <a:srgbClr val="FF0000"/>
                </a:solidFill>
                <a:latin typeface="Algerian" pitchFamily="82" charset="0"/>
              </a:rPr>
              <a:t> </a:t>
            </a:r>
            <a:endParaRPr lang="it-IT" b="1" dirty="0">
              <a:solidFill>
                <a:srgbClr val="FF0000"/>
              </a:solidFill>
              <a:latin typeface="Algerian" pitchFamily="82" charset="0"/>
            </a:endParaRPr>
          </a:p>
        </p:txBody>
      </p:sp>
      <p:sp>
        <p:nvSpPr>
          <p:cNvPr id="3" name="Segnaposto contenuto 2"/>
          <p:cNvSpPr>
            <a:spLocks noGrp="1"/>
          </p:cNvSpPr>
          <p:nvPr>
            <p:ph idx="1"/>
          </p:nvPr>
        </p:nvSpPr>
        <p:spPr/>
        <p:txBody>
          <a:bodyPr>
            <a:normAutofit/>
          </a:bodyPr>
          <a:lstStyle/>
          <a:p>
            <a:pPr algn="ctr">
              <a:buNone/>
            </a:pPr>
            <a:r>
              <a:rPr lang="it-IT" sz="3600" b="1" dirty="0" smtClean="0"/>
              <a:t>Altre 2 Lettere simili</a:t>
            </a:r>
          </a:p>
          <a:p>
            <a:pPr algn="ctr">
              <a:buNone/>
            </a:pPr>
            <a:r>
              <a:rPr lang="it-IT" sz="3600" b="1" dirty="0" smtClean="0"/>
              <a:t>Anche qui questioni che vengono riferite a Paolo circa la comunità di Colossi e per cui scrive la Lettera ai </a:t>
            </a:r>
            <a:r>
              <a:rPr lang="it-IT" sz="3600" b="1" dirty="0" err="1" smtClean="0"/>
              <a:t>Colossesi</a:t>
            </a:r>
            <a:r>
              <a:rPr lang="it-IT" sz="3600" b="1" dirty="0" smtClean="0"/>
              <a:t> e poi le stesse questioni </a:t>
            </a:r>
            <a:r>
              <a:rPr lang="it-IT" sz="3600" b="1" u="sng" dirty="0" smtClean="0"/>
              <a:t>vengono riprese, approfondite e riportate</a:t>
            </a:r>
            <a:r>
              <a:rPr lang="it-IT" sz="3600" b="1" dirty="0" smtClean="0"/>
              <a:t> nella successiva Lettera agli Efesini </a:t>
            </a:r>
            <a:endParaRPr lang="it-IT" sz="3600" b="1"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rgbClr val="FF0000"/>
                </a:solidFill>
                <a:latin typeface="Algerian" pitchFamily="82" charset="0"/>
              </a:rPr>
              <a:t>Efeso </a:t>
            </a:r>
            <a:r>
              <a:rPr lang="it-IT" b="1" dirty="0" smtClean="0">
                <a:solidFill>
                  <a:srgbClr val="FF0000"/>
                </a:solidFill>
                <a:latin typeface="Algerian" pitchFamily="82" charset="0"/>
              </a:rPr>
              <a:t> </a:t>
            </a:r>
            <a:endParaRPr lang="it-IT" b="1" dirty="0">
              <a:solidFill>
                <a:srgbClr val="FF0000"/>
              </a:solidFill>
              <a:latin typeface="Algerian" pitchFamily="82" charset="0"/>
            </a:endParaRPr>
          </a:p>
        </p:txBody>
      </p:sp>
      <p:sp>
        <p:nvSpPr>
          <p:cNvPr id="3" name="Segnaposto contenuto 2"/>
          <p:cNvSpPr>
            <a:spLocks noGrp="1"/>
          </p:cNvSpPr>
          <p:nvPr>
            <p:ph idx="1"/>
          </p:nvPr>
        </p:nvSpPr>
        <p:spPr/>
        <p:txBody>
          <a:bodyPr/>
          <a:lstStyle/>
          <a:p>
            <a:endParaRPr lang="it-IT"/>
          </a:p>
        </p:txBody>
      </p:sp>
      <p:pic>
        <p:nvPicPr>
          <p:cNvPr id="6146" name="Picture 2" descr="Risultati immagini per efeso"/>
          <p:cNvPicPr>
            <a:picLocks noChangeAspect="1" noChangeArrowheads="1"/>
          </p:cNvPicPr>
          <p:nvPr/>
        </p:nvPicPr>
        <p:blipFill>
          <a:blip r:embed="rId2" cstate="print"/>
          <a:srcRect/>
          <a:stretch>
            <a:fillRect/>
          </a:stretch>
        </p:blipFill>
        <p:spPr bwMode="auto">
          <a:xfrm>
            <a:off x="0" y="1484784"/>
            <a:ext cx="8820472" cy="4680520"/>
          </a:xfrm>
          <a:prstGeom prst="rect">
            <a:avLst/>
          </a:prstGeom>
          <a:noFill/>
          <a:ln w="9525">
            <a:noFill/>
            <a:miter lim="800000"/>
            <a:headEnd/>
            <a:tailEnd/>
          </a:ln>
        </p:spPr>
      </p:pic>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endParaRPr lang="it-IT"/>
          </a:p>
        </p:txBody>
      </p:sp>
      <p:pic>
        <p:nvPicPr>
          <p:cNvPr id="7170" name="Picture 2" descr="Risultati immagini per efeso"/>
          <p:cNvPicPr>
            <a:picLocks noChangeAspect="1" noChangeArrowheads="1"/>
          </p:cNvPicPr>
          <p:nvPr/>
        </p:nvPicPr>
        <p:blipFill>
          <a:blip r:embed="rId2" cstate="print"/>
          <a:srcRect/>
          <a:stretch>
            <a:fillRect/>
          </a:stretch>
        </p:blipFill>
        <p:spPr bwMode="auto">
          <a:xfrm>
            <a:off x="0" y="0"/>
            <a:ext cx="9144000" cy="6525344"/>
          </a:xfrm>
          <a:prstGeom prst="rect">
            <a:avLst/>
          </a:prstGeom>
          <a:noFill/>
          <a:ln w="9525">
            <a:noFill/>
            <a:miter lim="800000"/>
            <a:headEnd/>
            <a:tailEnd/>
          </a:ln>
        </p:spPr>
      </p:pic>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rgbClr val="FF0000"/>
                </a:solidFill>
                <a:latin typeface="Arial Black" pitchFamily="34" charset="0"/>
              </a:rPr>
              <a:t>Questione a Colossi</a:t>
            </a:r>
            <a:endParaRPr lang="it-IT" b="1" dirty="0">
              <a:solidFill>
                <a:srgbClr val="FF0000"/>
              </a:solidFill>
              <a:latin typeface="Arial Black" pitchFamily="34" charset="0"/>
            </a:endParaRPr>
          </a:p>
        </p:txBody>
      </p:sp>
      <p:sp>
        <p:nvSpPr>
          <p:cNvPr id="3" name="Segnaposto contenuto 2"/>
          <p:cNvSpPr>
            <a:spLocks noGrp="1"/>
          </p:cNvSpPr>
          <p:nvPr>
            <p:ph idx="1"/>
          </p:nvPr>
        </p:nvSpPr>
        <p:spPr/>
        <p:txBody>
          <a:bodyPr>
            <a:normAutofit/>
          </a:bodyPr>
          <a:lstStyle/>
          <a:p>
            <a:pPr algn="ctr">
              <a:buNone/>
            </a:pPr>
            <a:r>
              <a:rPr lang="it-IT" sz="4800" b="1" dirty="0" smtClean="0">
                <a:solidFill>
                  <a:srgbClr val="002060"/>
                </a:solidFill>
              </a:rPr>
              <a:t>Viene attribuita un’eccessiva importanza alle potenze celesti e cosmiche quasi da ritenerle divinità </a:t>
            </a:r>
            <a:endParaRPr lang="it-IT" sz="4800" b="1" dirty="0">
              <a:solidFill>
                <a:srgbClr val="002060"/>
              </a:solidFill>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rgbClr val="002060"/>
                </a:solidFill>
              </a:rPr>
              <a:t>Correzione </a:t>
            </a:r>
            <a:endParaRPr lang="it-IT" b="1" dirty="0">
              <a:solidFill>
                <a:srgbClr val="002060"/>
              </a:solidFill>
            </a:endParaRPr>
          </a:p>
        </p:txBody>
      </p:sp>
      <p:sp>
        <p:nvSpPr>
          <p:cNvPr id="3" name="Segnaposto contenuto 2"/>
          <p:cNvSpPr>
            <a:spLocks noGrp="1"/>
          </p:cNvSpPr>
          <p:nvPr>
            <p:ph idx="1"/>
          </p:nvPr>
        </p:nvSpPr>
        <p:spPr/>
        <p:txBody>
          <a:bodyPr/>
          <a:lstStyle/>
          <a:p>
            <a:pPr algn="ctr">
              <a:buNone/>
            </a:pPr>
            <a:r>
              <a:rPr lang="it-IT" b="1" dirty="0" smtClean="0"/>
              <a:t>Non si mette in discussione l’importanza delle funzioni di queste ‘entità’, anzi, vengono equiparate agli angeli, ma occorre dare loro un giusto ruolo.</a:t>
            </a:r>
          </a:p>
          <a:p>
            <a:pPr algn="ctr">
              <a:buNone/>
            </a:pPr>
            <a:r>
              <a:rPr lang="it-IT" sz="4400" b="1" dirty="0" smtClean="0">
                <a:solidFill>
                  <a:srgbClr val="C00000"/>
                </a:solidFill>
              </a:rPr>
              <a:t>Gli angeli sono infatti intermediari, non divinità. </a:t>
            </a:r>
          </a:p>
          <a:p>
            <a:pPr algn="ctr">
              <a:buNone/>
            </a:pPr>
            <a:r>
              <a:rPr lang="it-IT" b="1" dirty="0" smtClean="0"/>
              <a:t>Solo Cristo è al di sopra di ogni potenza cosmica </a:t>
            </a:r>
            <a:endParaRPr lang="it-IT" b="1"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rgbClr val="C00000"/>
                </a:solidFill>
              </a:rPr>
              <a:t>Quindi l’immagine del corpo</a:t>
            </a:r>
            <a:endParaRPr lang="it-IT" b="1" dirty="0">
              <a:solidFill>
                <a:srgbClr val="C00000"/>
              </a:solidFill>
            </a:endParaRPr>
          </a:p>
        </p:txBody>
      </p:sp>
      <p:sp>
        <p:nvSpPr>
          <p:cNvPr id="3" name="Segnaposto contenuto 2"/>
          <p:cNvSpPr>
            <a:spLocks noGrp="1"/>
          </p:cNvSpPr>
          <p:nvPr>
            <p:ph idx="1"/>
          </p:nvPr>
        </p:nvSpPr>
        <p:spPr/>
        <p:txBody>
          <a:bodyPr/>
          <a:lstStyle/>
          <a:p>
            <a:pPr algn="ctr">
              <a:buNone/>
            </a:pPr>
            <a:r>
              <a:rPr lang="it-IT" sz="4000" b="1" dirty="0" smtClean="0">
                <a:solidFill>
                  <a:srgbClr val="00B050"/>
                </a:solidFill>
              </a:rPr>
              <a:t>Cristo è il capo del corpo </a:t>
            </a:r>
          </a:p>
          <a:p>
            <a:pPr algn="ctr">
              <a:buNone/>
            </a:pPr>
            <a:r>
              <a:rPr lang="it-IT" b="1" dirty="0" smtClean="0"/>
              <a:t>Quindi Cristo, signore sulle potenze cosmiche, e </a:t>
            </a:r>
            <a:r>
              <a:rPr lang="it-IT" b="1" dirty="0" smtClean="0">
                <a:solidFill>
                  <a:srgbClr val="00B050"/>
                </a:solidFill>
              </a:rPr>
              <a:t>capo del corpo che è la Chiesa </a:t>
            </a:r>
            <a:r>
              <a:rPr lang="it-IT" sz="2000" dirty="0" smtClean="0"/>
              <a:t>(Col 1,24)</a:t>
            </a:r>
          </a:p>
          <a:p>
            <a:pPr algn="ctr">
              <a:buNone/>
            </a:pPr>
            <a:r>
              <a:rPr lang="it-IT" b="1" i="1" dirty="0" smtClean="0"/>
              <a:t>È in lui che abita tutta la pienezza della divinità, e voi partecipate della pienezza di lui, che è il capo di ogni Principato e di ogni Potenza </a:t>
            </a:r>
          </a:p>
          <a:p>
            <a:pPr algn="ctr">
              <a:buNone/>
            </a:pPr>
            <a:r>
              <a:rPr lang="it-IT" dirty="0" smtClean="0"/>
              <a:t>(Col 2,9) </a:t>
            </a:r>
            <a:endParaRPr lang="it-IT" i="1"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rgbClr val="FF0000"/>
                </a:solidFill>
              </a:rPr>
              <a:t>Ancora la Chiesa … </a:t>
            </a:r>
            <a:endParaRPr lang="it-IT" b="1" dirty="0">
              <a:solidFill>
                <a:srgbClr val="FF0000"/>
              </a:solidFill>
            </a:endParaRPr>
          </a:p>
        </p:txBody>
      </p:sp>
      <p:sp>
        <p:nvSpPr>
          <p:cNvPr id="3" name="Segnaposto contenuto 2"/>
          <p:cNvSpPr>
            <a:spLocks noGrp="1"/>
          </p:cNvSpPr>
          <p:nvPr>
            <p:ph idx="1"/>
          </p:nvPr>
        </p:nvSpPr>
        <p:spPr/>
        <p:txBody>
          <a:bodyPr/>
          <a:lstStyle/>
          <a:p>
            <a:pPr algn="ctr">
              <a:buNone/>
            </a:pPr>
            <a:r>
              <a:rPr lang="it-IT" sz="4400" b="1" dirty="0" smtClean="0"/>
              <a:t>… interesse prioritario. </a:t>
            </a:r>
          </a:p>
          <a:p>
            <a:pPr algn="ctr">
              <a:buNone/>
            </a:pPr>
            <a:r>
              <a:rPr lang="it-IT" sz="4400" b="1" dirty="0" smtClean="0">
                <a:solidFill>
                  <a:srgbClr val="C00000"/>
                </a:solidFill>
              </a:rPr>
              <a:t>Essa infatti … è </a:t>
            </a:r>
            <a:r>
              <a:rPr lang="it-IT" sz="4400" b="1" i="1" dirty="0" smtClean="0">
                <a:solidFill>
                  <a:srgbClr val="C00000"/>
                </a:solidFill>
              </a:rPr>
              <a:t>il corpo di lui</a:t>
            </a:r>
            <a:r>
              <a:rPr lang="it-IT" sz="4400" b="1" i="1" dirty="0" smtClean="0"/>
              <a:t>, pienezza di colui che è il perfetto compimento di tutte le cose </a:t>
            </a:r>
          </a:p>
          <a:p>
            <a:pPr algn="ctr">
              <a:buNone/>
            </a:pPr>
            <a:r>
              <a:rPr lang="it-IT" dirty="0" smtClean="0"/>
              <a:t>(</a:t>
            </a:r>
            <a:r>
              <a:rPr lang="it-IT" dirty="0" err="1" smtClean="0"/>
              <a:t>Ef</a:t>
            </a:r>
            <a:r>
              <a:rPr lang="it-IT" dirty="0" smtClean="0"/>
              <a:t> 1,23)</a:t>
            </a:r>
            <a:endParaRPr lang="it-IT"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rgbClr val="C00000"/>
                </a:solidFill>
              </a:rPr>
              <a:t>Anche altre questioni …</a:t>
            </a:r>
            <a:endParaRPr lang="it-IT" b="1" dirty="0">
              <a:solidFill>
                <a:srgbClr val="C00000"/>
              </a:solidFill>
            </a:endParaRPr>
          </a:p>
        </p:txBody>
      </p:sp>
      <p:sp>
        <p:nvSpPr>
          <p:cNvPr id="3" name="Segnaposto contenuto 2"/>
          <p:cNvSpPr>
            <a:spLocks noGrp="1"/>
          </p:cNvSpPr>
          <p:nvPr>
            <p:ph idx="1"/>
          </p:nvPr>
        </p:nvSpPr>
        <p:spPr/>
        <p:txBody>
          <a:bodyPr>
            <a:normAutofit fontScale="92500" lnSpcReduction="10000"/>
          </a:bodyPr>
          <a:lstStyle/>
          <a:p>
            <a:pPr algn="ctr">
              <a:buNone/>
            </a:pPr>
            <a:r>
              <a:rPr lang="it-IT" b="1" dirty="0" smtClean="0"/>
              <a:t>… come la gratuità della salvezza che si ottiene attraverso Cristo </a:t>
            </a:r>
          </a:p>
          <a:p>
            <a:pPr algn="ctr">
              <a:buNone/>
            </a:pPr>
            <a:endParaRPr lang="it-IT" b="1" dirty="0" smtClean="0"/>
          </a:p>
          <a:p>
            <a:pPr algn="ctr">
              <a:buNone/>
            </a:pPr>
            <a:r>
              <a:rPr lang="it-IT" b="1" dirty="0" smtClean="0"/>
              <a:t>… come anche la questione che ritorna del rapporto dei convertiti dal giudaismo e dal paganesimo … risolto con l’immagine del mistero </a:t>
            </a:r>
            <a:r>
              <a:rPr lang="it-IT" b="1" i="1" dirty="0" smtClean="0"/>
              <a:t>per rivelazione mi è stato fatto conoscere il mistero … che le genti sono chiamate in Cristo Gesù, a condividere la stessa eredità  … </a:t>
            </a:r>
            <a:r>
              <a:rPr lang="it-IT" dirty="0" smtClean="0"/>
              <a:t>(</a:t>
            </a:r>
            <a:r>
              <a:rPr lang="it-IT" dirty="0" err="1" smtClean="0"/>
              <a:t>Ef</a:t>
            </a:r>
            <a:r>
              <a:rPr lang="it-IT" dirty="0" smtClean="0"/>
              <a:t> 3,3.6)</a:t>
            </a:r>
            <a:endParaRPr lang="it-IT"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cstate="print"/>
          <a:srcRect/>
          <a:tile tx="0" ty="0" sx="100000" sy="100000" flip="none" algn="tl"/>
        </a:blip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chemeClr val="accent5">
                    <a:lumMod val="50000"/>
                  </a:schemeClr>
                </a:solidFill>
                <a:latin typeface="Algerian" pitchFamily="82" charset="0"/>
              </a:rPr>
              <a:t>Lettere ‘pastorali’ </a:t>
            </a:r>
            <a:endParaRPr lang="it-IT" b="1" dirty="0">
              <a:solidFill>
                <a:schemeClr val="accent5">
                  <a:lumMod val="50000"/>
                </a:schemeClr>
              </a:solidFill>
              <a:latin typeface="Algerian" pitchFamily="82" charset="0"/>
            </a:endParaRPr>
          </a:p>
        </p:txBody>
      </p:sp>
      <p:sp>
        <p:nvSpPr>
          <p:cNvPr id="3" name="Segnaposto contenuto 2"/>
          <p:cNvSpPr>
            <a:spLocks noGrp="1"/>
          </p:cNvSpPr>
          <p:nvPr>
            <p:ph idx="1"/>
          </p:nvPr>
        </p:nvSpPr>
        <p:spPr/>
        <p:txBody>
          <a:bodyPr/>
          <a:lstStyle/>
          <a:p>
            <a:pPr algn="ctr">
              <a:buNone/>
            </a:pPr>
            <a:r>
              <a:rPr lang="it-IT" b="1" dirty="0" smtClean="0">
                <a:solidFill>
                  <a:srgbClr val="C00000"/>
                </a:solidFill>
                <a:latin typeface="Algerian" pitchFamily="82" charset="0"/>
              </a:rPr>
              <a:t>1</a:t>
            </a:r>
            <a:r>
              <a:rPr lang="it-IT" b="1" dirty="0" smtClean="0">
                <a:solidFill>
                  <a:srgbClr val="C00000"/>
                </a:solidFill>
                <a:latin typeface="Times New Roman" pitchFamily="18" charset="0"/>
                <a:cs typeface="Times New Roman" pitchFamily="18" charset="0"/>
              </a:rPr>
              <a:t> e </a:t>
            </a:r>
            <a:r>
              <a:rPr lang="it-IT" b="1" dirty="0" smtClean="0">
                <a:solidFill>
                  <a:srgbClr val="C00000"/>
                </a:solidFill>
                <a:latin typeface="Algerian" pitchFamily="82" charset="0"/>
              </a:rPr>
              <a:t>2 Timoteo </a:t>
            </a:r>
          </a:p>
          <a:p>
            <a:pPr algn="ctr">
              <a:buNone/>
            </a:pPr>
            <a:r>
              <a:rPr lang="it-IT" b="1" dirty="0" smtClean="0">
                <a:solidFill>
                  <a:srgbClr val="C00000"/>
                </a:solidFill>
                <a:latin typeface="Algerian" pitchFamily="82" charset="0"/>
              </a:rPr>
              <a:t>Tito </a:t>
            </a:r>
          </a:p>
          <a:p>
            <a:pPr>
              <a:buNone/>
            </a:pPr>
            <a:endParaRPr lang="it-IT" dirty="0" smtClean="0"/>
          </a:p>
          <a:p>
            <a:pPr algn="ctr">
              <a:buNone/>
            </a:pPr>
            <a:r>
              <a:rPr lang="it-IT" b="1" dirty="0" smtClean="0"/>
              <a:t>Due importanti e fedeli discepoli di Paolo</a:t>
            </a:r>
          </a:p>
          <a:p>
            <a:pPr algn="ctr">
              <a:buNone/>
            </a:pPr>
            <a:endParaRPr lang="it-IT" b="1" dirty="0" smtClean="0"/>
          </a:p>
          <a:p>
            <a:pPr algn="ctr">
              <a:buNone/>
            </a:pPr>
            <a:r>
              <a:rPr lang="it-IT" b="1" dirty="0" smtClean="0"/>
              <a:t>Ad essi dà indicazioni circa la conduzione delle comunità loro affidate, per questo ‘pastorali</a:t>
            </a:r>
            <a:r>
              <a:rPr lang="it-IT" dirty="0" smtClean="0"/>
              <a:t>’</a:t>
            </a:r>
            <a:endParaRPr lang="it-IT"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cstate="print"/>
          <a:srcRect/>
          <a:tile tx="0" ty="0" sx="100000" sy="100000" flip="none" algn="tl"/>
        </a:blip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rgbClr val="C00000"/>
                </a:solidFill>
              </a:rPr>
              <a:t>È uno stile …</a:t>
            </a:r>
            <a:endParaRPr lang="it-IT" b="1" dirty="0">
              <a:solidFill>
                <a:srgbClr val="C00000"/>
              </a:solidFill>
            </a:endParaRPr>
          </a:p>
        </p:txBody>
      </p:sp>
      <p:sp>
        <p:nvSpPr>
          <p:cNvPr id="3" name="Segnaposto contenuto 2"/>
          <p:cNvSpPr>
            <a:spLocks noGrp="1"/>
          </p:cNvSpPr>
          <p:nvPr>
            <p:ph idx="1"/>
          </p:nvPr>
        </p:nvSpPr>
        <p:spPr/>
        <p:txBody>
          <a:bodyPr/>
          <a:lstStyle/>
          <a:p>
            <a:pPr algn="ctr">
              <a:buNone/>
            </a:pPr>
            <a:r>
              <a:rPr lang="it-IT" b="1" dirty="0" smtClean="0"/>
              <a:t>… meno appassionato, ma più burocratico </a:t>
            </a:r>
          </a:p>
          <a:p>
            <a:pPr algn="ctr">
              <a:buNone/>
            </a:pPr>
            <a:endParaRPr lang="it-IT" b="1" dirty="0" smtClean="0"/>
          </a:p>
          <a:p>
            <a:pPr algn="ctr">
              <a:buNone/>
            </a:pPr>
            <a:r>
              <a:rPr lang="it-IT" b="1" dirty="0" smtClean="0"/>
              <a:t>Si ritiene possano essere state scritte (o solo completate) da un discepolo di Paolo per risolvere questioni relative ad una Chiesa più matura ed evoluta </a:t>
            </a:r>
            <a:endParaRPr lang="it-IT"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rgbClr val="FF0000"/>
                </a:solidFill>
              </a:rPr>
              <a:t>Sono state definite ‘epistole’</a:t>
            </a:r>
            <a:endParaRPr lang="it-IT" b="1" dirty="0">
              <a:solidFill>
                <a:srgbClr val="FF0000"/>
              </a:solidFill>
            </a:endParaRPr>
          </a:p>
        </p:txBody>
      </p:sp>
      <p:graphicFrame>
        <p:nvGraphicFramePr>
          <p:cNvPr id="4" name="Segnaposto contenuto 3"/>
          <p:cNvGraphicFramePr>
            <a:graphicFrameLocks noGrp="1"/>
          </p:cNvGraphicFramePr>
          <p:nvPr>
            <p:ph idx="1"/>
          </p:nvPr>
        </p:nvGraphicFramePr>
        <p:xfrm>
          <a:off x="457200" y="2348880"/>
          <a:ext cx="8229600" cy="2808312"/>
        </p:xfrm>
        <a:graphic>
          <a:graphicData uri="http://schemas.openxmlformats.org/drawingml/2006/table">
            <a:tbl>
              <a:tblPr firstRow="1" bandRow="1">
                <a:tableStyleId>{5C22544A-7EE6-4342-B048-85BDC9FD1C3A}</a:tableStyleId>
              </a:tblPr>
              <a:tblGrid>
                <a:gridCol w="8229600"/>
              </a:tblGrid>
              <a:tr h="2808312">
                <a:tc>
                  <a:txBody>
                    <a:bodyPr/>
                    <a:lstStyle/>
                    <a:p>
                      <a:pPr algn="ctr"/>
                      <a:endParaRPr lang="it-IT" sz="4400" dirty="0" smtClean="0">
                        <a:latin typeface="Times New Roman" pitchFamily="18" charset="0"/>
                        <a:cs typeface="Times New Roman" pitchFamily="18" charset="0"/>
                      </a:endParaRPr>
                    </a:p>
                    <a:p>
                      <a:pPr algn="ctr"/>
                      <a:r>
                        <a:rPr lang="it-IT" sz="4400" dirty="0" smtClean="0">
                          <a:latin typeface="Times New Roman" pitchFamily="18" charset="0"/>
                          <a:cs typeface="Times New Roman" pitchFamily="18" charset="0"/>
                        </a:rPr>
                        <a:t>Efesini, Ebrei, 1 Giovanni, </a:t>
                      </a:r>
                    </a:p>
                    <a:p>
                      <a:pPr algn="ctr"/>
                      <a:r>
                        <a:rPr lang="it-IT" sz="4400" dirty="0" smtClean="0">
                          <a:latin typeface="Times New Roman" pitchFamily="18" charset="0"/>
                          <a:cs typeface="Times New Roman" pitchFamily="18" charset="0"/>
                        </a:rPr>
                        <a:t>2</a:t>
                      </a:r>
                      <a:r>
                        <a:rPr lang="it-IT" sz="4400" baseline="0" dirty="0" smtClean="0">
                          <a:latin typeface="Times New Roman" pitchFamily="18" charset="0"/>
                          <a:cs typeface="Times New Roman" pitchFamily="18" charset="0"/>
                        </a:rPr>
                        <a:t> Pietro, </a:t>
                      </a:r>
                      <a:r>
                        <a:rPr lang="it-IT" sz="4400" dirty="0" smtClean="0">
                          <a:latin typeface="Times New Roman" pitchFamily="18" charset="0"/>
                          <a:cs typeface="Times New Roman" pitchFamily="18" charset="0"/>
                        </a:rPr>
                        <a:t>Giacomo,</a:t>
                      </a:r>
                      <a:r>
                        <a:rPr lang="it-IT" sz="4400" baseline="0" dirty="0" smtClean="0">
                          <a:latin typeface="Times New Roman" pitchFamily="18" charset="0"/>
                          <a:cs typeface="Times New Roman" pitchFamily="18" charset="0"/>
                        </a:rPr>
                        <a:t> e Giuda</a:t>
                      </a:r>
                      <a:endParaRPr lang="it-IT" sz="4400" dirty="0">
                        <a:latin typeface="Times New Roman" pitchFamily="18" charset="0"/>
                        <a:cs typeface="Times New Roman" pitchFamily="18" charset="0"/>
                      </a:endParaRPr>
                    </a:p>
                  </a:txBody>
                  <a:tcPr/>
                </a:tc>
              </a:tr>
            </a:tbl>
          </a:graphicData>
        </a:graphic>
      </p:graphicFrame>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cstate="print"/>
          <a:srcRect/>
          <a:tile tx="0" ty="0" sx="100000" sy="100000" flip="none" algn="tl"/>
        </a:blip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solidFill>
                  <a:srgbClr val="C00000"/>
                </a:solidFill>
                <a:latin typeface="Arial Black" pitchFamily="34" charset="0"/>
              </a:rPr>
              <a:t>Timoteo </a:t>
            </a:r>
            <a:endParaRPr lang="it-IT" dirty="0">
              <a:solidFill>
                <a:srgbClr val="C00000"/>
              </a:solidFill>
              <a:latin typeface="Arial Black" pitchFamily="34" charset="0"/>
            </a:endParaRPr>
          </a:p>
        </p:txBody>
      </p:sp>
      <p:sp>
        <p:nvSpPr>
          <p:cNvPr id="3" name="Segnaposto contenuto 2"/>
          <p:cNvSpPr>
            <a:spLocks noGrp="1"/>
          </p:cNvSpPr>
          <p:nvPr>
            <p:ph idx="1"/>
          </p:nvPr>
        </p:nvSpPr>
        <p:spPr/>
        <p:txBody>
          <a:bodyPr>
            <a:normAutofit fontScale="92500" lnSpcReduction="10000"/>
          </a:bodyPr>
          <a:lstStyle/>
          <a:p>
            <a:pPr algn="ctr">
              <a:buNone/>
            </a:pPr>
            <a:r>
              <a:rPr lang="it-IT" b="1" dirty="0" smtClean="0"/>
              <a:t>Nascita a </a:t>
            </a:r>
            <a:r>
              <a:rPr lang="it-IT" b="1" dirty="0" err="1" smtClean="0"/>
              <a:t>Listra</a:t>
            </a:r>
            <a:r>
              <a:rPr lang="it-IT" b="1" dirty="0" smtClean="0"/>
              <a:t>  da madre giudea e padre greco e morte ad Efeso (circa il 97)</a:t>
            </a:r>
          </a:p>
          <a:p>
            <a:pPr algn="ctr">
              <a:buNone/>
            </a:pPr>
            <a:endParaRPr lang="it-IT" b="1" dirty="0" smtClean="0"/>
          </a:p>
          <a:p>
            <a:pPr algn="ctr">
              <a:buNone/>
            </a:pPr>
            <a:r>
              <a:rPr lang="it-IT" b="1" dirty="0" smtClean="0"/>
              <a:t>Sua madre si chiamava </a:t>
            </a:r>
            <a:r>
              <a:rPr lang="it-IT" b="1" dirty="0" err="1" smtClean="0"/>
              <a:t>Eunice</a:t>
            </a:r>
            <a:endParaRPr lang="it-IT" b="1" dirty="0" smtClean="0"/>
          </a:p>
          <a:p>
            <a:pPr algn="ctr">
              <a:buNone/>
            </a:pPr>
            <a:r>
              <a:rPr lang="it-IT" b="1" dirty="0" smtClean="0"/>
              <a:t> e sua sorella </a:t>
            </a:r>
            <a:r>
              <a:rPr lang="it-IT" b="1" dirty="0" err="1" smtClean="0"/>
              <a:t>Loide</a:t>
            </a:r>
            <a:r>
              <a:rPr lang="it-IT" b="1" dirty="0" smtClean="0"/>
              <a:t> </a:t>
            </a:r>
          </a:p>
          <a:p>
            <a:pPr algn="ctr">
              <a:buNone/>
            </a:pPr>
            <a:endParaRPr lang="it-IT" b="1" dirty="0" smtClean="0"/>
          </a:p>
          <a:p>
            <a:pPr algn="ctr">
              <a:buNone/>
            </a:pPr>
            <a:r>
              <a:rPr lang="it-IT" b="1" dirty="0" smtClean="0"/>
              <a:t>Compagno di viaggio di Paolo</a:t>
            </a:r>
          </a:p>
          <a:p>
            <a:pPr algn="ctr">
              <a:buNone/>
            </a:pPr>
            <a:endParaRPr lang="it-IT" b="1" dirty="0" smtClean="0"/>
          </a:p>
          <a:p>
            <a:pPr algn="ctr">
              <a:buNone/>
            </a:pPr>
            <a:r>
              <a:rPr lang="it-IT" b="1" dirty="0" smtClean="0"/>
              <a:t>Presbitero o Vescovo di Efeso   </a:t>
            </a:r>
            <a:endParaRPr lang="it-IT" b="1"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cstate="print"/>
          <a:srcRect/>
          <a:tile tx="0" ty="0" sx="100000" sy="100000" flip="none" algn="tl"/>
        </a:blip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rgbClr val="C00000"/>
                </a:solidFill>
                <a:latin typeface="Algerian" pitchFamily="82" charset="0"/>
              </a:rPr>
              <a:t>1 Timoteo </a:t>
            </a:r>
            <a:endParaRPr lang="it-IT" b="1" dirty="0">
              <a:solidFill>
                <a:srgbClr val="C00000"/>
              </a:solidFill>
              <a:latin typeface="Algerian" pitchFamily="82" charset="0"/>
            </a:endParaRPr>
          </a:p>
        </p:txBody>
      </p:sp>
      <p:sp>
        <p:nvSpPr>
          <p:cNvPr id="3" name="Segnaposto contenuto 2"/>
          <p:cNvSpPr>
            <a:spLocks noGrp="1"/>
          </p:cNvSpPr>
          <p:nvPr>
            <p:ph idx="1"/>
          </p:nvPr>
        </p:nvSpPr>
        <p:spPr/>
        <p:txBody>
          <a:bodyPr>
            <a:normAutofit/>
          </a:bodyPr>
          <a:lstStyle/>
          <a:p>
            <a:pPr algn="ctr">
              <a:buNone/>
            </a:pPr>
            <a:r>
              <a:rPr lang="it-IT" sz="3600" b="1" u="sng" dirty="0" smtClean="0">
                <a:solidFill>
                  <a:srgbClr val="002060"/>
                </a:solidFill>
              </a:rPr>
              <a:t>Questioni varie</a:t>
            </a:r>
            <a:r>
              <a:rPr lang="it-IT" sz="3600" b="1" dirty="0" smtClean="0"/>
              <a:t>:</a:t>
            </a:r>
          </a:p>
          <a:p>
            <a:pPr algn="ctr">
              <a:buNone/>
            </a:pPr>
            <a:endParaRPr lang="it-IT" sz="3600" b="1" dirty="0" smtClean="0"/>
          </a:p>
          <a:p>
            <a:pPr algn="ctr">
              <a:buNone/>
            </a:pPr>
            <a:r>
              <a:rPr lang="it-IT" sz="3600" b="1" dirty="0" smtClean="0"/>
              <a:t>-attenzione ai falsi dottori</a:t>
            </a:r>
          </a:p>
          <a:p>
            <a:pPr algn="ctr">
              <a:buNone/>
            </a:pPr>
            <a:r>
              <a:rPr lang="it-IT" sz="3600" b="1" dirty="0" smtClean="0"/>
              <a:t>-assemblee e abbigliamento femminile</a:t>
            </a:r>
          </a:p>
          <a:p>
            <a:pPr algn="ctr">
              <a:buNone/>
            </a:pPr>
            <a:r>
              <a:rPr lang="it-IT" sz="3600" b="1" dirty="0" smtClean="0"/>
              <a:t>-vescovi, diaconi, presbiteri</a:t>
            </a:r>
          </a:p>
          <a:p>
            <a:pPr algn="ctr">
              <a:buNone/>
            </a:pPr>
            <a:r>
              <a:rPr lang="it-IT" sz="3600" b="1" dirty="0" smtClean="0"/>
              <a:t>-vedove, schiavi, …</a:t>
            </a:r>
            <a:endParaRPr lang="it-IT" sz="3600" b="1"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cstate="print"/>
          <a:srcRect/>
          <a:tile tx="0" ty="0" sx="100000" sy="100000" flip="none" algn="tl"/>
        </a:blip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rgbClr val="002060"/>
                </a:solidFill>
                <a:latin typeface="Algerian" pitchFamily="82" charset="0"/>
              </a:rPr>
              <a:t>2 Timoteo </a:t>
            </a:r>
            <a:endParaRPr lang="it-IT" b="1" dirty="0">
              <a:solidFill>
                <a:srgbClr val="002060"/>
              </a:solidFill>
              <a:latin typeface="Algerian" pitchFamily="82" charset="0"/>
            </a:endParaRPr>
          </a:p>
        </p:txBody>
      </p:sp>
      <p:sp>
        <p:nvSpPr>
          <p:cNvPr id="3" name="Segnaposto contenuto 2"/>
          <p:cNvSpPr>
            <a:spLocks noGrp="1"/>
          </p:cNvSpPr>
          <p:nvPr>
            <p:ph idx="1"/>
          </p:nvPr>
        </p:nvSpPr>
        <p:spPr/>
        <p:txBody>
          <a:bodyPr>
            <a:normAutofit/>
          </a:bodyPr>
          <a:lstStyle/>
          <a:p>
            <a:pPr algn="ctr">
              <a:buNone/>
            </a:pPr>
            <a:r>
              <a:rPr lang="it-IT" sz="5400" b="1" dirty="0" smtClean="0"/>
              <a:t>Ancora i falsi dottori</a:t>
            </a:r>
          </a:p>
          <a:p>
            <a:pPr algn="ctr">
              <a:buNone/>
            </a:pPr>
            <a:r>
              <a:rPr lang="it-IT" sz="5400" b="1" dirty="0" smtClean="0"/>
              <a:t>Pericoli da evitare</a:t>
            </a:r>
          </a:p>
          <a:p>
            <a:pPr algn="ctr">
              <a:buNone/>
            </a:pPr>
            <a:r>
              <a:rPr lang="it-IT" sz="5400" b="1" dirty="0" smtClean="0"/>
              <a:t>Raccomandazioni personali </a:t>
            </a:r>
            <a:endParaRPr lang="it-IT" sz="5400" b="1"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cstate="print"/>
          <a:srcRect/>
          <a:tile tx="0" ty="0" sx="100000" sy="100000" flip="none" algn="tl"/>
        </a:blip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rgbClr val="002060"/>
                </a:solidFill>
              </a:rPr>
              <a:t>Affetto per Timoteo …</a:t>
            </a:r>
            <a:endParaRPr lang="it-IT" b="1" dirty="0">
              <a:solidFill>
                <a:srgbClr val="002060"/>
              </a:solidFill>
            </a:endParaRPr>
          </a:p>
        </p:txBody>
      </p:sp>
      <p:sp>
        <p:nvSpPr>
          <p:cNvPr id="3" name="Segnaposto contenuto 2"/>
          <p:cNvSpPr>
            <a:spLocks noGrp="1"/>
          </p:cNvSpPr>
          <p:nvPr>
            <p:ph idx="1"/>
          </p:nvPr>
        </p:nvSpPr>
        <p:spPr/>
        <p:txBody>
          <a:bodyPr/>
          <a:lstStyle/>
          <a:p>
            <a:pPr algn="ctr">
              <a:buNone/>
            </a:pPr>
            <a:endParaRPr lang="it-IT" b="1" dirty="0" smtClean="0">
              <a:latin typeface="Times New Roman" pitchFamily="18" charset="0"/>
              <a:cs typeface="Times New Roman" pitchFamily="18" charset="0"/>
            </a:endParaRPr>
          </a:p>
          <a:p>
            <a:pPr algn="ctr">
              <a:buNone/>
            </a:pPr>
            <a:r>
              <a:rPr lang="it-IT" b="1" dirty="0" smtClean="0">
                <a:latin typeface="Times New Roman" pitchFamily="18" charset="0"/>
                <a:cs typeface="Times New Roman" pitchFamily="18" charset="0"/>
              </a:rPr>
              <a:t>… </a:t>
            </a:r>
            <a:r>
              <a:rPr lang="it-IT" b="1" i="1" dirty="0" smtClean="0">
                <a:latin typeface="Times New Roman" pitchFamily="18" charset="0"/>
                <a:cs typeface="Times New Roman" pitchFamily="18" charset="0"/>
              </a:rPr>
              <a:t>vero figlio mio nella fede </a:t>
            </a:r>
            <a:r>
              <a:rPr lang="it-IT" b="1" dirty="0" smtClean="0">
                <a:latin typeface="Times New Roman" pitchFamily="18" charset="0"/>
                <a:cs typeface="Times New Roman" pitchFamily="18" charset="0"/>
              </a:rPr>
              <a:t>1Tm 1,2</a:t>
            </a:r>
          </a:p>
          <a:p>
            <a:pPr algn="ctr">
              <a:buNone/>
            </a:pPr>
            <a:r>
              <a:rPr lang="it-IT" b="1" dirty="0" smtClean="0">
                <a:latin typeface="Times New Roman" pitchFamily="18" charset="0"/>
                <a:cs typeface="Times New Roman" pitchFamily="18" charset="0"/>
              </a:rPr>
              <a:t>… </a:t>
            </a:r>
            <a:r>
              <a:rPr lang="it-IT" b="1" i="1" dirty="0" smtClean="0">
                <a:latin typeface="Times New Roman" pitchFamily="18" charset="0"/>
                <a:cs typeface="Times New Roman" pitchFamily="18" charset="0"/>
              </a:rPr>
              <a:t>figlio mio Timoteo </a:t>
            </a:r>
            <a:r>
              <a:rPr lang="it-IT" b="1" dirty="0" smtClean="0">
                <a:latin typeface="Times New Roman" pitchFamily="18" charset="0"/>
                <a:cs typeface="Times New Roman" pitchFamily="18" charset="0"/>
              </a:rPr>
              <a:t>1Tm 1,18</a:t>
            </a:r>
          </a:p>
          <a:p>
            <a:pPr algn="ctr">
              <a:buNone/>
            </a:pPr>
            <a:r>
              <a:rPr lang="it-IT" b="1" dirty="0" smtClean="0">
                <a:latin typeface="Times New Roman" pitchFamily="18" charset="0"/>
                <a:cs typeface="Times New Roman" pitchFamily="18" charset="0"/>
              </a:rPr>
              <a:t>… </a:t>
            </a:r>
            <a:r>
              <a:rPr lang="it-IT" b="1" i="1" dirty="0" smtClean="0">
                <a:latin typeface="Times New Roman" pitchFamily="18" charset="0"/>
                <a:cs typeface="Times New Roman" pitchFamily="18" charset="0"/>
              </a:rPr>
              <a:t>tu, uomo di Dio </a:t>
            </a:r>
            <a:r>
              <a:rPr lang="it-IT" b="1" dirty="0" smtClean="0">
                <a:latin typeface="Times New Roman" pitchFamily="18" charset="0"/>
                <a:cs typeface="Times New Roman" pitchFamily="18" charset="0"/>
              </a:rPr>
              <a:t>1Tm 6,11</a:t>
            </a:r>
          </a:p>
          <a:p>
            <a:pPr algn="ctr">
              <a:buNone/>
            </a:pPr>
            <a:r>
              <a:rPr lang="it-IT" b="1" dirty="0" smtClean="0">
                <a:latin typeface="Times New Roman" pitchFamily="18" charset="0"/>
                <a:cs typeface="Times New Roman" pitchFamily="18" charset="0"/>
              </a:rPr>
              <a:t> … </a:t>
            </a:r>
            <a:r>
              <a:rPr lang="it-IT" b="1" i="1" dirty="0" smtClean="0">
                <a:latin typeface="Times New Roman" pitchFamily="18" charset="0"/>
                <a:cs typeface="Times New Roman" pitchFamily="18" charset="0"/>
              </a:rPr>
              <a:t>O Timoteo </a:t>
            </a:r>
            <a:r>
              <a:rPr lang="it-IT" b="1" dirty="0" smtClean="0">
                <a:latin typeface="Times New Roman" pitchFamily="18" charset="0"/>
                <a:cs typeface="Times New Roman" pitchFamily="18" charset="0"/>
              </a:rPr>
              <a:t>1Tm 6,20</a:t>
            </a:r>
          </a:p>
          <a:p>
            <a:pPr algn="ctr">
              <a:buNone/>
            </a:pPr>
            <a:r>
              <a:rPr lang="it-IT" b="1" dirty="0" smtClean="0">
                <a:latin typeface="Times New Roman" pitchFamily="18" charset="0"/>
                <a:cs typeface="Times New Roman" pitchFamily="18" charset="0"/>
              </a:rPr>
              <a:t>… </a:t>
            </a:r>
            <a:r>
              <a:rPr lang="it-IT" b="1" i="1" dirty="0" smtClean="0">
                <a:latin typeface="Times New Roman" pitchFamily="18" charset="0"/>
                <a:cs typeface="Times New Roman" pitchFamily="18" charset="0"/>
              </a:rPr>
              <a:t>figlio carissimo </a:t>
            </a:r>
            <a:r>
              <a:rPr lang="it-IT" b="1" dirty="0" smtClean="0">
                <a:latin typeface="Times New Roman" pitchFamily="18" charset="0"/>
                <a:cs typeface="Times New Roman" pitchFamily="18" charset="0"/>
              </a:rPr>
              <a:t>2Tm 1,2</a:t>
            </a:r>
          </a:p>
          <a:p>
            <a:pPr algn="ctr">
              <a:buNone/>
            </a:pPr>
            <a:r>
              <a:rPr lang="it-IT" b="1" dirty="0" smtClean="0">
                <a:latin typeface="Times New Roman" pitchFamily="18" charset="0"/>
                <a:cs typeface="Times New Roman" pitchFamily="18" charset="0"/>
              </a:rPr>
              <a:t>… </a:t>
            </a:r>
            <a:r>
              <a:rPr lang="it-IT" b="1" i="1" dirty="0" smtClean="0">
                <a:latin typeface="Times New Roman" pitchFamily="18" charset="0"/>
                <a:cs typeface="Times New Roman" pitchFamily="18" charset="0"/>
              </a:rPr>
              <a:t>e tu, figlio mio, </a:t>
            </a:r>
            <a:r>
              <a:rPr lang="it-IT" b="1" dirty="0" smtClean="0">
                <a:latin typeface="Times New Roman" pitchFamily="18" charset="0"/>
                <a:cs typeface="Times New Roman" pitchFamily="18" charset="0"/>
              </a:rPr>
              <a:t>2Tm 2,1</a:t>
            </a:r>
            <a:endParaRPr lang="it-IT" b="1" dirty="0">
              <a:latin typeface="Times New Roman" pitchFamily="18" charset="0"/>
              <a:cs typeface="Times New Roman" pitchFamily="18" charset="0"/>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cstate="print"/>
          <a:srcRect/>
          <a:tile tx="0" ty="0" sx="100000" sy="100000" flip="none" algn="tl"/>
        </a:blip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5400" b="1" dirty="0" smtClean="0">
                <a:solidFill>
                  <a:srgbClr val="002060"/>
                </a:solidFill>
                <a:latin typeface="Arial Black" pitchFamily="34" charset="0"/>
              </a:rPr>
              <a:t>Tito </a:t>
            </a:r>
            <a:endParaRPr lang="it-IT" sz="5400" b="1" dirty="0">
              <a:solidFill>
                <a:srgbClr val="002060"/>
              </a:solidFill>
              <a:latin typeface="Arial Black" pitchFamily="34" charset="0"/>
            </a:endParaRPr>
          </a:p>
        </p:txBody>
      </p:sp>
      <p:sp>
        <p:nvSpPr>
          <p:cNvPr id="3" name="Segnaposto contenuto 2"/>
          <p:cNvSpPr>
            <a:spLocks noGrp="1"/>
          </p:cNvSpPr>
          <p:nvPr>
            <p:ph idx="1"/>
          </p:nvPr>
        </p:nvSpPr>
        <p:spPr/>
        <p:txBody>
          <a:bodyPr>
            <a:normAutofit fontScale="92500" lnSpcReduction="10000"/>
          </a:bodyPr>
          <a:lstStyle/>
          <a:p>
            <a:pPr algn="ctr">
              <a:buNone/>
            </a:pPr>
            <a:r>
              <a:rPr lang="it-IT" b="1" dirty="0" smtClean="0"/>
              <a:t>Uno dei più importanti collaboratori di Paolo</a:t>
            </a:r>
          </a:p>
          <a:p>
            <a:pPr algn="ctr">
              <a:buNone/>
            </a:pPr>
            <a:r>
              <a:rPr lang="it-IT" dirty="0" smtClean="0"/>
              <a:t>(… </a:t>
            </a:r>
            <a:r>
              <a:rPr lang="it-IT" i="1" dirty="0" smtClean="0"/>
              <a:t>mio vero figlio nella medesima </a:t>
            </a:r>
            <a:r>
              <a:rPr lang="it-IT" dirty="0" smtClean="0"/>
              <a:t>fede </a:t>
            </a:r>
            <a:r>
              <a:rPr lang="it-IT" dirty="0" err="1" smtClean="0"/>
              <a:t>Tt</a:t>
            </a:r>
            <a:r>
              <a:rPr lang="it-IT" dirty="0" smtClean="0"/>
              <a:t> 1,4)</a:t>
            </a:r>
          </a:p>
          <a:p>
            <a:pPr algn="ctr">
              <a:buNone/>
            </a:pPr>
            <a:r>
              <a:rPr lang="it-IT" b="1" dirty="0" smtClean="0"/>
              <a:t>La tradizione lo ritiene vescovo di Creta</a:t>
            </a:r>
          </a:p>
          <a:p>
            <a:pPr algn="ctr">
              <a:buNone/>
            </a:pPr>
            <a:endParaRPr lang="it-IT" b="1" dirty="0" smtClean="0"/>
          </a:p>
          <a:p>
            <a:pPr algn="ctr">
              <a:buNone/>
            </a:pPr>
            <a:r>
              <a:rPr lang="it-IT" b="1" dirty="0" smtClean="0"/>
              <a:t>Greco di origine pagana convertito a Cristo probabilmente da Paolo stesso</a:t>
            </a:r>
          </a:p>
          <a:p>
            <a:pPr algn="ctr">
              <a:buNone/>
            </a:pPr>
            <a:endParaRPr lang="it-IT" b="1" dirty="0" smtClean="0"/>
          </a:p>
          <a:p>
            <a:pPr algn="ctr">
              <a:buNone/>
            </a:pPr>
            <a:r>
              <a:rPr lang="it-IT" b="1" dirty="0" smtClean="0"/>
              <a:t>Vicino a Paolo specie per la risoluzione delle questioni della comunità di Corinto</a:t>
            </a:r>
          </a:p>
          <a:p>
            <a:pPr algn="ctr">
              <a:buNone/>
            </a:pPr>
            <a:endParaRPr lang="it-IT" b="1" dirty="0" smtClean="0"/>
          </a:p>
          <a:p>
            <a:pPr algn="ctr">
              <a:buNone/>
            </a:pPr>
            <a:endParaRPr lang="it-IT" b="1"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cstate="print"/>
          <a:srcRect/>
          <a:tile tx="0" ty="0" sx="100000" sy="100000" flip="none" algn="tl"/>
        </a:blip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5400" b="1" dirty="0" smtClean="0">
                <a:solidFill>
                  <a:srgbClr val="002060"/>
                </a:solidFill>
              </a:rPr>
              <a:t>Questioni </a:t>
            </a:r>
            <a:endParaRPr lang="it-IT" sz="5400" b="1" dirty="0">
              <a:solidFill>
                <a:srgbClr val="002060"/>
              </a:solidFill>
            </a:endParaRPr>
          </a:p>
        </p:txBody>
      </p:sp>
      <p:graphicFrame>
        <p:nvGraphicFramePr>
          <p:cNvPr id="4" name="Segnaposto contenuto 3"/>
          <p:cNvGraphicFramePr>
            <a:graphicFrameLocks noGrp="1"/>
          </p:cNvGraphicFramePr>
          <p:nvPr>
            <p:ph idx="1"/>
          </p:nvPr>
        </p:nvGraphicFramePr>
        <p:xfrm>
          <a:off x="457200" y="1600200"/>
          <a:ext cx="8229600" cy="4754880"/>
        </p:xfrm>
        <a:graphic>
          <a:graphicData uri="http://schemas.openxmlformats.org/drawingml/2006/table">
            <a:tbl>
              <a:tblPr firstRow="1" bandRow="1">
                <a:tableStyleId>{5C22544A-7EE6-4342-B048-85BDC9FD1C3A}</a:tableStyleId>
              </a:tblPr>
              <a:tblGrid>
                <a:gridCol w="8229600"/>
              </a:tblGrid>
              <a:tr h="370840">
                <a:tc>
                  <a:txBody>
                    <a:bodyPr/>
                    <a:lstStyle/>
                    <a:p>
                      <a:pPr algn="ctr">
                        <a:buNone/>
                      </a:pPr>
                      <a:r>
                        <a:rPr lang="it-IT" sz="3600" b="1" dirty="0" smtClean="0">
                          <a:solidFill>
                            <a:schemeClr val="tx1"/>
                          </a:solidFill>
                        </a:rPr>
                        <a:t>-vescovi e presbiteri</a:t>
                      </a:r>
                    </a:p>
                    <a:p>
                      <a:pPr algn="ctr">
                        <a:buNone/>
                      </a:pPr>
                      <a:endParaRPr lang="it-IT" sz="3600" b="1" dirty="0" smtClean="0"/>
                    </a:p>
                  </a:txBody>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3600" b="1" dirty="0" smtClean="0"/>
                        <a:t>-falsi dottori </a:t>
                      </a:r>
                    </a:p>
                    <a:p>
                      <a:pPr algn="ctr"/>
                      <a:endParaRPr lang="it-IT" sz="3600" b="1" dirty="0"/>
                    </a:p>
                  </a:txBody>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3600" b="1" dirty="0" smtClean="0"/>
                        <a:t>-questioni morali</a:t>
                      </a:r>
                    </a:p>
                    <a:p>
                      <a:pPr algn="ctr"/>
                      <a:endParaRPr lang="it-IT" sz="3600" b="1" dirty="0"/>
                    </a:p>
                  </a:txBody>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3600" b="1" dirty="0" smtClean="0"/>
                        <a:t>-consigli personali</a:t>
                      </a:r>
                    </a:p>
                    <a:p>
                      <a:pPr algn="ctr"/>
                      <a:endParaRPr lang="it-IT" sz="3600" b="1" dirty="0"/>
                    </a:p>
                  </a:txBody>
                  <a:tcPr/>
                </a:tc>
              </a:tr>
            </a:tbl>
          </a:graphicData>
        </a:graphic>
      </p:graphicFrame>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cstate="print"/>
          <a:srcRect/>
          <a:tile tx="0" ty="0" sx="100000" sy="100000" flip="none" algn="tl"/>
        </a:blip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rgbClr val="00B050"/>
                </a:solidFill>
                <a:latin typeface="Algerian" pitchFamily="82" charset="0"/>
              </a:rPr>
              <a:t>Lettera a </a:t>
            </a:r>
            <a:r>
              <a:rPr lang="it-IT" b="1" dirty="0" err="1" smtClean="0">
                <a:solidFill>
                  <a:srgbClr val="00B050"/>
                </a:solidFill>
                <a:latin typeface="Algerian" pitchFamily="82" charset="0"/>
              </a:rPr>
              <a:t>Filemone</a:t>
            </a:r>
            <a:r>
              <a:rPr lang="it-IT" b="1" dirty="0" smtClean="0">
                <a:solidFill>
                  <a:srgbClr val="00B050"/>
                </a:solidFill>
                <a:latin typeface="Algerian" pitchFamily="82" charset="0"/>
              </a:rPr>
              <a:t> </a:t>
            </a:r>
            <a:endParaRPr lang="it-IT" b="1" dirty="0">
              <a:solidFill>
                <a:srgbClr val="00B050"/>
              </a:solidFill>
              <a:latin typeface="Algerian" pitchFamily="82" charset="0"/>
            </a:endParaRPr>
          </a:p>
        </p:txBody>
      </p:sp>
      <p:sp>
        <p:nvSpPr>
          <p:cNvPr id="3" name="Segnaposto contenuto 2"/>
          <p:cNvSpPr>
            <a:spLocks noGrp="1"/>
          </p:cNvSpPr>
          <p:nvPr>
            <p:ph idx="1"/>
          </p:nvPr>
        </p:nvSpPr>
        <p:spPr/>
        <p:txBody>
          <a:bodyPr/>
          <a:lstStyle/>
          <a:p>
            <a:pPr algn="ctr">
              <a:buNone/>
            </a:pPr>
            <a:r>
              <a:rPr lang="it-IT" b="1" dirty="0" err="1" smtClean="0"/>
              <a:t>Filemone</a:t>
            </a:r>
            <a:r>
              <a:rPr lang="it-IT" b="1" dirty="0" smtClean="0"/>
              <a:t> è un cristiano di Colossi </a:t>
            </a:r>
          </a:p>
          <a:p>
            <a:pPr algn="ctr">
              <a:buNone/>
            </a:pPr>
            <a:r>
              <a:rPr lang="it-IT" b="1" dirty="0" smtClean="0"/>
              <a:t>convertito da Paolo</a:t>
            </a:r>
          </a:p>
          <a:p>
            <a:pPr algn="ctr">
              <a:buNone/>
            </a:pPr>
            <a:r>
              <a:rPr lang="it-IT" b="1" dirty="0" smtClean="0"/>
              <a:t>A lui Paolo scrive per consigliargli di riaccogliere con sé </a:t>
            </a:r>
            <a:r>
              <a:rPr lang="it-IT" b="1" dirty="0" err="1" smtClean="0"/>
              <a:t>Onesimo</a:t>
            </a:r>
            <a:endParaRPr lang="it-IT" b="1" dirty="0" smtClean="0"/>
          </a:p>
          <a:p>
            <a:pPr algn="ctr">
              <a:buNone/>
            </a:pPr>
            <a:r>
              <a:rPr lang="it-IT" b="1" dirty="0" err="1" smtClean="0"/>
              <a:t>Onesimo</a:t>
            </a:r>
            <a:r>
              <a:rPr lang="it-IT" b="1" dirty="0" smtClean="0"/>
              <a:t> è uno schiavo di </a:t>
            </a:r>
            <a:r>
              <a:rPr lang="it-IT" b="1" dirty="0" err="1" smtClean="0"/>
              <a:t>Filemone</a:t>
            </a:r>
            <a:r>
              <a:rPr lang="it-IT" b="1" dirty="0" smtClean="0"/>
              <a:t> fuggito dal suo padrone forse in seguito ad un furto </a:t>
            </a:r>
          </a:p>
          <a:p>
            <a:pPr algn="ctr">
              <a:buNone/>
            </a:pPr>
            <a:r>
              <a:rPr lang="it-IT" b="1" dirty="0" err="1" smtClean="0"/>
              <a:t>Onesimo</a:t>
            </a:r>
            <a:r>
              <a:rPr lang="it-IT" b="1" dirty="0" smtClean="0"/>
              <a:t> anche è stato convertito da Paolo</a:t>
            </a:r>
            <a:endParaRPr lang="it-IT" b="1"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endParaRPr lang="it-IT"/>
          </a:p>
        </p:txBody>
      </p:sp>
      <p:pic>
        <p:nvPicPr>
          <p:cNvPr id="8194" name="Picture 2" descr="Risultati immagini per filemone"/>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cstate="print"/>
          <a:srcRect/>
          <a:tile tx="0" ty="0" sx="100000" sy="100000" flip="none" algn="tl"/>
        </a:blip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rgbClr val="00B050"/>
                </a:solidFill>
              </a:rPr>
              <a:t>Perciò …</a:t>
            </a:r>
            <a:endParaRPr lang="it-IT" b="1" dirty="0">
              <a:solidFill>
                <a:srgbClr val="00B050"/>
              </a:solidFill>
            </a:endParaRPr>
          </a:p>
        </p:txBody>
      </p:sp>
      <p:sp>
        <p:nvSpPr>
          <p:cNvPr id="3" name="Segnaposto contenuto 2"/>
          <p:cNvSpPr>
            <a:spLocks noGrp="1"/>
          </p:cNvSpPr>
          <p:nvPr>
            <p:ph idx="1"/>
          </p:nvPr>
        </p:nvSpPr>
        <p:spPr/>
        <p:txBody>
          <a:bodyPr/>
          <a:lstStyle/>
          <a:p>
            <a:pPr algn="ctr">
              <a:buNone/>
            </a:pPr>
            <a:r>
              <a:rPr lang="it-IT" sz="3600" b="1" dirty="0" smtClean="0"/>
              <a:t>Paolo chiede a </a:t>
            </a:r>
            <a:r>
              <a:rPr lang="it-IT" sz="3600" b="1" dirty="0" err="1" smtClean="0"/>
              <a:t>Filemone</a:t>
            </a:r>
            <a:r>
              <a:rPr lang="it-IT" sz="3600" b="1" dirty="0" smtClean="0"/>
              <a:t> di riaccogliere in casa </a:t>
            </a:r>
            <a:r>
              <a:rPr lang="it-IT" sz="3600" b="1" dirty="0" err="1" smtClean="0"/>
              <a:t>Onesimo</a:t>
            </a:r>
            <a:r>
              <a:rPr lang="it-IT" sz="3600" b="1" dirty="0" smtClean="0"/>
              <a:t> e non più come schiavo, ma come </a:t>
            </a:r>
            <a:r>
              <a:rPr lang="it-IT" sz="3600" b="1" i="1" dirty="0" smtClean="0"/>
              <a:t>fratello nel Signore </a:t>
            </a:r>
            <a:r>
              <a:rPr lang="it-IT" sz="3600" b="1" dirty="0" smtClean="0"/>
              <a:t>1,16</a:t>
            </a:r>
          </a:p>
          <a:p>
            <a:pPr algn="ctr">
              <a:buNone/>
            </a:pPr>
            <a:endParaRPr lang="it-IT" sz="3600" b="1" dirty="0" smtClean="0"/>
          </a:p>
          <a:p>
            <a:pPr algn="ctr">
              <a:buNone/>
            </a:pPr>
            <a:r>
              <a:rPr lang="it-IT" sz="3600" b="1" dirty="0" smtClean="0"/>
              <a:t>Paolo è disposto per lui </a:t>
            </a:r>
          </a:p>
          <a:p>
            <a:pPr algn="ctr">
              <a:buNone/>
            </a:pPr>
            <a:r>
              <a:rPr lang="it-IT" sz="3600" b="1" dirty="0" smtClean="0">
                <a:solidFill>
                  <a:srgbClr val="C00000"/>
                </a:solidFill>
              </a:rPr>
              <a:t>a pagare di persona</a:t>
            </a:r>
            <a:endParaRPr lang="it-IT" sz="3600" b="1" dirty="0">
              <a:solidFill>
                <a:srgbClr val="C00000"/>
              </a:solidFill>
            </a:endParaRP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cstate="print"/>
          <a:srcRect/>
          <a:tile tx="0" ty="0" sx="100000" sy="100000" flip="none" algn="tl"/>
        </a:blip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rgbClr val="C00000"/>
                </a:solidFill>
              </a:rPr>
              <a:t>Lettera importantissima!</a:t>
            </a:r>
            <a:endParaRPr lang="it-IT" b="1" dirty="0">
              <a:solidFill>
                <a:srgbClr val="C00000"/>
              </a:solidFill>
            </a:endParaRPr>
          </a:p>
        </p:txBody>
      </p:sp>
      <p:sp>
        <p:nvSpPr>
          <p:cNvPr id="3" name="Segnaposto contenuto 2"/>
          <p:cNvSpPr>
            <a:spLocks noGrp="1"/>
          </p:cNvSpPr>
          <p:nvPr>
            <p:ph idx="1"/>
          </p:nvPr>
        </p:nvSpPr>
        <p:spPr/>
        <p:txBody>
          <a:bodyPr>
            <a:normAutofit/>
          </a:bodyPr>
          <a:lstStyle/>
          <a:p>
            <a:pPr algn="ctr">
              <a:buNone/>
            </a:pPr>
            <a:r>
              <a:rPr lang="it-IT" sz="4000" b="1" dirty="0" smtClean="0"/>
              <a:t>Seppur breve … emerge l’umanità di Paolo</a:t>
            </a:r>
          </a:p>
          <a:p>
            <a:pPr algn="ctr">
              <a:buNone/>
            </a:pPr>
            <a:r>
              <a:rPr lang="it-IT" sz="4000" b="1" dirty="0" smtClean="0"/>
              <a:t>È stata interamente redatta da Paolo</a:t>
            </a:r>
          </a:p>
          <a:p>
            <a:pPr algn="ctr">
              <a:buNone/>
            </a:pPr>
            <a:r>
              <a:rPr lang="it-IT" sz="4000" b="1" dirty="0" smtClean="0"/>
              <a:t>Paolo si mette in gioco garantendo in prima persona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solidFill>
                  <a:srgbClr val="FF0000"/>
                </a:solidFill>
                <a:latin typeface="Arial Black" pitchFamily="34" charset="0"/>
              </a:rPr>
              <a:t>Paolo ha scritto e dettato</a:t>
            </a:r>
            <a:endParaRPr lang="it-IT" dirty="0">
              <a:solidFill>
                <a:srgbClr val="FF0000"/>
              </a:solidFill>
              <a:latin typeface="Arial Black" pitchFamily="34" charset="0"/>
            </a:endParaRPr>
          </a:p>
        </p:txBody>
      </p:sp>
      <p:graphicFrame>
        <p:nvGraphicFramePr>
          <p:cNvPr id="4" name="Segnaposto contenuto 3"/>
          <p:cNvGraphicFramePr>
            <a:graphicFrameLocks noGrp="1"/>
          </p:cNvGraphicFramePr>
          <p:nvPr>
            <p:ph idx="1"/>
          </p:nvPr>
        </p:nvGraphicFramePr>
        <p:xfrm>
          <a:off x="457200" y="1600200"/>
          <a:ext cx="8229600" cy="3629000"/>
        </p:xfrm>
        <a:graphic>
          <a:graphicData uri="http://schemas.openxmlformats.org/drawingml/2006/table">
            <a:tbl>
              <a:tblPr firstRow="1" bandRow="1">
                <a:tableStyleId>{5C22544A-7EE6-4342-B048-85BDC9FD1C3A}</a:tableStyleId>
              </a:tblPr>
              <a:tblGrid>
                <a:gridCol w="3250704"/>
                <a:gridCol w="4978896"/>
              </a:tblGrid>
              <a:tr h="1814500">
                <a:tc>
                  <a:txBody>
                    <a:bodyPr/>
                    <a:lstStyle/>
                    <a:p>
                      <a:r>
                        <a:rPr lang="it-IT" sz="2800" dirty="0" smtClean="0">
                          <a:latin typeface="Times New Roman" pitchFamily="18" charset="0"/>
                          <a:cs typeface="Times New Roman" pitchFamily="18" charset="0"/>
                        </a:rPr>
                        <a:t>Scritti di lui </a:t>
                      </a:r>
                    </a:p>
                    <a:p>
                      <a:r>
                        <a:rPr lang="it-IT" sz="2800" dirty="0" smtClean="0">
                          <a:latin typeface="Times New Roman" pitchFamily="18" charset="0"/>
                          <a:cs typeface="Times New Roman" pitchFamily="18" charset="0"/>
                        </a:rPr>
                        <a:t>testimoniati in </a:t>
                      </a:r>
                      <a:endParaRPr lang="it-IT" sz="2800" dirty="0">
                        <a:latin typeface="Times New Roman" pitchFamily="18" charset="0"/>
                        <a:cs typeface="Times New Roman" pitchFamily="18" charset="0"/>
                      </a:endParaRPr>
                    </a:p>
                  </a:txBody>
                  <a:tcPr>
                    <a:solidFill>
                      <a:srgbClr val="002060"/>
                    </a:solidFill>
                  </a:tcPr>
                </a:tc>
                <a:tc>
                  <a:txBody>
                    <a:bodyPr/>
                    <a:lstStyle/>
                    <a:p>
                      <a:pPr algn="ctr"/>
                      <a:r>
                        <a:rPr lang="it-IT" sz="2800" dirty="0" err="1" smtClean="0">
                          <a:latin typeface="Times New Roman" pitchFamily="18" charset="0"/>
                          <a:cs typeface="Times New Roman" pitchFamily="18" charset="0"/>
                        </a:rPr>
                        <a:t>Fm</a:t>
                      </a:r>
                      <a:r>
                        <a:rPr lang="it-IT" sz="2800" dirty="0" smtClean="0">
                          <a:latin typeface="Times New Roman" pitchFamily="18" charset="0"/>
                          <a:cs typeface="Times New Roman" pitchFamily="18" charset="0"/>
                        </a:rPr>
                        <a:t> 19, 1 </a:t>
                      </a:r>
                      <a:r>
                        <a:rPr lang="it-IT" sz="2800" dirty="0" err="1" smtClean="0">
                          <a:latin typeface="Times New Roman" pitchFamily="18" charset="0"/>
                          <a:cs typeface="Times New Roman" pitchFamily="18" charset="0"/>
                        </a:rPr>
                        <a:t>Cor</a:t>
                      </a:r>
                      <a:r>
                        <a:rPr lang="it-IT" sz="2800" dirty="0" smtClean="0">
                          <a:latin typeface="Times New Roman" pitchFamily="18" charset="0"/>
                          <a:cs typeface="Times New Roman" pitchFamily="18" charset="0"/>
                        </a:rPr>
                        <a:t> 16,21, Gal 6,11; 2 </a:t>
                      </a:r>
                      <a:r>
                        <a:rPr lang="it-IT" sz="2800" dirty="0" err="1" smtClean="0">
                          <a:latin typeface="Times New Roman" pitchFamily="18" charset="0"/>
                          <a:cs typeface="Times New Roman" pitchFamily="18" charset="0"/>
                        </a:rPr>
                        <a:t>Ts</a:t>
                      </a:r>
                      <a:r>
                        <a:rPr lang="it-IT" sz="2800" dirty="0" smtClean="0">
                          <a:latin typeface="Times New Roman" pitchFamily="18" charset="0"/>
                          <a:cs typeface="Times New Roman" pitchFamily="18" charset="0"/>
                        </a:rPr>
                        <a:t> 3,17; Col 4,18</a:t>
                      </a:r>
                      <a:endParaRPr lang="it-IT" sz="2800" dirty="0">
                        <a:latin typeface="Times New Roman" pitchFamily="18" charset="0"/>
                        <a:cs typeface="Times New Roman" pitchFamily="18" charset="0"/>
                      </a:endParaRPr>
                    </a:p>
                  </a:txBody>
                  <a:tcPr>
                    <a:solidFill>
                      <a:srgbClr val="002060"/>
                    </a:solidFill>
                  </a:tcPr>
                </a:tc>
              </a:tr>
              <a:tr h="1814500">
                <a:tc>
                  <a:txBody>
                    <a:bodyPr/>
                    <a:lstStyle/>
                    <a:p>
                      <a:r>
                        <a:rPr lang="it-IT" sz="2800" b="1" dirty="0" smtClean="0">
                          <a:solidFill>
                            <a:schemeClr val="bg1"/>
                          </a:solidFill>
                          <a:latin typeface="Times New Roman" pitchFamily="18" charset="0"/>
                          <a:cs typeface="Times New Roman" pitchFamily="18" charset="0"/>
                        </a:rPr>
                        <a:t>Scritti da altri testimoniati in </a:t>
                      </a:r>
                      <a:endParaRPr lang="it-IT" sz="2800" b="1" dirty="0">
                        <a:solidFill>
                          <a:schemeClr val="bg1"/>
                        </a:solidFill>
                        <a:latin typeface="Times New Roman" pitchFamily="18" charset="0"/>
                        <a:cs typeface="Times New Roman" pitchFamily="18" charset="0"/>
                      </a:endParaRPr>
                    </a:p>
                  </a:txBody>
                  <a:tcPr>
                    <a:solidFill>
                      <a:srgbClr val="002060"/>
                    </a:solidFill>
                  </a:tcPr>
                </a:tc>
                <a:tc>
                  <a:txBody>
                    <a:bodyPr/>
                    <a:lstStyle/>
                    <a:p>
                      <a:pPr algn="ctr"/>
                      <a:r>
                        <a:rPr lang="it-IT" sz="2800" b="1" dirty="0" err="1" smtClean="0">
                          <a:solidFill>
                            <a:schemeClr val="bg1"/>
                          </a:solidFill>
                          <a:latin typeface="Times New Roman" pitchFamily="18" charset="0"/>
                          <a:cs typeface="Times New Roman" pitchFamily="18" charset="0"/>
                        </a:rPr>
                        <a:t>Rm</a:t>
                      </a:r>
                      <a:r>
                        <a:rPr lang="it-IT" sz="2800" b="1" dirty="0" smtClean="0">
                          <a:solidFill>
                            <a:schemeClr val="bg1"/>
                          </a:solidFill>
                          <a:latin typeface="Times New Roman" pitchFamily="18" charset="0"/>
                          <a:cs typeface="Times New Roman" pitchFamily="18" charset="0"/>
                        </a:rPr>
                        <a:t> 16,22</a:t>
                      </a:r>
                      <a:endParaRPr lang="it-IT" sz="2800" b="1" dirty="0">
                        <a:solidFill>
                          <a:schemeClr val="bg1"/>
                        </a:solidFill>
                        <a:latin typeface="Times New Roman" pitchFamily="18" charset="0"/>
                        <a:cs typeface="Times New Roman" pitchFamily="18" charset="0"/>
                      </a:endParaRPr>
                    </a:p>
                  </a:txBody>
                  <a:tcPr>
                    <a:solidFill>
                      <a:srgbClr val="002060"/>
                    </a:solidFill>
                  </a:tcPr>
                </a:tc>
              </a:tr>
            </a:tbl>
          </a:graphicData>
        </a:graphic>
      </p:graphicFrame>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cstate="print"/>
          <a:srcRect/>
          <a:tile tx="0" ty="0" sx="100000" sy="100000" flip="none" algn="tl"/>
        </a:blip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rgbClr val="C00000"/>
                </a:solidFill>
              </a:rPr>
              <a:t>La schiavitù</a:t>
            </a:r>
            <a:endParaRPr lang="it-IT" b="1" dirty="0">
              <a:solidFill>
                <a:srgbClr val="C00000"/>
              </a:solidFill>
            </a:endParaRPr>
          </a:p>
        </p:txBody>
      </p:sp>
      <p:sp>
        <p:nvSpPr>
          <p:cNvPr id="3" name="Segnaposto contenuto 2"/>
          <p:cNvSpPr>
            <a:spLocks noGrp="1"/>
          </p:cNvSpPr>
          <p:nvPr>
            <p:ph idx="1"/>
          </p:nvPr>
        </p:nvSpPr>
        <p:spPr/>
        <p:txBody>
          <a:bodyPr/>
          <a:lstStyle/>
          <a:p>
            <a:pPr algn="ctr">
              <a:buNone/>
            </a:pPr>
            <a:r>
              <a:rPr lang="it-IT" b="1" dirty="0" smtClean="0">
                <a:solidFill>
                  <a:srgbClr val="7030A0"/>
                </a:solidFill>
              </a:rPr>
              <a:t>Pur non condannandola apertamente, tuttavia la ‘annulla’ perché in Cristo non c’è differenza di considerazione degli esseri umani</a:t>
            </a:r>
          </a:p>
          <a:p>
            <a:pPr algn="ctr">
              <a:buNone/>
            </a:pPr>
            <a:endParaRPr lang="it-IT" b="1" dirty="0" smtClean="0">
              <a:solidFill>
                <a:srgbClr val="7030A0"/>
              </a:solidFill>
            </a:endParaRPr>
          </a:p>
          <a:p>
            <a:pPr algn="ctr">
              <a:buNone/>
            </a:pPr>
            <a:r>
              <a:rPr lang="it-IT" sz="4400" b="1" dirty="0" smtClean="0">
                <a:solidFill>
                  <a:srgbClr val="002060"/>
                </a:solidFill>
              </a:rPr>
              <a:t>Uguale dignità di ogni essere umano in virtù del Battesimo </a:t>
            </a:r>
            <a:endParaRPr lang="it-IT" sz="4400" b="1" dirty="0">
              <a:solidFill>
                <a:srgbClr val="002060"/>
              </a:solidFill>
            </a:endParaRP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cstate="print"/>
          <a:srcRect/>
          <a:tile tx="0" ty="0" sx="100000" sy="100000" flip="none" algn="tl"/>
        </a:blip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rgbClr val="002060"/>
                </a:solidFill>
              </a:rPr>
              <a:t>Paolo scongiura </a:t>
            </a:r>
            <a:r>
              <a:rPr lang="it-IT" b="1" dirty="0" err="1" smtClean="0">
                <a:solidFill>
                  <a:srgbClr val="002060"/>
                </a:solidFill>
              </a:rPr>
              <a:t>Filemone</a:t>
            </a:r>
            <a:endParaRPr lang="it-IT" b="1" dirty="0">
              <a:solidFill>
                <a:srgbClr val="002060"/>
              </a:solidFill>
            </a:endParaRPr>
          </a:p>
        </p:txBody>
      </p:sp>
      <p:sp>
        <p:nvSpPr>
          <p:cNvPr id="3" name="Segnaposto contenuto 2"/>
          <p:cNvSpPr>
            <a:spLocks noGrp="1"/>
          </p:cNvSpPr>
          <p:nvPr>
            <p:ph idx="1"/>
          </p:nvPr>
        </p:nvSpPr>
        <p:spPr/>
        <p:txBody>
          <a:bodyPr/>
          <a:lstStyle/>
          <a:p>
            <a:pPr algn="ctr">
              <a:buNone/>
            </a:pPr>
            <a:endParaRPr lang="it-IT" sz="4400" b="1" i="1" dirty="0" smtClean="0"/>
          </a:p>
          <a:p>
            <a:pPr algn="ctr">
              <a:buNone/>
            </a:pPr>
            <a:r>
              <a:rPr lang="it-IT" sz="4400" b="1" i="1" dirty="0" smtClean="0"/>
              <a:t>Che io possa ottenere questo favore nel Signore; dà questo sollievo al mio cuore, in Cristo! </a:t>
            </a:r>
            <a:r>
              <a:rPr lang="it-IT" dirty="0" smtClean="0"/>
              <a:t>(20)</a:t>
            </a:r>
            <a:endParaRPr lang="it-IT"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cstate="print"/>
          <a:srcRect/>
          <a:tile tx="0" ty="0" sx="100000" sy="100000" flip="none" algn="tl"/>
        </a:blip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err="1" smtClean="0">
                <a:solidFill>
                  <a:srgbClr val="002060"/>
                </a:solidFill>
              </a:rPr>
              <a:t>Filemone</a:t>
            </a:r>
            <a:r>
              <a:rPr lang="it-IT" b="1" dirty="0" smtClean="0">
                <a:solidFill>
                  <a:srgbClr val="002060"/>
                </a:solidFill>
              </a:rPr>
              <a:t>: uomo virtuoso</a:t>
            </a:r>
            <a:endParaRPr lang="it-IT" b="1" dirty="0">
              <a:solidFill>
                <a:srgbClr val="002060"/>
              </a:solidFill>
            </a:endParaRPr>
          </a:p>
        </p:txBody>
      </p:sp>
      <p:sp>
        <p:nvSpPr>
          <p:cNvPr id="3" name="Segnaposto contenuto 2"/>
          <p:cNvSpPr>
            <a:spLocks noGrp="1"/>
          </p:cNvSpPr>
          <p:nvPr>
            <p:ph idx="1"/>
          </p:nvPr>
        </p:nvSpPr>
        <p:spPr/>
        <p:txBody>
          <a:bodyPr/>
          <a:lstStyle/>
          <a:p>
            <a:pPr algn="ctr">
              <a:buNone/>
            </a:pPr>
            <a:r>
              <a:rPr lang="it-IT" sz="5400" b="1" i="1" dirty="0" smtClean="0"/>
              <a:t>Ti ho scritto fiducioso nella tua docilità, sapendo che farai anche più di quanto ti chiedo </a:t>
            </a:r>
            <a:r>
              <a:rPr lang="it-IT" dirty="0" smtClean="0"/>
              <a:t>(21)</a:t>
            </a:r>
            <a:endParaRPr lang="it-IT"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4800" b="1" dirty="0" smtClean="0">
                <a:solidFill>
                  <a:srgbClr val="002060"/>
                </a:solidFill>
              </a:rPr>
              <a:t>Per noi</a:t>
            </a:r>
            <a:endParaRPr lang="it-IT" sz="4800" b="1" dirty="0">
              <a:solidFill>
                <a:srgbClr val="002060"/>
              </a:solidFill>
            </a:endParaRPr>
          </a:p>
        </p:txBody>
      </p:sp>
      <p:sp>
        <p:nvSpPr>
          <p:cNvPr id="3" name="Segnaposto contenuto 2"/>
          <p:cNvSpPr>
            <a:spLocks noGrp="1"/>
          </p:cNvSpPr>
          <p:nvPr>
            <p:ph idx="1"/>
          </p:nvPr>
        </p:nvSpPr>
        <p:spPr/>
        <p:txBody>
          <a:bodyPr>
            <a:normAutofit/>
          </a:bodyPr>
          <a:lstStyle/>
          <a:p>
            <a:pPr algn="ctr">
              <a:buNone/>
            </a:pPr>
            <a:endParaRPr lang="it-IT" sz="5400" b="1" dirty="0" smtClean="0">
              <a:solidFill>
                <a:srgbClr val="C00000"/>
              </a:solidFill>
              <a:latin typeface="Times New Roman" pitchFamily="18" charset="0"/>
              <a:cs typeface="Times New Roman" pitchFamily="18" charset="0"/>
            </a:endParaRPr>
          </a:p>
          <a:p>
            <a:pPr algn="ctr">
              <a:buNone/>
            </a:pPr>
            <a:r>
              <a:rPr lang="it-IT" sz="5400" b="1" dirty="0" smtClean="0">
                <a:solidFill>
                  <a:srgbClr val="C00000"/>
                </a:solidFill>
                <a:latin typeface="Times New Roman" pitchFamily="18" charset="0"/>
                <a:cs typeface="Times New Roman" pitchFamily="18" charset="0"/>
              </a:rPr>
              <a:t>Ci facciamo cambiare la vita dalla Parola di Dio?</a:t>
            </a:r>
            <a:endParaRPr lang="it-IT" sz="5400" b="1" dirty="0">
              <a:solidFill>
                <a:srgbClr val="C00000"/>
              </a:solidFill>
              <a:latin typeface="Times New Roman" pitchFamily="18" charset="0"/>
              <a:cs typeface="Times New Roman" pitchFamily="18" charset="0"/>
            </a:endParaRP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a:bodyPr>
          <a:lstStyle/>
          <a:p>
            <a:pPr algn="ctr">
              <a:buNone/>
            </a:pPr>
            <a:r>
              <a:rPr lang="it-IT" sz="4400" b="1" dirty="0" smtClean="0">
                <a:solidFill>
                  <a:srgbClr val="C00000"/>
                </a:solidFill>
              </a:rPr>
              <a:t>Chi è il nostro san Paolo, cioè </a:t>
            </a:r>
          </a:p>
          <a:p>
            <a:pPr algn="ctr">
              <a:buNone/>
            </a:pPr>
            <a:r>
              <a:rPr lang="it-IT" sz="4400" b="1" dirty="0" smtClean="0">
                <a:solidFill>
                  <a:srgbClr val="C00000"/>
                </a:solidFill>
              </a:rPr>
              <a:t>colui / colei che mi ha trasmesso </a:t>
            </a:r>
          </a:p>
          <a:p>
            <a:pPr algn="ctr">
              <a:buNone/>
            </a:pPr>
            <a:r>
              <a:rPr lang="it-IT" sz="4400" b="1" dirty="0" smtClean="0">
                <a:solidFill>
                  <a:srgbClr val="C00000"/>
                </a:solidFill>
              </a:rPr>
              <a:t>il seme della fede / la Parola di Dio in modo significativo?</a:t>
            </a:r>
            <a:endParaRPr lang="it-IT" sz="4400" b="1" dirty="0">
              <a:solidFill>
                <a:srgbClr val="C00000"/>
              </a:solidFill>
            </a:endParaRP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a:bodyPr>
          <a:lstStyle/>
          <a:p>
            <a:pPr algn="ctr">
              <a:buNone/>
            </a:pPr>
            <a:r>
              <a:rPr lang="it-IT" sz="4800" b="1" dirty="0" smtClean="0">
                <a:solidFill>
                  <a:srgbClr val="C00000"/>
                </a:solidFill>
              </a:rPr>
              <a:t>A chi ‘devo’ fare io da ‘san Paolo’ cioè da trasmettitore e testimone della Parola di Dio?</a:t>
            </a:r>
            <a:endParaRPr lang="it-IT" sz="4800" b="1" dirty="0">
              <a:solidFill>
                <a:srgbClr val="C00000"/>
              </a:solidFill>
            </a:endParaRP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a:bodyPr>
          <a:lstStyle/>
          <a:p>
            <a:pPr algn="ctr">
              <a:buNone/>
            </a:pPr>
            <a:r>
              <a:rPr lang="it-IT" sz="5400" b="1" dirty="0" smtClean="0">
                <a:solidFill>
                  <a:srgbClr val="C00000"/>
                </a:solidFill>
              </a:rPr>
              <a:t>La Parola di Dio ci dà concreti suggerimenti per vivere al meglio il tempo a nostra disposizione?</a:t>
            </a:r>
            <a:endParaRPr lang="it-IT" sz="5400" b="1" dirty="0">
              <a:solidFill>
                <a:srgbClr val="C00000"/>
              </a:solidFill>
            </a:endParaRP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a:bodyPr>
          <a:lstStyle/>
          <a:p>
            <a:pPr algn="ctr">
              <a:buNone/>
            </a:pPr>
            <a:r>
              <a:rPr lang="it-IT" sz="5400" b="1" dirty="0" smtClean="0">
                <a:solidFill>
                  <a:srgbClr val="C00000"/>
                </a:solidFill>
              </a:rPr>
              <a:t>Mi illumina in merito alle mie relazioni affettive, lavorative, sociali?</a:t>
            </a:r>
            <a:endParaRPr lang="it-IT" sz="5400" b="1" dirty="0">
              <a:solidFill>
                <a:srgbClr val="C00000"/>
              </a:solidFill>
            </a:endParaRP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a:bodyPr>
          <a:lstStyle/>
          <a:p>
            <a:pPr algn="ctr">
              <a:buNone/>
            </a:pPr>
            <a:r>
              <a:rPr lang="it-IT" sz="4800" b="1" dirty="0" smtClean="0">
                <a:solidFill>
                  <a:srgbClr val="C00000"/>
                </a:solidFill>
              </a:rPr>
              <a:t>Quale impegno posso prendermi perché la Parola di Dio sia più al centro delle mie giornate, della mia vita e di quella di quanti mi riguardano?</a:t>
            </a:r>
            <a:endParaRPr lang="it-IT" sz="4800" b="1" dirty="0">
              <a:solidFill>
                <a:srgbClr val="C0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5400" dirty="0" smtClean="0">
                <a:solidFill>
                  <a:schemeClr val="accent6">
                    <a:lumMod val="50000"/>
                  </a:schemeClr>
                </a:solidFill>
                <a:latin typeface="Arial Black" pitchFamily="34" charset="0"/>
              </a:rPr>
              <a:t>Redatte per …</a:t>
            </a:r>
            <a:endParaRPr lang="it-IT" sz="5400" dirty="0">
              <a:solidFill>
                <a:schemeClr val="accent6">
                  <a:lumMod val="50000"/>
                </a:schemeClr>
              </a:solidFill>
              <a:latin typeface="Arial Black" pitchFamily="34" charset="0"/>
            </a:endParaRPr>
          </a:p>
        </p:txBody>
      </p:sp>
      <p:sp>
        <p:nvSpPr>
          <p:cNvPr id="3" name="Segnaposto contenuto 2"/>
          <p:cNvSpPr>
            <a:spLocks noGrp="1"/>
          </p:cNvSpPr>
          <p:nvPr>
            <p:ph idx="1"/>
          </p:nvPr>
        </p:nvSpPr>
        <p:spPr/>
        <p:txBody>
          <a:bodyPr>
            <a:normAutofit/>
          </a:bodyPr>
          <a:lstStyle/>
          <a:p>
            <a:pPr algn="ctr">
              <a:buNone/>
            </a:pPr>
            <a:r>
              <a:rPr lang="it-IT" sz="7200" b="1" dirty="0" smtClean="0">
                <a:latin typeface="Times New Roman" pitchFamily="18" charset="0"/>
                <a:cs typeface="Times New Roman" pitchFamily="18" charset="0"/>
              </a:rPr>
              <a:t>… essere lette </a:t>
            </a:r>
          </a:p>
          <a:p>
            <a:pPr algn="ctr">
              <a:buNone/>
            </a:pPr>
            <a:r>
              <a:rPr lang="it-IT" sz="7200" b="1" dirty="0" smtClean="0">
                <a:latin typeface="Times New Roman" pitchFamily="18" charset="0"/>
                <a:cs typeface="Times New Roman" pitchFamily="18" charset="0"/>
              </a:rPr>
              <a:t>ad alta voce </a:t>
            </a:r>
          </a:p>
          <a:p>
            <a:pPr algn="ctr">
              <a:buNone/>
            </a:pPr>
            <a:r>
              <a:rPr lang="it-IT" sz="7200" b="1" dirty="0" smtClean="0">
                <a:latin typeface="Times New Roman" pitchFamily="18" charset="0"/>
                <a:cs typeface="Times New Roman" pitchFamily="18" charset="0"/>
              </a:rPr>
              <a:t>nella comunità </a:t>
            </a:r>
            <a:endParaRPr lang="it-IT" sz="7200" b="1"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rgbClr val="FF0000"/>
                </a:solidFill>
              </a:rPr>
              <a:t>Generalmente strutturate in</a:t>
            </a:r>
            <a:endParaRPr lang="it-IT" b="1" dirty="0">
              <a:solidFill>
                <a:srgbClr val="FF0000"/>
              </a:solidFill>
            </a:endParaRPr>
          </a:p>
        </p:txBody>
      </p:sp>
      <p:graphicFrame>
        <p:nvGraphicFramePr>
          <p:cNvPr id="4" name="Segnaposto contenuto 3"/>
          <p:cNvGraphicFramePr>
            <a:graphicFrameLocks noGrp="1"/>
          </p:cNvGraphicFramePr>
          <p:nvPr>
            <p:ph idx="1"/>
          </p:nvPr>
        </p:nvGraphicFramePr>
        <p:xfrm>
          <a:off x="457200" y="1600200"/>
          <a:ext cx="8229600" cy="3962400"/>
        </p:xfrm>
        <a:graphic>
          <a:graphicData uri="http://schemas.openxmlformats.org/drawingml/2006/table">
            <a:tbl>
              <a:tblPr firstRow="1" bandRow="1">
                <a:tableStyleId>{5C22544A-7EE6-4342-B048-85BDC9FD1C3A}</a:tableStyleId>
              </a:tblPr>
              <a:tblGrid>
                <a:gridCol w="8229600"/>
              </a:tblGrid>
              <a:tr h="370840">
                <a:tc>
                  <a:txBody>
                    <a:bodyPr/>
                    <a:lstStyle/>
                    <a:p>
                      <a:pPr algn="ctr"/>
                      <a:r>
                        <a:rPr lang="it-IT" sz="3600" b="1" dirty="0" smtClean="0">
                          <a:solidFill>
                            <a:schemeClr val="tx2"/>
                          </a:solidFill>
                          <a:latin typeface="Times New Roman" pitchFamily="18" charset="0"/>
                          <a:cs typeface="Times New Roman" pitchFamily="18" charset="0"/>
                        </a:rPr>
                        <a:t>Mittente </a:t>
                      </a:r>
                      <a:endParaRPr lang="it-IT" sz="3600" b="1" dirty="0">
                        <a:solidFill>
                          <a:schemeClr val="tx2"/>
                        </a:solidFill>
                        <a:latin typeface="Times New Roman" pitchFamily="18" charset="0"/>
                        <a:cs typeface="Times New Roman" pitchFamily="18" charset="0"/>
                      </a:endParaRPr>
                    </a:p>
                  </a:txBody>
                  <a:tcPr>
                    <a:solidFill>
                      <a:srgbClr val="00B050"/>
                    </a:solidFill>
                  </a:tcPr>
                </a:tc>
              </a:tr>
              <a:tr h="370840">
                <a:tc>
                  <a:txBody>
                    <a:bodyPr/>
                    <a:lstStyle/>
                    <a:p>
                      <a:pPr algn="ctr"/>
                      <a:r>
                        <a:rPr lang="it-IT" sz="3600" b="1" dirty="0" smtClean="0">
                          <a:solidFill>
                            <a:schemeClr val="tx2"/>
                          </a:solidFill>
                          <a:latin typeface="Times New Roman" pitchFamily="18" charset="0"/>
                          <a:cs typeface="Times New Roman" pitchFamily="18" charset="0"/>
                        </a:rPr>
                        <a:t>Destinatario </a:t>
                      </a:r>
                      <a:endParaRPr lang="it-IT" sz="3600" b="1" dirty="0">
                        <a:solidFill>
                          <a:schemeClr val="tx2"/>
                        </a:solidFill>
                        <a:latin typeface="Times New Roman" pitchFamily="18" charset="0"/>
                        <a:cs typeface="Times New Roman" pitchFamily="18" charset="0"/>
                      </a:endParaRPr>
                    </a:p>
                  </a:txBody>
                  <a:tcPr>
                    <a:solidFill>
                      <a:srgbClr val="00B050"/>
                    </a:solidFill>
                  </a:tcPr>
                </a:tc>
              </a:tr>
              <a:tr h="370840">
                <a:tc>
                  <a:txBody>
                    <a:bodyPr/>
                    <a:lstStyle/>
                    <a:p>
                      <a:pPr algn="ctr"/>
                      <a:r>
                        <a:rPr lang="it-IT" sz="3600" b="1" dirty="0" smtClean="0">
                          <a:solidFill>
                            <a:schemeClr val="tx2"/>
                          </a:solidFill>
                          <a:latin typeface="Times New Roman" pitchFamily="18" charset="0"/>
                          <a:cs typeface="Times New Roman" pitchFamily="18" charset="0"/>
                        </a:rPr>
                        <a:t>Saluti </a:t>
                      </a:r>
                      <a:endParaRPr lang="it-IT" sz="3600" b="1" dirty="0">
                        <a:solidFill>
                          <a:schemeClr val="tx2"/>
                        </a:solidFill>
                        <a:latin typeface="Times New Roman" pitchFamily="18" charset="0"/>
                        <a:cs typeface="Times New Roman" pitchFamily="18" charset="0"/>
                      </a:endParaRPr>
                    </a:p>
                  </a:txBody>
                  <a:tcPr>
                    <a:solidFill>
                      <a:srgbClr val="00B050"/>
                    </a:solidFill>
                  </a:tcPr>
                </a:tc>
              </a:tr>
              <a:tr h="370840">
                <a:tc>
                  <a:txBody>
                    <a:bodyPr/>
                    <a:lstStyle/>
                    <a:p>
                      <a:pPr algn="ctr"/>
                      <a:r>
                        <a:rPr lang="it-IT" sz="3600" b="1" dirty="0" smtClean="0">
                          <a:solidFill>
                            <a:schemeClr val="tx2"/>
                          </a:solidFill>
                          <a:latin typeface="Times New Roman" pitchFamily="18" charset="0"/>
                          <a:cs typeface="Times New Roman" pitchFamily="18" charset="0"/>
                        </a:rPr>
                        <a:t>Ringraziamenti </a:t>
                      </a:r>
                      <a:endParaRPr lang="it-IT" sz="3600" b="1" dirty="0">
                        <a:solidFill>
                          <a:schemeClr val="tx2"/>
                        </a:solidFill>
                        <a:latin typeface="Times New Roman" pitchFamily="18" charset="0"/>
                        <a:cs typeface="Times New Roman" pitchFamily="18" charset="0"/>
                      </a:endParaRPr>
                    </a:p>
                  </a:txBody>
                  <a:tcPr>
                    <a:solidFill>
                      <a:srgbClr val="00B050"/>
                    </a:solidFill>
                  </a:tcPr>
                </a:tc>
              </a:tr>
              <a:tr h="370840">
                <a:tc>
                  <a:txBody>
                    <a:bodyPr/>
                    <a:lstStyle/>
                    <a:p>
                      <a:pPr algn="ctr"/>
                      <a:r>
                        <a:rPr lang="it-IT" sz="4400" b="1" dirty="0" smtClean="0">
                          <a:solidFill>
                            <a:srgbClr val="FFC000"/>
                          </a:solidFill>
                          <a:latin typeface="Times New Roman" pitchFamily="18" charset="0"/>
                          <a:cs typeface="Times New Roman" pitchFamily="18" charset="0"/>
                        </a:rPr>
                        <a:t>Corpo della lettera </a:t>
                      </a:r>
                      <a:endParaRPr lang="it-IT" sz="4400" b="1" dirty="0">
                        <a:solidFill>
                          <a:srgbClr val="FFC000"/>
                        </a:solidFill>
                        <a:latin typeface="Times New Roman" pitchFamily="18" charset="0"/>
                        <a:cs typeface="Times New Roman" pitchFamily="18" charset="0"/>
                      </a:endParaRPr>
                    </a:p>
                  </a:txBody>
                  <a:tcPr>
                    <a:solidFill>
                      <a:srgbClr val="00B050"/>
                    </a:solidFill>
                  </a:tcPr>
                </a:tc>
              </a:tr>
              <a:tr h="370840">
                <a:tc>
                  <a:txBody>
                    <a:bodyPr/>
                    <a:lstStyle/>
                    <a:p>
                      <a:pPr algn="ctr"/>
                      <a:r>
                        <a:rPr lang="it-IT" sz="3600" b="1" dirty="0" smtClean="0">
                          <a:solidFill>
                            <a:schemeClr val="tx2"/>
                          </a:solidFill>
                          <a:latin typeface="Times New Roman" pitchFamily="18" charset="0"/>
                          <a:cs typeface="Times New Roman" pitchFamily="18" charset="0"/>
                        </a:rPr>
                        <a:t>Conclusioni </a:t>
                      </a:r>
                      <a:endParaRPr lang="it-IT" sz="3600" b="1" dirty="0">
                        <a:solidFill>
                          <a:schemeClr val="tx2"/>
                        </a:solidFill>
                        <a:latin typeface="Times New Roman" pitchFamily="18" charset="0"/>
                        <a:cs typeface="Times New Roman" pitchFamily="18" charset="0"/>
                      </a:endParaRPr>
                    </a:p>
                  </a:txBody>
                  <a:tcPr>
                    <a:solidFill>
                      <a:srgbClr val="00B050"/>
                    </a:solidFill>
                  </a:tcPr>
                </a:tc>
              </a:tr>
            </a:tbl>
          </a:graphicData>
        </a:graphic>
      </p:graphicFrame>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389</TotalTime>
  <Words>2363</Words>
  <Application>Microsoft Office PowerPoint</Application>
  <PresentationFormat>Presentazione su schermo (4:3)</PresentationFormat>
  <Paragraphs>319</Paragraphs>
  <Slides>78</Slides>
  <Notes>1</Notes>
  <HiddenSlides>0</HiddenSlides>
  <MMClips>0</MMClips>
  <ScaleCrop>false</ScaleCrop>
  <HeadingPairs>
    <vt:vector size="4" baseType="variant">
      <vt:variant>
        <vt:lpstr>Tema</vt:lpstr>
      </vt:variant>
      <vt:variant>
        <vt:i4>1</vt:i4>
      </vt:variant>
      <vt:variant>
        <vt:lpstr>Titoli diapositive</vt:lpstr>
      </vt:variant>
      <vt:variant>
        <vt:i4>78</vt:i4>
      </vt:variant>
    </vt:vector>
  </HeadingPairs>
  <TitlesOfParts>
    <vt:vector size="79" baseType="lpstr">
      <vt:lpstr>Tema di Office</vt:lpstr>
      <vt:lpstr>Le lettere di San Paolo</vt:lpstr>
      <vt:lpstr>Classificazione </vt:lpstr>
      <vt:lpstr>Delle 13 Lettere</vt:lpstr>
      <vt:lpstr>La loro disposizione nel NT è</vt:lpstr>
      <vt:lpstr>Lettera o Epistola?</vt:lpstr>
      <vt:lpstr>Sono state definite ‘epistole’</vt:lpstr>
      <vt:lpstr>Paolo ha scritto e dettato</vt:lpstr>
      <vt:lpstr>Redatte per …</vt:lpstr>
      <vt:lpstr>Generalmente strutturate in</vt:lpstr>
      <vt:lpstr>Lettere ai Romani e ai Galati</vt:lpstr>
      <vt:lpstr>Ai Galati …</vt:lpstr>
      <vt:lpstr>Galazia </vt:lpstr>
      <vt:lpstr>Ai Romani …</vt:lpstr>
      <vt:lpstr>Romani …</vt:lpstr>
      <vt:lpstr>Roma</vt:lpstr>
      <vt:lpstr>Scrive ai Romani …</vt:lpstr>
      <vt:lpstr>Quale problema?</vt:lpstr>
      <vt:lpstr>Già ai Galati lo ha ‘risolto’ </vt:lpstr>
      <vt:lpstr>Se si desse retta ai quei giudaizzanti …</vt:lpstr>
      <vt:lpstr>La Legge è buona …</vt:lpstr>
      <vt:lpstr>Cristo …</vt:lpstr>
      <vt:lpstr>La fede in Cristo …</vt:lpstr>
      <vt:lpstr>A queste opere …</vt:lpstr>
      <vt:lpstr>È un mistero</vt:lpstr>
      <vt:lpstr>Quindi …</vt:lpstr>
      <vt:lpstr>Il tutto …</vt:lpstr>
      <vt:lpstr> … nella Lettera ai Romani altre questioni teologiche importanti: </vt:lpstr>
      <vt:lpstr>Le Lettere ai Corinzi </vt:lpstr>
      <vt:lpstr>Corinto </vt:lpstr>
      <vt:lpstr>Corinto in Grecia</vt:lpstr>
      <vt:lpstr>Tante questioni …</vt:lpstr>
      <vt:lpstr>Paolo viene a conoscenza</vt:lpstr>
      <vt:lpstr>Successivamente …</vt:lpstr>
      <vt:lpstr>1 Corinzi</vt:lpstr>
      <vt:lpstr>Ancora …</vt:lpstr>
      <vt:lpstr>Non vari maestri</vt:lpstr>
      <vt:lpstr>Lettere ai Tessalonicesi</vt:lpstr>
      <vt:lpstr>Tessalonica </vt:lpstr>
      <vt:lpstr>Fondamentali …</vt:lpstr>
      <vt:lpstr>Paolo corregge …</vt:lpstr>
      <vt:lpstr>L’attesa del Suo ritorno …</vt:lpstr>
      <vt:lpstr>E ancora </vt:lpstr>
      <vt:lpstr>Lettera ai Filippesi</vt:lpstr>
      <vt:lpstr>Filippi </vt:lpstr>
      <vt:lpstr>Filippi </vt:lpstr>
      <vt:lpstr>Filippesi: i più generosi</vt:lpstr>
      <vt:lpstr>Particolarità …</vt:lpstr>
      <vt:lpstr>L’inno sull’umiltà di Cristo </vt:lpstr>
      <vt:lpstr>Così il martirio di Paolo …</vt:lpstr>
      <vt:lpstr>Efesini e Colossesi </vt:lpstr>
      <vt:lpstr>Efeso  </vt:lpstr>
      <vt:lpstr>Diapositiva 52</vt:lpstr>
      <vt:lpstr>Questione a Colossi</vt:lpstr>
      <vt:lpstr>Correzione </vt:lpstr>
      <vt:lpstr>Quindi l’immagine del corpo</vt:lpstr>
      <vt:lpstr>Ancora la Chiesa … </vt:lpstr>
      <vt:lpstr>Anche altre questioni …</vt:lpstr>
      <vt:lpstr>Lettere ‘pastorali’ </vt:lpstr>
      <vt:lpstr>È uno stile …</vt:lpstr>
      <vt:lpstr>Timoteo </vt:lpstr>
      <vt:lpstr>1 Timoteo </vt:lpstr>
      <vt:lpstr>2 Timoteo </vt:lpstr>
      <vt:lpstr>Affetto per Timoteo …</vt:lpstr>
      <vt:lpstr>Tito </vt:lpstr>
      <vt:lpstr>Questioni </vt:lpstr>
      <vt:lpstr>Lettera a Filemone </vt:lpstr>
      <vt:lpstr>Diapositiva 67</vt:lpstr>
      <vt:lpstr>Perciò …</vt:lpstr>
      <vt:lpstr>Lettera importantissima!</vt:lpstr>
      <vt:lpstr>La schiavitù</vt:lpstr>
      <vt:lpstr>Paolo scongiura Filemone</vt:lpstr>
      <vt:lpstr>Filemone: uomo virtuoso</vt:lpstr>
      <vt:lpstr>Per noi</vt:lpstr>
      <vt:lpstr>Diapositiva 74</vt:lpstr>
      <vt:lpstr>Diapositiva 75</vt:lpstr>
      <vt:lpstr>Diapositiva 76</vt:lpstr>
      <vt:lpstr>Diapositiva 77</vt:lpstr>
      <vt:lpstr>Diapositiva 78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lettere di San Paolo</dc:title>
  <dc:creator>Giusy</dc:creator>
  <cp:lastModifiedBy>Giusy</cp:lastModifiedBy>
  <cp:revision>63</cp:revision>
  <dcterms:created xsi:type="dcterms:W3CDTF">2016-11-05T08:22:26Z</dcterms:created>
  <dcterms:modified xsi:type="dcterms:W3CDTF">2016-11-07T15:31:48Z</dcterms:modified>
</cp:coreProperties>
</file>