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9" r:id="rId7"/>
    <p:sldId id="290" r:id="rId8"/>
    <p:sldId id="261" r:id="rId9"/>
    <p:sldId id="262" r:id="rId10"/>
    <p:sldId id="291" r:id="rId11"/>
    <p:sldId id="292" r:id="rId12"/>
    <p:sldId id="293" r:id="rId13"/>
    <p:sldId id="294" r:id="rId14"/>
    <p:sldId id="263" r:id="rId15"/>
    <p:sldId id="264" r:id="rId16"/>
    <p:sldId id="265" r:id="rId17"/>
    <p:sldId id="266" r:id="rId18"/>
    <p:sldId id="267" r:id="rId19"/>
    <p:sldId id="268" r:id="rId20"/>
    <p:sldId id="295" r:id="rId21"/>
    <p:sldId id="269" r:id="rId22"/>
    <p:sldId id="296" r:id="rId23"/>
    <p:sldId id="270" r:id="rId24"/>
    <p:sldId id="271" r:id="rId25"/>
    <p:sldId id="272" r:id="rId26"/>
    <p:sldId id="273" r:id="rId27"/>
    <p:sldId id="274" r:id="rId28"/>
    <p:sldId id="297" r:id="rId29"/>
    <p:sldId id="275" r:id="rId30"/>
    <p:sldId id="276" r:id="rId31"/>
    <p:sldId id="298" r:id="rId32"/>
    <p:sldId id="299" r:id="rId33"/>
    <p:sldId id="300" r:id="rId34"/>
    <p:sldId id="301" r:id="rId35"/>
    <p:sldId id="302" r:id="rId36"/>
    <p:sldId id="303" r:id="rId37"/>
    <p:sldId id="304" r:id="rId38"/>
    <p:sldId id="277" r:id="rId39"/>
    <p:sldId id="305" r:id="rId40"/>
    <p:sldId id="278" r:id="rId41"/>
    <p:sldId id="306" r:id="rId42"/>
    <p:sldId id="279" r:id="rId43"/>
    <p:sldId id="307" r:id="rId44"/>
    <p:sldId id="320" r:id="rId45"/>
    <p:sldId id="308" r:id="rId46"/>
    <p:sldId id="280" r:id="rId47"/>
    <p:sldId id="309" r:id="rId48"/>
    <p:sldId id="310" r:id="rId49"/>
    <p:sldId id="281" r:id="rId50"/>
    <p:sldId id="311" r:id="rId51"/>
    <p:sldId id="312" r:id="rId52"/>
    <p:sldId id="321" r:id="rId53"/>
    <p:sldId id="282" r:id="rId54"/>
    <p:sldId id="313" r:id="rId55"/>
    <p:sldId id="314" r:id="rId56"/>
    <p:sldId id="283" r:id="rId57"/>
    <p:sldId id="315" r:id="rId58"/>
    <p:sldId id="284" r:id="rId59"/>
    <p:sldId id="285" r:id="rId60"/>
    <p:sldId id="316" r:id="rId61"/>
    <p:sldId id="319" r:id="rId62"/>
    <p:sldId id="318" r:id="rId63"/>
    <p:sldId id="286" r:id="rId64"/>
    <p:sldId id="287" r:id="rId65"/>
    <p:sldId id="288" r:id="rId66"/>
    <p:sldId id="322" r:id="rId67"/>
    <p:sldId id="323" r:id="rId68"/>
    <p:sldId id="324" r:id="rId6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1386"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E16C2B4-0075-4637-88CB-184DD4491733}" type="datetimeFigureOut">
              <a:rPr lang="it-IT" smtClean="0"/>
              <a:pPr/>
              <a:t>31/10/2016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C4E8625-CD5C-4363-9A94-AEDE19B0F70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6C2B4-0075-4637-88CB-184DD4491733}" type="datetimeFigureOut">
              <a:rPr lang="it-IT" smtClean="0"/>
              <a:pPr/>
              <a:t>31/10/2016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E8625-CD5C-4363-9A94-AEDE19B0F705}"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it.wikipedia.org/wiki/File:Conversion_on_the_Way_to_Damascus-Caravaggio_(c.1600-1).jp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bing.com/images/search?q=tarso+citt%c3%a0&amp;view=detailv2&amp;&amp;id=2CECD4099821F3D09122F0EFF5F23724497CBF02&amp;selectedIndex=7&amp;ccid=dbTAeZJ8&amp;simid=608011789432851208&amp;thid=OIP.M75b4c079927c210b675bdbb8fa9bbad3o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bing.com/images/search?q=tarso+citt%c3%a0&amp;view=detailv2&amp;&amp;id=5885DA72AD0807010524D986AF56464902207B5A&amp;selectedIndex=9&amp;ccid=c4vot7MU&amp;simid=608037400326180615&amp;thid=OIP.M738be8b7b3144127b9d0cd136b848280o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it.wikipedia.org/wiki/File:Saint_Pauls_Well_in_Tarsus.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bing.com/images/search?q=fariseo+del+tempo+di+ges%c3%b9+immagini&amp;view=detailv2&amp;&amp;id=90333692CF84FEE5446A25A942203348D1A8F18D&amp;selectedIndex=0&amp;ccid=hNBm/Xgn&amp;simid=608040973739427250&amp;thid=OIP.M84d066fd78278b177720a7970e158a26H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bing.com/images/search?q=antico+testamento+immagini&amp;id=7874F30EA02E8C76F55360CCAD1C04539DF50C63&amp;FORM=IQFRB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bing.com/images/search?q=donna+del+tempo+di+Ges%c3%b9+immagini&amp;id=E6667807A413ED3867A1CB7D67313FB6CA6BE36A&amp;FORM=IQFRBA"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bing.com/images/search?q=sante+vergini&amp;view=detailv2&amp;&amp;id=26F6CD51D18F15D810AC7BA2FC3325E31B3541B5&amp;selectedIndex=14&amp;ccid=w5TtygaF&amp;simid=608009736428717759&amp;thid=OIP.Mc394edca0685ad5a7e52b1d8b167c6c3o0"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bing.com/images/search?q=sante+vedove+immagini&amp;view=detailv2&amp;&amp;id=2F2E19775CDE159CC5B0305E7676DE64C5926D1A&amp;selectedIndex=3&amp;ccid=2OH2PeK/&amp;simid=608017342833692543&amp;thid=OIP.Md8e1f63de2bf4312fe6e71002b975be7o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bing.com/images/search?q=san+paolo+conversione+immagini&amp;id=CAFAF2D004DF12E125AEA2EEA50B38411C9DCC5E&amp;FORM=IQFRBA"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bing.com/images/search?q=famiglia+del+tempo+di+ges%c3%b9+immagini&amp;id=28D5D3B6E7394266C1F5147023223CFD1489CC5D&amp;FORM=IQFRBA"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bing.com/images/search?q=donne+e+ges%c3%b9&amp;view=detailv2&amp;&amp;id=3DED22AE0B4168C72DE390FF3C7B3B4612E1E3D3&amp;selectedIndex=11&amp;ccid=1aNBEtL8&amp;simid=608054451350733647&amp;thid=OIP.Md5a34112d2fc23f0219d5bd0ba3f35eeo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
            <a:ext cx="7772400" cy="1772815"/>
          </a:xfrm>
        </p:spPr>
        <p:txBody>
          <a:bodyPr/>
          <a:lstStyle/>
          <a:p>
            <a:r>
              <a:rPr lang="it-IT" sz="6000" b="1" dirty="0" smtClean="0">
                <a:solidFill>
                  <a:srgbClr val="FF0000"/>
                </a:solidFill>
                <a:latin typeface="Algerian" pitchFamily="82" charset="0"/>
              </a:rPr>
              <a:t>San Paolo </a:t>
            </a:r>
            <a:r>
              <a:rPr lang="it-IT" b="1" dirty="0" smtClean="0">
                <a:solidFill>
                  <a:srgbClr val="FF0000"/>
                </a:solidFill>
                <a:latin typeface="Algerian" pitchFamily="82" charset="0"/>
              </a:rPr>
              <a:t/>
            </a:r>
            <a:br>
              <a:rPr lang="it-IT" b="1" dirty="0" smtClean="0">
                <a:solidFill>
                  <a:srgbClr val="FF0000"/>
                </a:solidFill>
                <a:latin typeface="Algerian" pitchFamily="82" charset="0"/>
              </a:rPr>
            </a:br>
            <a:r>
              <a:rPr lang="it-IT" b="1" dirty="0" smtClean="0">
                <a:solidFill>
                  <a:srgbClr val="FF0000"/>
                </a:solidFill>
                <a:latin typeface="Algerian" pitchFamily="82" charset="0"/>
              </a:rPr>
              <a:t>l’apostolo delle genti</a:t>
            </a:r>
            <a:endParaRPr lang="it-IT" b="1" dirty="0">
              <a:solidFill>
                <a:srgbClr val="FF0000"/>
              </a:solidFill>
              <a:latin typeface="Algerian" pitchFamily="82" charset="0"/>
            </a:endParaRPr>
          </a:p>
        </p:txBody>
      </p:sp>
      <p:pic>
        <p:nvPicPr>
          <p:cNvPr id="4" name="Immagine 3" descr="Conversione di San Paolo">
            <a:hlinkClick r:id="rId2" tooltip="&quot;Conversione di San Paolo&quot;"/>
          </p:cNvPr>
          <p:cNvPicPr/>
          <p:nvPr/>
        </p:nvPicPr>
        <p:blipFill>
          <a:blip r:embed="rId3" cstate="print"/>
          <a:srcRect/>
          <a:stretch>
            <a:fillRect/>
          </a:stretch>
        </p:blipFill>
        <p:spPr bwMode="auto">
          <a:xfrm>
            <a:off x="2123728" y="1772816"/>
            <a:ext cx="4536504" cy="46085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C000"/>
                </a:solidFill>
              </a:rPr>
              <a:t>Paolo e la sua città </a:t>
            </a:r>
            <a:endParaRPr lang="it-IT" b="1" dirty="0">
              <a:solidFill>
                <a:srgbClr val="FFC000"/>
              </a:solidFill>
            </a:endParaRPr>
          </a:p>
        </p:txBody>
      </p:sp>
      <p:sp>
        <p:nvSpPr>
          <p:cNvPr id="3" name="Segnaposto contenuto 2"/>
          <p:cNvSpPr>
            <a:spLocks noGrp="1"/>
          </p:cNvSpPr>
          <p:nvPr>
            <p:ph idx="1"/>
          </p:nvPr>
        </p:nvSpPr>
        <p:spPr/>
        <p:txBody>
          <a:bodyPr/>
          <a:lstStyle/>
          <a:p>
            <a:pPr algn="ctr">
              <a:buNone/>
            </a:pP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Lui stesso lascia intendere il prestigio di cui godeva la città di Tarso: </a:t>
            </a:r>
          </a:p>
          <a:p>
            <a:pPr algn="ctr">
              <a:buNone/>
            </a:pPr>
            <a:r>
              <a:rPr lang="it-IT" b="1" i="1" dirty="0" smtClean="0">
                <a:solidFill>
                  <a:srgbClr val="00B050"/>
                </a:solidFill>
                <a:latin typeface="Times New Roman" pitchFamily="18" charset="0"/>
                <a:cs typeface="Times New Roman" pitchFamily="18" charset="0"/>
              </a:rPr>
              <a:t>Io</a:t>
            </a:r>
            <a:r>
              <a:rPr lang="it-IT" b="1" dirty="0" smtClean="0">
                <a:solidFill>
                  <a:srgbClr val="00B050"/>
                </a:solidFill>
                <a:latin typeface="Times New Roman" pitchFamily="18" charset="0"/>
                <a:cs typeface="Times New Roman" pitchFamily="18" charset="0"/>
              </a:rPr>
              <a:t> </a:t>
            </a:r>
            <a:r>
              <a:rPr lang="it-IT" b="1" i="1" dirty="0" smtClean="0">
                <a:solidFill>
                  <a:srgbClr val="00B050"/>
                </a:solidFill>
                <a:latin typeface="Times New Roman" pitchFamily="18" charset="0"/>
                <a:cs typeface="Times New Roman" pitchFamily="18" charset="0"/>
              </a:rPr>
              <a:t>sono un giudeo di Tarso in </a:t>
            </a:r>
            <a:r>
              <a:rPr lang="it-IT" b="1" i="1" dirty="0" err="1" smtClean="0">
                <a:solidFill>
                  <a:srgbClr val="00B050"/>
                </a:solidFill>
                <a:latin typeface="Times New Roman" pitchFamily="18" charset="0"/>
                <a:cs typeface="Times New Roman" pitchFamily="18" charset="0"/>
              </a:rPr>
              <a:t>Cilìcia</a:t>
            </a:r>
            <a:r>
              <a:rPr lang="it-IT" b="1" i="1" dirty="0" smtClean="0">
                <a:solidFill>
                  <a:srgbClr val="00B050"/>
                </a:solidFill>
                <a:latin typeface="Times New Roman" pitchFamily="18" charset="0"/>
                <a:cs typeface="Times New Roman" pitchFamily="18" charset="0"/>
              </a:rPr>
              <a:t>, </a:t>
            </a:r>
          </a:p>
          <a:p>
            <a:pPr algn="ctr">
              <a:buNone/>
            </a:pPr>
            <a:r>
              <a:rPr lang="it-IT" b="1" i="1" dirty="0" smtClean="0">
                <a:solidFill>
                  <a:srgbClr val="00B050"/>
                </a:solidFill>
                <a:latin typeface="Times New Roman" pitchFamily="18" charset="0"/>
                <a:cs typeface="Times New Roman" pitchFamily="18" charset="0"/>
              </a:rPr>
              <a:t>cittadino di una città non senza importanza </a:t>
            </a:r>
          </a:p>
          <a:p>
            <a:pPr algn="ctr">
              <a:buNone/>
            </a:pPr>
            <a:r>
              <a:rPr lang="it-IT" sz="2800" dirty="0" smtClean="0">
                <a:latin typeface="Times New Roman" pitchFamily="18" charset="0"/>
                <a:cs typeface="Times New Roman" pitchFamily="18" charset="0"/>
              </a:rPr>
              <a:t>(At 21,39)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06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pic>
        <p:nvPicPr>
          <p:cNvPr id="2050" name="Picture 2" descr="th?&amp;id=OIP">
            <a:hlinkClick r:id="rId2" tooltip="&quot;Visualizza dettagli immagine&quot;"/>
          </p:cNvPr>
          <p:cNvPicPr>
            <a:picLocks noChangeAspect="1" noChangeArrowheads="1"/>
          </p:cNvPicPr>
          <p:nvPr/>
        </p:nvPicPr>
        <p:blipFill>
          <a:blip r:embed="rId3" cstate="print"/>
          <a:srcRect/>
          <a:stretch>
            <a:fillRect/>
          </a:stretch>
        </p:blipFill>
        <p:spPr bwMode="auto">
          <a:xfrm>
            <a:off x="395536" y="261054"/>
            <a:ext cx="8424936" cy="619228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70C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pic>
        <p:nvPicPr>
          <p:cNvPr id="3074" name="Picture 2" descr="th?&amp;id=OIP">
            <a:hlinkClick r:id="rId2" tooltip="&quot;Visualizza dettagli immagine&quot;"/>
          </p:cNvPr>
          <p:cNvPicPr>
            <a:picLocks noChangeAspect="1" noChangeArrowheads="1"/>
          </p:cNvPicPr>
          <p:nvPr/>
        </p:nvPicPr>
        <p:blipFill>
          <a:blip r:embed="rId3" cstate="print"/>
          <a:srcRect/>
          <a:stretch>
            <a:fillRect/>
          </a:stretch>
        </p:blipFill>
        <p:spPr bwMode="auto">
          <a:xfrm>
            <a:off x="1547664" y="404664"/>
            <a:ext cx="6048672" cy="604867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pic>
        <p:nvPicPr>
          <p:cNvPr id="4098" name="Picture 2" descr="220px-Saint_Pauls_Well_in_Tarsus">
            <a:hlinkClick r:id="rId2"/>
          </p:cNvPr>
          <p:cNvPicPr>
            <a:picLocks noChangeAspect="1" noChangeArrowheads="1"/>
          </p:cNvPicPr>
          <p:nvPr/>
        </p:nvPicPr>
        <p:blipFill>
          <a:blip r:embed="rId3" cstate="print"/>
          <a:srcRect/>
          <a:stretch>
            <a:fillRect/>
          </a:stretch>
        </p:blipFill>
        <p:spPr bwMode="auto">
          <a:xfrm>
            <a:off x="1691680" y="548680"/>
            <a:ext cx="5832648" cy="597666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C000"/>
                </a:solidFill>
              </a:rPr>
              <a:t>Tarso ‘giudea’ </a:t>
            </a:r>
            <a:endParaRPr lang="it-IT" b="1" dirty="0">
              <a:solidFill>
                <a:srgbClr val="FFC000"/>
              </a:solidFill>
            </a:endParaRPr>
          </a:p>
        </p:txBody>
      </p:sp>
      <p:sp>
        <p:nvSpPr>
          <p:cNvPr id="3" name="Segnaposto contenuto 2"/>
          <p:cNvSpPr>
            <a:spLocks noGrp="1"/>
          </p:cNvSpPr>
          <p:nvPr>
            <p:ph idx="1"/>
          </p:nvPr>
        </p:nvSpPr>
        <p:spPr/>
        <p:txBody>
          <a:bodyPr>
            <a:normAutofit lnSpcReduction="10000"/>
          </a:bodyPr>
          <a:lstStyle/>
          <a:p>
            <a:pPr algn="ctr">
              <a:buNone/>
            </a:pPr>
            <a:r>
              <a:rPr lang="it-IT" dirty="0" smtClean="0">
                <a:latin typeface="Times New Roman" pitchFamily="18" charset="0"/>
                <a:cs typeface="Times New Roman" pitchFamily="18" charset="0"/>
              </a:rPr>
              <a:t>Lì viveva </a:t>
            </a:r>
            <a:r>
              <a:rPr lang="it-IT" dirty="0">
                <a:latin typeface="Times New Roman" pitchFamily="18" charset="0"/>
                <a:cs typeface="Times New Roman" pitchFamily="18" charset="0"/>
              </a:rPr>
              <a:t>una colonia di famiglie ebree e tra queste vi era anche quella cui apparteneva Paolo e dalla quale aveva anche ereditato la ‘cittadinanza romana’ </a:t>
            </a:r>
            <a:endParaRPr lang="it-IT" dirty="0" smtClean="0">
              <a:latin typeface="Times New Roman" pitchFamily="18" charset="0"/>
              <a:cs typeface="Times New Roman" pitchFamily="18" charset="0"/>
            </a:endParaRPr>
          </a:p>
          <a:p>
            <a:pPr algn="ctr">
              <a:buNone/>
            </a:pPr>
            <a:r>
              <a:rPr lang="it-IT" dirty="0" smtClean="0">
                <a:latin typeface="Times New Roman" pitchFamily="18" charset="0"/>
                <a:cs typeface="Times New Roman" pitchFamily="18" charset="0"/>
              </a:rPr>
              <a:t>(... </a:t>
            </a:r>
            <a:r>
              <a:rPr lang="it-IT" b="1" i="1" dirty="0">
                <a:solidFill>
                  <a:srgbClr val="0070C0"/>
                </a:solidFill>
                <a:latin typeface="Times New Roman" pitchFamily="18" charset="0"/>
                <a:cs typeface="Times New Roman" pitchFamily="18" charset="0"/>
              </a:rPr>
              <a:t>lo sono di nascita</a:t>
            </a:r>
            <a:r>
              <a:rPr lang="it-IT" dirty="0">
                <a:latin typeface="Times New Roman" pitchFamily="18" charset="0"/>
                <a:cs typeface="Times New Roman" pitchFamily="18" charset="0"/>
              </a:rPr>
              <a:t>, </a:t>
            </a:r>
            <a:r>
              <a:rPr lang="it-IT" sz="2400" dirty="0">
                <a:latin typeface="Times New Roman" pitchFamily="18" charset="0"/>
                <a:cs typeface="Times New Roman" pitchFamily="18" charset="0"/>
              </a:rPr>
              <a:t>At 22,28</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ctr">
              <a:buNone/>
            </a:pPr>
            <a:r>
              <a:rPr lang="it-IT" dirty="0" smtClean="0">
                <a:latin typeface="Times New Roman" pitchFamily="18" charset="0"/>
                <a:cs typeface="Times New Roman" pitchFamily="18" charset="0"/>
              </a:rPr>
              <a:t>Essere </a:t>
            </a:r>
            <a:r>
              <a:rPr lang="it-IT" dirty="0">
                <a:latin typeface="Times New Roman" pitchFamily="18" charset="0"/>
                <a:cs typeface="Times New Roman" pitchFamily="18" charset="0"/>
              </a:rPr>
              <a:t>‘cittadino romano’ consisteva in un grande privilegio poiché </a:t>
            </a:r>
            <a:r>
              <a:rPr lang="it-IT" dirty="0" smtClean="0">
                <a:latin typeface="Times New Roman" pitchFamily="18" charset="0"/>
                <a:cs typeface="Times New Roman" pitchFamily="18" charset="0"/>
              </a:rPr>
              <a:t>permetteva</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anche </a:t>
            </a:r>
            <a:r>
              <a:rPr lang="it-IT" dirty="0">
                <a:latin typeface="Times New Roman" pitchFamily="18" charset="0"/>
                <a:cs typeface="Times New Roman" pitchFamily="18" charset="0"/>
              </a:rPr>
              <a:t>il lusso di potersi spostare da una regione all’altra senza difficoltà.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70C0"/>
                </a:solidFill>
              </a:rPr>
              <a:t>Cittadino romano …</a:t>
            </a:r>
            <a:endParaRPr lang="it-IT" b="1" dirty="0">
              <a:solidFill>
                <a:srgbClr val="0070C0"/>
              </a:solidFill>
            </a:endParaRPr>
          </a:p>
        </p:txBody>
      </p:sp>
      <p:sp>
        <p:nvSpPr>
          <p:cNvPr id="3" name="Segnaposto contenuto 2"/>
          <p:cNvSpPr>
            <a:spLocks noGrp="1"/>
          </p:cNvSpPr>
          <p:nvPr>
            <p:ph idx="1"/>
          </p:nvPr>
        </p:nvSpPr>
        <p:spPr/>
        <p:txBody>
          <a:bodyPr/>
          <a:lstStyle/>
          <a:p>
            <a:pPr algn="ctr">
              <a:buNone/>
            </a:pPr>
            <a:r>
              <a:rPr lang="it-IT" dirty="0" smtClean="0"/>
              <a:t>È </a:t>
            </a:r>
            <a:r>
              <a:rPr lang="it-IT" dirty="0"/>
              <a:t>anche il privilegio che gli consentirà, al termine della sua missione, di essere condotto a Roma e di comparire davanti all’imperatore. Come ogni cittadino romano aveva certamente i ‘tre nomi’, ma di essi ne conosciamo due: </a:t>
            </a:r>
            <a:endParaRPr lang="it-IT" dirty="0" smtClean="0"/>
          </a:p>
          <a:p>
            <a:pPr algn="ctr">
              <a:buNone/>
            </a:pPr>
            <a:r>
              <a:rPr lang="it-IT" i="1" dirty="0" err="1" smtClean="0">
                <a:latin typeface="Arial Black" pitchFamily="34" charset="0"/>
              </a:rPr>
              <a:t>Saulo</a:t>
            </a:r>
            <a:r>
              <a:rPr lang="it-IT" i="1" dirty="0" smtClean="0">
                <a:latin typeface="Arial Black" pitchFamily="34" charset="0"/>
              </a:rPr>
              <a:t> </a:t>
            </a:r>
            <a:r>
              <a:rPr lang="it-IT" dirty="0">
                <a:latin typeface="Times New Roman" pitchFamily="18" charset="0"/>
                <a:cs typeface="Times New Roman" pitchFamily="18" charset="0"/>
              </a:rPr>
              <a:t>(dall’ebraico </a:t>
            </a:r>
            <a:r>
              <a:rPr lang="it-IT" i="1" dirty="0" err="1">
                <a:latin typeface="Times New Roman" pitchFamily="18" charset="0"/>
                <a:cs typeface="Times New Roman" pitchFamily="18" charset="0"/>
              </a:rPr>
              <a:t>Sha</a:t>
            </a:r>
            <a:r>
              <a:rPr lang="it-IT" i="1" dirty="0">
                <a:latin typeface="Times New Roman" pitchFamily="18" charset="0"/>
                <a:cs typeface="Times New Roman" pitchFamily="18" charset="0"/>
              </a:rPr>
              <a:t>’</a:t>
            </a:r>
            <a:r>
              <a:rPr lang="it-IT" i="1" dirty="0" err="1">
                <a:latin typeface="Times New Roman" pitchFamily="18" charset="0"/>
                <a:cs typeface="Times New Roman" pitchFamily="18" charset="0"/>
              </a:rPr>
              <a:t>ul</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ctr">
              <a:buNone/>
            </a:pPr>
            <a:r>
              <a:rPr lang="it-IT" dirty="0" smtClean="0">
                <a:latin typeface="Arial Black" pitchFamily="34" charset="0"/>
              </a:rPr>
              <a:t>e </a:t>
            </a:r>
            <a:r>
              <a:rPr lang="it-IT" i="1" dirty="0">
                <a:solidFill>
                  <a:srgbClr val="0070C0"/>
                </a:solidFill>
                <a:latin typeface="Arial Black" pitchFamily="34" charset="0"/>
              </a:rPr>
              <a:t>Paolo</a:t>
            </a:r>
            <a:r>
              <a:rPr lang="it-IT" dirty="0">
                <a:solidFill>
                  <a:srgbClr val="0070C0"/>
                </a:solidFill>
                <a:latin typeface="Arial Black" pitchFamily="34" charset="0"/>
              </a:rPr>
              <a:t> </a:t>
            </a:r>
            <a:r>
              <a:rPr lang="it-IT" dirty="0">
                <a:latin typeface="Times New Roman" pitchFamily="18" charset="0"/>
                <a:cs typeface="Times New Roman" pitchFamily="18" charset="0"/>
              </a:rPr>
              <a:t>(</a:t>
            </a:r>
            <a:r>
              <a:rPr lang="it-IT" i="1" dirty="0" err="1">
                <a:latin typeface="Times New Roman" pitchFamily="18" charset="0"/>
                <a:cs typeface="Times New Roman" pitchFamily="18" charset="0"/>
              </a:rPr>
              <a:t>Paulos</a:t>
            </a:r>
            <a:r>
              <a:rPr lang="it-IT" dirty="0">
                <a:latin typeface="Times New Roman" pitchFamily="18" charset="0"/>
                <a:cs typeface="Times New Roman" pitchFamily="18" charset="0"/>
              </a:rPr>
              <a:t>,</a:t>
            </a:r>
            <a:r>
              <a:rPr lang="it-IT" i="1" dirty="0">
                <a:latin typeface="Times New Roman" pitchFamily="18" charset="0"/>
                <a:cs typeface="Times New Roman" pitchFamily="18" charset="0"/>
              </a:rPr>
              <a:t> </a:t>
            </a:r>
            <a:r>
              <a:rPr lang="it-IT" dirty="0">
                <a:latin typeface="Times New Roman" pitchFamily="18" charset="0"/>
                <a:cs typeface="Times New Roman" pitchFamily="18" charset="0"/>
              </a:rPr>
              <a:t>latino grecizzato</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Paolo e la sua origine …</a:t>
            </a:r>
            <a:endParaRPr lang="it-IT" b="1" dirty="0">
              <a:solidFill>
                <a:srgbClr val="FF0000"/>
              </a:solidFill>
            </a:endParaRPr>
          </a:p>
        </p:txBody>
      </p:sp>
      <p:sp>
        <p:nvSpPr>
          <p:cNvPr id="3" name="Segnaposto contenuto 2"/>
          <p:cNvSpPr>
            <a:spLocks noGrp="1"/>
          </p:cNvSpPr>
          <p:nvPr>
            <p:ph idx="1"/>
          </p:nvPr>
        </p:nvSpPr>
        <p:spPr/>
        <p:txBody>
          <a:bodyPr>
            <a:normAutofit fontScale="92500" lnSpcReduction="10000"/>
          </a:bodyPr>
          <a:lstStyle/>
          <a:p>
            <a:pPr algn="ctr">
              <a:buNone/>
            </a:pPr>
            <a:r>
              <a:rPr lang="it-IT" dirty="0" smtClean="0"/>
              <a:t>… molto </a:t>
            </a:r>
            <a:r>
              <a:rPr lang="it-IT" dirty="0"/>
              <a:t>legato alle tradizioni apprese dalla sua famiglia, infatti di se stesso dice di essere: </a:t>
            </a:r>
            <a:r>
              <a:rPr lang="it-IT" b="1" i="1" dirty="0">
                <a:solidFill>
                  <a:srgbClr val="0070C0"/>
                </a:solidFill>
                <a:latin typeface="Times New Roman" pitchFamily="18" charset="0"/>
                <a:cs typeface="Times New Roman" pitchFamily="18" charset="0"/>
              </a:rPr>
              <a:t>circonciso all’età di otto giorni, della stirpe d’Israele, della tribù di Beniamino, Ebreo figlio di Ebrei; quanto alla Legge, fariseo; quanto allo zelo, persecutore della Chiesa; quanto alla giustizia che deriva dall’osservanza della Legge, irreprensibile</a:t>
            </a:r>
            <a:r>
              <a:rPr lang="it-IT" dirty="0"/>
              <a:t>. </a:t>
            </a:r>
            <a:r>
              <a:rPr lang="it-IT" dirty="0" smtClean="0"/>
              <a:t>Ma … </a:t>
            </a:r>
          </a:p>
          <a:p>
            <a:pPr algn="ctr">
              <a:buNone/>
            </a:pPr>
            <a:r>
              <a:rPr lang="it-IT" b="1" i="1" dirty="0" smtClean="0">
                <a:solidFill>
                  <a:srgbClr val="C00000"/>
                </a:solidFill>
              </a:rPr>
              <a:t>…  </a:t>
            </a:r>
            <a:r>
              <a:rPr lang="it-IT" b="1" i="1" dirty="0">
                <a:solidFill>
                  <a:srgbClr val="C00000"/>
                </a:solidFill>
              </a:rPr>
              <a:t>queste cose, che per me erano guadagni, io le ho considerate una perdita a motivo di </a:t>
            </a:r>
            <a:r>
              <a:rPr lang="it-IT" b="1" i="1" dirty="0" smtClean="0">
                <a:solidFill>
                  <a:srgbClr val="C00000"/>
                </a:solidFill>
              </a:rPr>
              <a:t>Cristo </a:t>
            </a:r>
            <a:r>
              <a:rPr lang="it-IT" sz="1100" b="1" i="1" dirty="0" smtClean="0">
                <a:solidFill>
                  <a:srgbClr val="C00000"/>
                </a:solidFill>
                <a:latin typeface="Times New Roman" pitchFamily="18" charset="0"/>
                <a:cs typeface="Times New Roman" pitchFamily="18" charset="0"/>
              </a:rPr>
              <a:t> </a:t>
            </a:r>
            <a:r>
              <a:rPr lang="it-IT" sz="1100" dirty="0">
                <a:latin typeface="Times New Roman" pitchFamily="18" charset="0"/>
                <a:cs typeface="Times New Roman" pitchFamily="18" charset="0"/>
              </a:rPr>
              <a:t>(Fil 3,5-7</a:t>
            </a:r>
            <a:r>
              <a:rPr lang="it-IT" sz="1100" dirty="0" smtClean="0">
                <a:latin typeface="Times New Roman" pitchFamily="18" charset="0"/>
                <a:cs typeface="Times New Roman" pitchFamily="18" charset="0"/>
              </a:rPr>
              <a:t>)</a:t>
            </a:r>
            <a:endParaRPr lang="it-IT" sz="11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FF00"/>
                </a:solidFill>
              </a:rPr>
              <a:t>… anche benestante!</a:t>
            </a:r>
            <a:endParaRPr lang="it-IT" b="1" dirty="0">
              <a:solidFill>
                <a:srgbClr val="FFFF00"/>
              </a:solidFill>
            </a:endParaRPr>
          </a:p>
        </p:txBody>
      </p:sp>
      <p:sp>
        <p:nvSpPr>
          <p:cNvPr id="3" name="Segnaposto contenuto 2"/>
          <p:cNvSpPr>
            <a:spLocks noGrp="1"/>
          </p:cNvSpPr>
          <p:nvPr>
            <p:ph idx="1"/>
          </p:nvPr>
        </p:nvSpPr>
        <p:spPr/>
        <p:txBody>
          <a:bodyPr/>
          <a:lstStyle/>
          <a:p>
            <a:pPr algn="ctr">
              <a:buNone/>
            </a:pPr>
            <a:r>
              <a:rPr lang="it-IT" dirty="0">
                <a:latin typeface="Times New Roman" pitchFamily="18" charset="0"/>
                <a:cs typeface="Times New Roman" pitchFamily="18" charset="0"/>
              </a:rPr>
              <a:t>D</a:t>
            </a:r>
            <a:r>
              <a:rPr lang="it-IT" dirty="0" smtClean="0">
                <a:latin typeface="Times New Roman" pitchFamily="18" charset="0"/>
                <a:cs typeface="Times New Roman" pitchFamily="18" charset="0"/>
              </a:rPr>
              <a:t>alla </a:t>
            </a:r>
            <a:r>
              <a:rPr lang="it-IT" dirty="0">
                <a:latin typeface="Times New Roman" pitchFamily="18" charset="0"/>
                <a:cs typeface="Times New Roman" pitchFamily="18" charset="0"/>
              </a:rPr>
              <a:t>sua famiglia aveva ottenuto anche una buona posizione economico sociale ed aveva appreso il mestiere di </a:t>
            </a:r>
            <a:r>
              <a:rPr lang="it-IT" b="1" i="1" dirty="0">
                <a:solidFill>
                  <a:schemeClr val="accent3">
                    <a:lumMod val="50000"/>
                  </a:schemeClr>
                </a:solidFill>
                <a:latin typeface="Times New Roman" pitchFamily="18" charset="0"/>
                <a:cs typeface="Times New Roman" pitchFamily="18" charset="0"/>
              </a:rPr>
              <a:t>fabbricante di tende </a:t>
            </a:r>
            <a:endParaRPr lang="it-IT" b="1" i="1" dirty="0" smtClean="0">
              <a:solidFill>
                <a:schemeClr val="accent3">
                  <a:lumMod val="50000"/>
                </a:schemeClr>
              </a:solidFill>
              <a:latin typeface="Times New Roman" pitchFamily="18" charset="0"/>
              <a:cs typeface="Times New Roman" pitchFamily="18" charset="0"/>
            </a:endParaRPr>
          </a:p>
          <a:p>
            <a:pPr algn="ctr">
              <a:buNone/>
            </a:pPr>
            <a:r>
              <a:rPr lang="it-IT" sz="2000" dirty="0" smtClean="0">
                <a:latin typeface="Times New Roman" pitchFamily="18" charset="0"/>
                <a:cs typeface="Times New Roman" pitchFamily="18" charset="0"/>
              </a:rPr>
              <a:t>(</a:t>
            </a:r>
            <a:r>
              <a:rPr lang="it-IT" sz="2000" dirty="0">
                <a:latin typeface="Times New Roman" pitchFamily="18" charset="0"/>
                <a:cs typeface="Times New Roman" pitchFamily="18" charset="0"/>
              </a:rPr>
              <a:t>At 18,3)</a:t>
            </a:r>
            <a:r>
              <a:rPr lang="it-IT" dirty="0">
                <a:latin typeface="Times New Roman" pitchFamily="18" charset="0"/>
                <a:cs typeface="Times New Roman" pitchFamily="18" charset="0"/>
              </a:rPr>
              <a:t>, mestiere che continuerà ad esercitare anche durante l’attività evangelizzatrice </a:t>
            </a:r>
            <a:endParaRPr lang="it-IT" dirty="0" smtClean="0">
              <a:latin typeface="Times New Roman" pitchFamily="18" charset="0"/>
              <a:cs typeface="Times New Roman" pitchFamily="18" charset="0"/>
            </a:endParaRPr>
          </a:p>
          <a:p>
            <a:pPr algn="ctr">
              <a:buNone/>
            </a:pPr>
            <a:r>
              <a:rPr lang="it-IT" sz="4000" b="1" i="1" dirty="0" smtClean="0">
                <a:solidFill>
                  <a:srgbClr val="C00000"/>
                </a:solidFill>
                <a:latin typeface="Times New Roman" pitchFamily="18" charset="0"/>
                <a:cs typeface="Times New Roman" pitchFamily="18" charset="0"/>
              </a:rPr>
              <a:t>per </a:t>
            </a:r>
            <a:r>
              <a:rPr lang="it-IT" sz="4000" b="1" i="1" dirty="0">
                <a:solidFill>
                  <a:srgbClr val="C00000"/>
                </a:solidFill>
                <a:latin typeface="Times New Roman" pitchFamily="18" charset="0"/>
                <a:cs typeface="Times New Roman" pitchFamily="18" charset="0"/>
              </a:rPr>
              <a:t>non essere di peso a nessuno </a:t>
            </a:r>
            <a:r>
              <a:rPr lang="it-IT" sz="1200" dirty="0">
                <a:latin typeface="Times New Roman" pitchFamily="18" charset="0"/>
                <a:cs typeface="Times New Roman" pitchFamily="18" charset="0"/>
              </a:rPr>
              <a:t>(2Ts 3,8</a:t>
            </a:r>
            <a:r>
              <a:rPr lang="it-IT" sz="1200" dirty="0" smtClean="0">
                <a:latin typeface="Times New Roman" pitchFamily="18" charset="0"/>
                <a:cs typeface="Times New Roman" pitchFamily="18" charset="0"/>
              </a:rPr>
              <a:t>)</a:t>
            </a:r>
            <a:endParaRPr lang="it-IT" sz="12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5">
                    <a:lumMod val="75000"/>
                  </a:schemeClr>
                </a:solidFill>
              </a:rPr>
              <a:t>Giudeo e ‘romano’</a:t>
            </a:r>
            <a:endParaRPr lang="it-IT" b="1" dirty="0">
              <a:solidFill>
                <a:schemeClr val="accent5">
                  <a:lumMod val="75000"/>
                </a:schemeClr>
              </a:solidFill>
            </a:endParaRPr>
          </a:p>
        </p:txBody>
      </p:sp>
      <p:sp>
        <p:nvSpPr>
          <p:cNvPr id="3" name="Segnaposto contenuto 2"/>
          <p:cNvSpPr>
            <a:spLocks noGrp="1"/>
          </p:cNvSpPr>
          <p:nvPr>
            <p:ph idx="1"/>
          </p:nvPr>
        </p:nvSpPr>
        <p:spPr/>
        <p:txBody>
          <a:bodyPr/>
          <a:lstStyle/>
          <a:p>
            <a:pPr algn="ctr">
              <a:buNone/>
            </a:pPr>
            <a:r>
              <a:rPr lang="it-IT" b="1" dirty="0" smtClean="0">
                <a:solidFill>
                  <a:schemeClr val="accent6">
                    <a:lumMod val="50000"/>
                  </a:schemeClr>
                </a:solidFill>
              </a:rPr>
              <a:t>Insomma</a:t>
            </a:r>
            <a:r>
              <a:rPr lang="it-IT" b="1" dirty="0">
                <a:solidFill>
                  <a:schemeClr val="accent6">
                    <a:lumMod val="50000"/>
                  </a:schemeClr>
                </a:solidFill>
              </a:rPr>
              <a:t>, Paolo era </a:t>
            </a:r>
            <a:r>
              <a:rPr lang="it-IT" b="1" u="sng" dirty="0">
                <a:solidFill>
                  <a:schemeClr val="accent6">
                    <a:lumMod val="50000"/>
                  </a:schemeClr>
                </a:solidFill>
              </a:rPr>
              <a:t>ebreo della diaspora </a:t>
            </a:r>
            <a:r>
              <a:rPr lang="it-IT" b="1" dirty="0">
                <a:solidFill>
                  <a:schemeClr val="accent6">
                    <a:lumMod val="50000"/>
                  </a:schemeClr>
                </a:solidFill>
              </a:rPr>
              <a:t>e nello stesso tempo </a:t>
            </a:r>
            <a:r>
              <a:rPr lang="it-IT" b="1" u="sng" dirty="0">
                <a:solidFill>
                  <a:schemeClr val="accent6">
                    <a:lumMod val="50000"/>
                  </a:schemeClr>
                </a:solidFill>
              </a:rPr>
              <a:t>cittadino romano</a:t>
            </a:r>
            <a:r>
              <a:rPr lang="it-IT" b="1" dirty="0">
                <a:solidFill>
                  <a:schemeClr val="accent6">
                    <a:lumMod val="50000"/>
                  </a:schemeClr>
                </a:solidFill>
              </a:rPr>
              <a:t>. Questo gli permetteva di essere giudeo a tutti gli effetti perché così dichiara (</a:t>
            </a:r>
            <a:r>
              <a:rPr lang="it-IT" sz="2000" b="1" dirty="0">
                <a:solidFill>
                  <a:schemeClr val="accent6">
                    <a:lumMod val="50000"/>
                  </a:schemeClr>
                </a:solidFill>
              </a:rPr>
              <a:t>Fil 3,5</a:t>
            </a:r>
            <a:r>
              <a:rPr lang="it-IT" b="1" dirty="0">
                <a:solidFill>
                  <a:schemeClr val="accent6">
                    <a:lumMod val="50000"/>
                  </a:schemeClr>
                </a:solidFill>
              </a:rPr>
              <a:t>), ma nello stesso tempo di essere a conoscenza della </a:t>
            </a:r>
            <a:r>
              <a:rPr lang="it-IT" b="1" u="sng" dirty="0">
                <a:solidFill>
                  <a:schemeClr val="accent6">
                    <a:lumMod val="50000"/>
                  </a:schemeClr>
                </a:solidFill>
              </a:rPr>
              <a:t>lingua</a:t>
            </a:r>
            <a:r>
              <a:rPr lang="it-IT" b="1" dirty="0">
                <a:solidFill>
                  <a:schemeClr val="accent6">
                    <a:lumMod val="50000"/>
                  </a:schemeClr>
                </a:solidFill>
              </a:rPr>
              <a:t> (</a:t>
            </a:r>
            <a:r>
              <a:rPr lang="it-IT" sz="2000" b="1" dirty="0">
                <a:solidFill>
                  <a:schemeClr val="accent6">
                    <a:lumMod val="50000"/>
                  </a:schemeClr>
                </a:solidFill>
              </a:rPr>
              <a:t>At 21,37</a:t>
            </a:r>
            <a:r>
              <a:rPr lang="it-IT" b="1" dirty="0">
                <a:solidFill>
                  <a:schemeClr val="accent6">
                    <a:lumMod val="50000"/>
                  </a:schemeClr>
                </a:solidFill>
              </a:rPr>
              <a:t>) e </a:t>
            </a:r>
            <a:r>
              <a:rPr lang="it-IT" b="1" u="sng" dirty="0">
                <a:solidFill>
                  <a:schemeClr val="accent6">
                    <a:lumMod val="50000"/>
                  </a:schemeClr>
                </a:solidFill>
              </a:rPr>
              <a:t>cultura greca</a:t>
            </a:r>
            <a:r>
              <a:rPr lang="it-IT" b="1" dirty="0">
                <a:solidFill>
                  <a:schemeClr val="accent6">
                    <a:lumMod val="50000"/>
                  </a:schemeClr>
                </a:solid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5">
                    <a:lumMod val="75000"/>
                  </a:schemeClr>
                </a:solidFill>
                <a:latin typeface="Arial Black" pitchFamily="34" charset="0"/>
              </a:rPr>
              <a:t>Il suo vanto …</a:t>
            </a:r>
            <a:endParaRPr lang="it-IT" b="1" dirty="0">
              <a:solidFill>
                <a:schemeClr val="accent5">
                  <a:lumMod val="75000"/>
                </a:schemeClr>
              </a:solidFill>
              <a:latin typeface="Arial Black" pitchFamily="34" charset="0"/>
            </a:endParaRPr>
          </a:p>
        </p:txBody>
      </p:sp>
      <p:sp>
        <p:nvSpPr>
          <p:cNvPr id="3" name="Segnaposto contenuto 2"/>
          <p:cNvSpPr>
            <a:spLocks noGrp="1"/>
          </p:cNvSpPr>
          <p:nvPr>
            <p:ph idx="1"/>
          </p:nvPr>
        </p:nvSpPr>
        <p:spPr/>
        <p:txBody>
          <a:bodyPr/>
          <a:lstStyle/>
          <a:p>
            <a:pPr algn="ctr">
              <a:buNone/>
            </a:pPr>
            <a:r>
              <a:rPr lang="it-IT" b="1" dirty="0">
                <a:latin typeface="Times New Roman" pitchFamily="18" charset="0"/>
                <a:cs typeface="Times New Roman" pitchFamily="18" charset="0"/>
              </a:rPr>
              <a:t>Tuttavia, ciò di cui va più fiero Paolo è il fatto di essere </a:t>
            </a:r>
            <a:r>
              <a:rPr lang="it-IT" b="1" dirty="0" smtClean="0">
                <a:latin typeface="Times New Roman" pitchFamily="18" charset="0"/>
                <a:cs typeface="Times New Roman" pitchFamily="18" charset="0"/>
              </a:rPr>
              <a:t>stato</a:t>
            </a:r>
          </a:p>
          <a:p>
            <a:pPr algn="ctr">
              <a:buNone/>
            </a:pPr>
            <a:r>
              <a:rPr lang="it-IT" b="1" dirty="0" smtClean="0">
                <a:latin typeface="Times New Roman" pitchFamily="18" charset="0"/>
                <a:cs typeface="Times New Roman" pitchFamily="18" charset="0"/>
              </a:rPr>
              <a:t> </a:t>
            </a:r>
            <a:r>
              <a:rPr lang="it-IT" b="1" i="1" dirty="0">
                <a:latin typeface="Times New Roman" pitchFamily="18" charset="0"/>
                <a:cs typeface="Times New Roman" pitchFamily="18" charset="0"/>
              </a:rPr>
              <a:t>educato a Gerusalemme</a:t>
            </a:r>
            <a:r>
              <a:rPr lang="it-IT" b="1" dirty="0">
                <a:latin typeface="Times New Roman" pitchFamily="18" charset="0"/>
                <a:cs typeface="Times New Roman" pitchFamily="18" charset="0"/>
              </a:rPr>
              <a:t> e di essere stato </a:t>
            </a:r>
            <a:r>
              <a:rPr lang="it-IT" b="1" i="1" dirty="0">
                <a:solidFill>
                  <a:srgbClr val="FF0000"/>
                </a:solidFill>
                <a:latin typeface="Times New Roman" pitchFamily="18" charset="0"/>
                <a:cs typeface="Times New Roman" pitchFamily="18" charset="0"/>
              </a:rPr>
              <a:t>formato alla scuola di </a:t>
            </a:r>
            <a:r>
              <a:rPr lang="it-IT" b="1" i="1" dirty="0" err="1">
                <a:solidFill>
                  <a:srgbClr val="FF0000"/>
                </a:solidFill>
                <a:latin typeface="Times New Roman" pitchFamily="18" charset="0"/>
                <a:cs typeface="Times New Roman" pitchFamily="18" charset="0"/>
              </a:rPr>
              <a:t>Gamaliele</a:t>
            </a:r>
            <a:r>
              <a:rPr lang="it-IT" b="1" i="1" dirty="0">
                <a:solidFill>
                  <a:srgbClr val="FF0000"/>
                </a:solidFill>
                <a:latin typeface="Times New Roman" pitchFamily="18" charset="0"/>
                <a:cs typeface="Times New Roman" pitchFamily="18" charset="0"/>
              </a:rPr>
              <a:t> </a:t>
            </a:r>
            <a:r>
              <a:rPr lang="it-IT" b="1" i="1" dirty="0">
                <a:latin typeface="Times New Roman" pitchFamily="18" charset="0"/>
                <a:cs typeface="Times New Roman" pitchFamily="18" charset="0"/>
              </a:rPr>
              <a:t>nell’osservanza scrupolosa della Legge dei padri, pieno di zelo per Dio </a:t>
            </a:r>
            <a:r>
              <a:rPr lang="it-IT" sz="2000" dirty="0">
                <a:latin typeface="Times New Roman" pitchFamily="18" charset="0"/>
                <a:cs typeface="Times New Roman" pitchFamily="18" charset="0"/>
              </a:rPr>
              <a:t>(At 22,3</a:t>
            </a:r>
            <a:r>
              <a:rPr lang="it-IT" sz="2000" dirty="0" smtClean="0">
                <a:latin typeface="Times New Roman" pitchFamily="18" charset="0"/>
                <a:cs typeface="Times New Roman" pitchFamily="18" charset="0"/>
              </a:rPr>
              <a:t>).</a:t>
            </a:r>
            <a:endParaRPr lang="it-IT"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5400" b="1" dirty="0" smtClean="0">
                <a:solidFill>
                  <a:srgbClr val="92D050"/>
                </a:solidFill>
              </a:rPr>
              <a:t>Come conosciamo Paolo?</a:t>
            </a:r>
            <a:endParaRPr lang="it-IT" sz="5400" b="1" dirty="0">
              <a:solidFill>
                <a:srgbClr val="92D050"/>
              </a:solidFill>
            </a:endParaRPr>
          </a:p>
        </p:txBody>
      </p:sp>
      <p:sp>
        <p:nvSpPr>
          <p:cNvPr id="3" name="Segnaposto contenuto 2"/>
          <p:cNvSpPr>
            <a:spLocks noGrp="1"/>
          </p:cNvSpPr>
          <p:nvPr>
            <p:ph idx="1"/>
          </p:nvPr>
        </p:nvSpPr>
        <p:spPr/>
        <p:txBody>
          <a:bodyPr>
            <a:normAutofit/>
          </a:bodyPr>
          <a:lstStyle/>
          <a:p>
            <a:pPr algn="ctr">
              <a:buNone/>
            </a:pPr>
            <a:r>
              <a:rPr lang="it-IT" sz="6000" b="1" dirty="0" smtClean="0">
                <a:solidFill>
                  <a:srgbClr val="FF0000"/>
                </a:solidFill>
                <a:latin typeface="Arial Black" pitchFamily="34" charset="0"/>
              </a:rPr>
              <a:t>Leggendo gli </a:t>
            </a:r>
          </a:p>
          <a:p>
            <a:pPr algn="ctr">
              <a:buNone/>
            </a:pPr>
            <a:r>
              <a:rPr lang="it-IT" sz="6000" b="1" dirty="0" smtClean="0">
                <a:solidFill>
                  <a:srgbClr val="FF0000"/>
                </a:solidFill>
                <a:latin typeface="Arial Black" pitchFamily="34" charset="0"/>
              </a:rPr>
              <a:t>Atti </a:t>
            </a:r>
            <a:r>
              <a:rPr lang="it-IT" sz="6000" b="1" dirty="0">
                <a:solidFill>
                  <a:srgbClr val="FF0000"/>
                </a:solidFill>
                <a:latin typeface="Arial Black" pitchFamily="34" charset="0"/>
              </a:rPr>
              <a:t>degli Apostoli e Lettere </a:t>
            </a:r>
            <a:endParaRPr lang="it-IT" sz="6000" b="1" dirty="0" smtClean="0">
              <a:solidFill>
                <a:srgbClr val="FF0000"/>
              </a:solidFill>
              <a:latin typeface="Arial Black" pitchFamily="34" charset="0"/>
            </a:endParaRPr>
          </a:p>
          <a:p>
            <a:pPr algn="ctr">
              <a:buNone/>
            </a:pPr>
            <a:r>
              <a:rPr lang="it-IT" sz="6000" b="1" dirty="0" smtClean="0">
                <a:solidFill>
                  <a:srgbClr val="FF0000"/>
                </a:solidFill>
                <a:latin typeface="Arial Black" pitchFamily="34" charset="0"/>
              </a:rPr>
              <a:t>a </a:t>
            </a:r>
            <a:r>
              <a:rPr lang="it-IT" sz="6000" b="1" dirty="0">
                <a:solidFill>
                  <a:srgbClr val="FF0000"/>
                </a:solidFill>
                <a:latin typeface="Arial Black" pitchFamily="34" charset="0"/>
              </a:rPr>
              <a:t>lui </a:t>
            </a:r>
            <a:r>
              <a:rPr lang="it-IT" sz="6000" b="1" dirty="0" smtClean="0">
                <a:solidFill>
                  <a:srgbClr val="FF0000"/>
                </a:solidFill>
                <a:latin typeface="Arial Black" pitchFamily="34" charset="0"/>
              </a:rPr>
              <a:t>attribuite </a:t>
            </a:r>
            <a:endParaRPr lang="it-IT" sz="6000" b="1" dirty="0">
              <a:solidFill>
                <a:srgbClr val="FF0000"/>
              </a:solidFill>
              <a:latin typeface="Arial Black"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th?&amp;id=OIP">
            <a:hlinkClick r:id="rId2" tooltip="&quot;Visualizza dettagli immagine&quot;"/>
          </p:cNvPr>
          <p:cNvPicPr>
            <a:picLocks noChangeAspect="1" noChangeArrowheads="1"/>
          </p:cNvPicPr>
          <p:nvPr/>
        </p:nvPicPr>
        <p:blipFill>
          <a:blip r:embed="rId3" cstate="print"/>
          <a:srcRect/>
          <a:stretch>
            <a:fillRect/>
          </a:stretch>
        </p:blipFill>
        <p:spPr bwMode="auto">
          <a:xfrm>
            <a:off x="1475656" y="404664"/>
            <a:ext cx="6120680" cy="612068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FFC000"/>
                </a:solidFill>
              </a:rPr>
              <a:t>Gamaliele</a:t>
            </a:r>
            <a:r>
              <a:rPr lang="it-IT" b="1" dirty="0" smtClean="0">
                <a:solidFill>
                  <a:srgbClr val="FFC000"/>
                </a:solidFill>
              </a:rPr>
              <a:t> …</a:t>
            </a:r>
            <a:endParaRPr lang="it-IT" b="1" dirty="0">
              <a:solidFill>
                <a:srgbClr val="FFC000"/>
              </a:solidFill>
            </a:endParaRPr>
          </a:p>
        </p:txBody>
      </p:sp>
      <p:sp>
        <p:nvSpPr>
          <p:cNvPr id="3" name="Segnaposto contenuto 2"/>
          <p:cNvSpPr>
            <a:spLocks noGrp="1"/>
          </p:cNvSpPr>
          <p:nvPr>
            <p:ph idx="1"/>
          </p:nvPr>
        </p:nvSpPr>
        <p:spPr/>
        <p:txBody>
          <a:bodyPr/>
          <a:lstStyle/>
          <a:p>
            <a:pPr algn="ctr">
              <a:buNone/>
            </a:pPr>
            <a:r>
              <a:rPr lang="it-IT" b="1" dirty="0" smtClean="0">
                <a:solidFill>
                  <a:srgbClr val="C00000"/>
                </a:solidFill>
                <a:latin typeface="Times New Roman" pitchFamily="18" charset="0"/>
                <a:cs typeface="Times New Roman" pitchFamily="18" charset="0"/>
              </a:rPr>
              <a:t>… </a:t>
            </a:r>
            <a:r>
              <a:rPr lang="it-IT" b="1" dirty="0">
                <a:solidFill>
                  <a:srgbClr val="C00000"/>
                </a:solidFill>
                <a:latin typeface="Times New Roman" pitchFamily="18" charset="0"/>
                <a:cs typeface="Times New Roman" pitchFamily="18" charset="0"/>
              </a:rPr>
              <a:t>è probabilmente lo stesso nominato in </a:t>
            </a:r>
            <a:endParaRPr lang="it-IT" b="1" dirty="0" smtClean="0">
              <a:solidFill>
                <a:srgbClr val="C00000"/>
              </a:solidFill>
              <a:latin typeface="Times New Roman" pitchFamily="18" charset="0"/>
              <a:cs typeface="Times New Roman" pitchFamily="18" charset="0"/>
            </a:endParaRPr>
          </a:p>
          <a:p>
            <a:pPr algn="ctr">
              <a:buNone/>
            </a:pPr>
            <a:r>
              <a:rPr lang="it-IT" sz="2800" b="1" dirty="0" smtClean="0">
                <a:solidFill>
                  <a:srgbClr val="002060"/>
                </a:solidFill>
                <a:latin typeface="Times New Roman" pitchFamily="18" charset="0"/>
                <a:cs typeface="Times New Roman" pitchFamily="18" charset="0"/>
              </a:rPr>
              <a:t>At </a:t>
            </a:r>
            <a:r>
              <a:rPr lang="it-IT" sz="2800" b="1" dirty="0">
                <a:solidFill>
                  <a:srgbClr val="002060"/>
                </a:solidFill>
                <a:latin typeface="Times New Roman" pitchFamily="18" charset="0"/>
                <a:cs typeface="Times New Roman" pitchFamily="18" charset="0"/>
              </a:rPr>
              <a:t>5,34-39</a:t>
            </a:r>
            <a:r>
              <a:rPr lang="it-IT" b="1" dirty="0">
                <a:solidFill>
                  <a:srgbClr val="C00000"/>
                </a:solidFill>
                <a:latin typeface="Times New Roman" pitchFamily="18" charset="0"/>
                <a:cs typeface="Times New Roman" pitchFamily="18" charset="0"/>
              </a:rPr>
              <a:t> </a:t>
            </a:r>
            <a:endParaRPr lang="it-IT" b="1" dirty="0" smtClean="0">
              <a:solidFill>
                <a:srgbClr val="C00000"/>
              </a:solidFill>
              <a:latin typeface="Times New Roman" pitchFamily="18" charset="0"/>
              <a:cs typeface="Times New Roman" pitchFamily="18" charset="0"/>
            </a:endParaRPr>
          </a:p>
          <a:p>
            <a:pPr algn="ctr">
              <a:buNone/>
            </a:pPr>
            <a:r>
              <a:rPr lang="it-IT" b="1" dirty="0" smtClean="0">
                <a:solidFill>
                  <a:srgbClr val="C00000"/>
                </a:solidFill>
                <a:latin typeface="Times New Roman" pitchFamily="18" charset="0"/>
                <a:cs typeface="Times New Roman" pitchFamily="18" charset="0"/>
              </a:rPr>
              <a:t>che </a:t>
            </a:r>
            <a:r>
              <a:rPr lang="it-IT" b="1" dirty="0">
                <a:solidFill>
                  <a:srgbClr val="C00000"/>
                </a:solidFill>
                <a:latin typeface="Times New Roman" pitchFamily="18" charset="0"/>
                <a:cs typeface="Times New Roman" pitchFamily="18" charset="0"/>
              </a:rPr>
              <a:t>interviene saggiamente e autorevolmente </a:t>
            </a:r>
            <a:r>
              <a:rPr lang="it-IT" b="1" u="sng" dirty="0">
                <a:solidFill>
                  <a:srgbClr val="C00000"/>
                </a:solidFill>
                <a:latin typeface="Times New Roman" pitchFamily="18" charset="0"/>
                <a:cs typeface="Times New Roman" pitchFamily="18" charset="0"/>
              </a:rPr>
              <a:t>prendendo le difese degli apostoli</a:t>
            </a:r>
            <a:r>
              <a:rPr lang="it-IT" b="1" dirty="0">
                <a:solidFill>
                  <a:srgbClr val="C00000"/>
                </a:solidFill>
                <a:latin typeface="Times New Roman" pitchFamily="18" charset="0"/>
                <a:cs typeface="Times New Roman" pitchFamily="18" charset="0"/>
              </a:rPr>
              <a:t> invitando così il sinedrio a non condannarli perché se il loro agire viene da Dio, hanno Dio dalla loro parte e niente può vincerli.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8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764704"/>
          <a:ext cx="8229600" cy="5328592"/>
        </p:xfrm>
        <a:graphic>
          <a:graphicData uri="http://schemas.openxmlformats.org/drawingml/2006/table">
            <a:tbl>
              <a:tblPr firstRow="1" bandRow="1">
                <a:tableStyleId>{5C22544A-7EE6-4342-B048-85BDC9FD1C3A}</a:tableStyleId>
              </a:tblPr>
              <a:tblGrid>
                <a:gridCol w="8229600"/>
              </a:tblGrid>
              <a:tr h="5328592">
                <a:tc>
                  <a:txBody>
                    <a:bodyPr/>
                    <a:lstStyle/>
                    <a:p>
                      <a:pPr algn="ctr"/>
                      <a:r>
                        <a:rPr lang="it-IT" sz="4000" dirty="0" smtClean="0"/>
                        <a:t>“</a:t>
                      </a:r>
                      <a:r>
                        <a:rPr lang="it-IT" sz="4000" i="1" dirty="0" smtClean="0"/>
                        <a:t>... non occupatevi di questi uomini e lasciateli andare. Se infatti questo piano o quest’opera fosse di origine umana, verrebbe distrutta; ma, se viene da Dio, non riuscirete a distruggerli. Non vi accada di trovarvi addirittura a combattere contro Dio!”. </a:t>
                      </a:r>
                      <a:r>
                        <a:rPr lang="it-IT" sz="4000" i="1" u="sng" dirty="0" smtClean="0"/>
                        <a:t>Seguirono il suo parere</a:t>
                      </a:r>
                      <a:r>
                        <a:rPr lang="it-IT" sz="4000" i="1" u="none" dirty="0" smtClean="0"/>
                        <a:t> </a:t>
                      </a:r>
                      <a:r>
                        <a:rPr lang="it-IT" sz="2000" b="0" dirty="0" smtClean="0"/>
                        <a:t>(At 5,38-39)</a:t>
                      </a:r>
                      <a:endParaRPr lang="it-IT" sz="2000" b="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Questo per dire …</a:t>
            </a:r>
            <a:endParaRPr lang="it-IT" b="1" dirty="0"/>
          </a:p>
        </p:txBody>
      </p:sp>
      <p:sp>
        <p:nvSpPr>
          <p:cNvPr id="3" name="Segnaposto contenuto 2"/>
          <p:cNvSpPr>
            <a:spLocks noGrp="1"/>
          </p:cNvSpPr>
          <p:nvPr>
            <p:ph idx="1"/>
          </p:nvPr>
        </p:nvSpPr>
        <p:spPr/>
        <p:txBody>
          <a:bodyPr>
            <a:normAutofit/>
          </a:bodyPr>
          <a:lstStyle/>
          <a:p>
            <a:pPr algn="ctr">
              <a:buNone/>
            </a:pPr>
            <a:endParaRPr lang="it-IT" dirty="0" smtClean="0">
              <a:solidFill>
                <a:schemeClr val="accent2">
                  <a:lumMod val="75000"/>
                </a:schemeClr>
              </a:solidFill>
              <a:latin typeface="Aharoni" pitchFamily="2" charset="-79"/>
              <a:cs typeface="Aharoni" pitchFamily="2" charset="-79"/>
            </a:endParaRPr>
          </a:p>
          <a:p>
            <a:pPr algn="ctr">
              <a:buNone/>
            </a:pPr>
            <a:r>
              <a:rPr lang="it-IT" dirty="0" smtClean="0">
                <a:solidFill>
                  <a:schemeClr val="accent2">
                    <a:lumMod val="75000"/>
                  </a:schemeClr>
                </a:solidFill>
                <a:latin typeface="Aharoni" pitchFamily="2" charset="-79"/>
                <a:cs typeface="Aharoni" pitchFamily="2" charset="-79"/>
              </a:rPr>
              <a:t>… che </a:t>
            </a:r>
            <a:r>
              <a:rPr lang="it-IT" dirty="0">
                <a:solidFill>
                  <a:schemeClr val="accent2">
                    <a:lumMod val="75000"/>
                  </a:schemeClr>
                </a:solidFill>
                <a:latin typeface="Aharoni" pitchFamily="2" charset="-79"/>
                <a:cs typeface="Aharoni" pitchFamily="2" charset="-79"/>
              </a:rPr>
              <a:t>certamente da una figura così aperta ed intellettuale oltre che saggia e pia quale era </a:t>
            </a:r>
            <a:r>
              <a:rPr lang="it-IT" dirty="0" smtClean="0">
                <a:solidFill>
                  <a:schemeClr val="accent2">
                    <a:lumMod val="75000"/>
                  </a:schemeClr>
                </a:solidFill>
                <a:latin typeface="Aharoni" pitchFamily="2" charset="-79"/>
                <a:cs typeface="Aharoni" pitchFamily="2" charset="-79"/>
              </a:rPr>
              <a:t>GAMALIELE, </a:t>
            </a:r>
            <a:r>
              <a:rPr lang="it-IT" dirty="0">
                <a:solidFill>
                  <a:schemeClr val="accent2">
                    <a:lumMod val="75000"/>
                  </a:schemeClr>
                </a:solidFill>
                <a:latin typeface="Aharoni" pitchFamily="2" charset="-79"/>
                <a:cs typeface="Aharoni" pitchFamily="2" charset="-79"/>
              </a:rPr>
              <a:t>Paolo ha </a:t>
            </a:r>
            <a:r>
              <a:rPr lang="it-IT" dirty="0" smtClean="0">
                <a:solidFill>
                  <a:schemeClr val="accent2">
                    <a:lumMod val="75000"/>
                  </a:schemeClr>
                </a:solidFill>
                <a:latin typeface="Aharoni" pitchFamily="2" charset="-79"/>
                <a:cs typeface="Aharoni" pitchFamily="2" charset="-79"/>
              </a:rPr>
              <a:t>subìto </a:t>
            </a:r>
            <a:r>
              <a:rPr lang="it-IT" dirty="0">
                <a:solidFill>
                  <a:schemeClr val="accent2">
                    <a:lumMod val="75000"/>
                  </a:schemeClr>
                </a:solidFill>
                <a:latin typeface="Aharoni" pitchFamily="2" charset="-79"/>
                <a:cs typeface="Aharoni" pitchFamily="2" charset="-79"/>
              </a:rPr>
              <a:t>un’influenza positiva uno sguardo moderato sui ‘segni dei tempi</a:t>
            </a:r>
            <a:r>
              <a:rPr lang="it-IT" dirty="0" smtClean="0">
                <a:solidFill>
                  <a:schemeClr val="accent2">
                    <a:lumMod val="75000"/>
                  </a:schemeClr>
                </a:solidFill>
                <a:latin typeface="Aharoni" pitchFamily="2" charset="-79"/>
                <a:cs typeface="Aharoni" pitchFamily="2" charset="-79"/>
              </a:rPr>
              <a:t>’.</a:t>
            </a:r>
            <a:endParaRPr lang="it-IT" dirty="0">
              <a:solidFill>
                <a:schemeClr val="accent2">
                  <a:lumMod val="75000"/>
                </a:schemeClr>
              </a:solidFill>
              <a:latin typeface="Aharoni" pitchFamily="2" charset="-79"/>
              <a:cs typeface="Aharoni" pitchFamily="2" charset="-79"/>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75000"/>
                  </a:schemeClr>
                </a:solidFill>
                <a:latin typeface="Aharoni" pitchFamily="2" charset="-79"/>
                <a:cs typeface="Aharoni" pitchFamily="2" charset="-79"/>
              </a:rPr>
              <a:t>Paolo e i ‘greci’</a:t>
            </a:r>
            <a:endParaRPr lang="it-IT" b="1" dirty="0">
              <a:solidFill>
                <a:schemeClr val="accent2">
                  <a:lumMod val="75000"/>
                </a:schemeClr>
              </a:solidFill>
              <a:latin typeface="Aharoni" pitchFamily="2" charset="-79"/>
              <a:cs typeface="Aharoni" pitchFamily="2" charset="-79"/>
            </a:endParaRPr>
          </a:p>
        </p:txBody>
      </p:sp>
      <p:sp>
        <p:nvSpPr>
          <p:cNvPr id="3" name="Segnaposto contenuto 2"/>
          <p:cNvSpPr>
            <a:spLocks noGrp="1"/>
          </p:cNvSpPr>
          <p:nvPr>
            <p:ph idx="1"/>
          </p:nvPr>
        </p:nvSpPr>
        <p:spPr/>
        <p:txBody>
          <a:bodyPr/>
          <a:lstStyle/>
          <a:p>
            <a:pPr algn="ctr">
              <a:buNone/>
            </a:pPr>
            <a:endParaRPr lang="it-IT" dirty="0" smtClean="0"/>
          </a:p>
          <a:p>
            <a:pPr algn="ctr">
              <a:buNone/>
            </a:pPr>
            <a:r>
              <a:rPr lang="it-IT" dirty="0" smtClean="0"/>
              <a:t>Paolo </a:t>
            </a:r>
            <a:r>
              <a:rPr lang="it-IT" dirty="0"/>
              <a:t>va quindi molto fiero del suo essere proveniente dal giudaismo, ma è anche vero che, come lui stesso </a:t>
            </a:r>
            <a:r>
              <a:rPr lang="it-IT" dirty="0" smtClean="0"/>
              <a:t>afferma </a:t>
            </a:r>
          </a:p>
          <a:p>
            <a:pPr algn="ctr">
              <a:buFontTx/>
              <a:buChar char="-"/>
            </a:pPr>
            <a:r>
              <a:rPr lang="it-IT" b="1" i="1" dirty="0" smtClean="0">
                <a:solidFill>
                  <a:schemeClr val="accent2">
                    <a:lumMod val="75000"/>
                  </a:schemeClr>
                </a:solidFill>
              </a:rPr>
              <a:t>sono </a:t>
            </a:r>
            <a:r>
              <a:rPr lang="it-IT" b="1" i="1" dirty="0">
                <a:solidFill>
                  <a:schemeClr val="accent2">
                    <a:lumMod val="75000"/>
                  </a:schemeClr>
                </a:solidFill>
              </a:rPr>
              <a:t>in debito verso i greci</a:t>
            </a:r>
            <a:r>
              <a:rPr lang="it-IT" i="1" dirty="0"/>
              <a:t> </a:t>
            </a:r>
            <a:r>
              <a:rPr lang="it-IT" sz="2000" dirty="0" smtClean="0">
                <a:latin typeface="Times New Roman" pitchFamily="18" charset="0"/>
                <a:cs typeface="Times New Roman" pitchFamily="18" charset="0"/>
              </a:rPr>
              <a:t>(</a:t>
            </a:r>
            <a:r>
              <a:rPr lang="it-IT" sz="2000" dirty="0" err="1" smtClean="0">
                <a:latin typeface="Times New Roman" pitchFamily="18" charset="0"/>
                <a:cs typeface="Times New Roman" pitchFamily="18" charset="0"/>
              </a:rPr>
              <a:t>Rm</a:t>
            </a:r>
            <a:r>
              <a:rPr lang="it-IT" sz="2000" dirty="0">
                <a:latin typeface="Times New Roman" pitchFamily="18" charset="0"/>
                <a:cs typeface="Times New Roman" pitchFamily="18" charset="0"/>
              </a:rPr>
              <a:t>) </a:t>
            </a:r>
            <a:r>
              <a:rPr lang="it-IT" sz="2000" dirty="0" smtClean="0">
                <a:latin typeface="Times New Roman" pitchFamily="18" charset="0"/>
                <a:cs typeface="Times New Roman" pitchFamily="18" charset="0"/>
              </a:rPr>
              <a:t>–</a:t>
            </a:r>
            <a:r>
              <a:rPr lang="it-IT" dirty="0" smtClean="0"/>
              <a:t> </a:t>
            </a:r>
          </a:p>
          <a:p>
            <a:pPr algn="ctr">
              <a:buNone/>
            </a:pPr>
            <a:r>
              <a:rPr lang="it-IT" dirty="0" smtClean="0"/>
              <a:t>parte </a:t>
            </a:r>
            <a:r>
              <a:rPr lang="it-IT" dirty="0"/>
              <a:t>della sua cultura l’ha appresa grazie alla frequentazione del mondo greco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FFFF00"/>
                </a:solidFill>
                <a:latin typeface="Arial Black" pitchFamily="34" charset="0"/>
              </a:rPr>
              <a:t>Scritti e lingua greca</a:t>
            </a:r>
            <a:endParaRPr lang="it-IT" dirty="0">
              <a:solidFill>
                <a:srgbClr val="FFFF00"/>
              </a:solidFill>
              <a:latin typeface="Arial Black" pitchFamily="34" charset="0"/>
            </a:endParaRPr>
          </a:p>
        </p:txBody>
      </p:sp>
      <p:sp>
        <p:nvSpPr>
          <p:cNvPr id="3" name="Segnaposto contenuto 2"/>
          <p:cNvSpPr>
            <a:spLocks noGrp="1"/>
          </p:cNvSpPr>
          <p:nvPr>
            <p:ph idx="1"/>
          </p:nvPr>
        </p:nvSpPr>
        <p:spPr/>
        <p:txBody>
          <a:bodyPr>
            <a:normAutofit lnSpcReduction="10000"/>
          </a:bodyPr>
          <a:lstStyle/>
          <a:p>
            <a:pPr algn="ctr">
              <a:buNone/>
            </a:pPr>
            <a:r>
              <a:rPr lang="it-IT" b="1" dirty="0">
                <a:latin typeface="Times New Roman" pitchFamily="18" charset="0"/>
                <a:cs typeface="Times New Roman" pitchFamily="18" charset="0"/>
              </a:rPr>
              <a:t>Le sue lettere le ha scritte, anzi meglio dettate, nel greco di livello comune (</a:t>
            </a:r>
            <a:r>
              <a:rPr lang="it-IT" b="1" i="1" dirty="0" err="1">
                <a:latin typeface="Times New Roman" pitchFamily="18" charset="0"/>
                <a:cs typeface="Times New Roman" pitchFamily="18" charset="0"/>
              </a:rPr>
              <a:t>koiné</a:t>
            </a:r>
            <a:r>
              <a:rPr lang="it-IT" b="1" dirty="0">
                <a:latin typeface="Times New Roman" pitchFamily="18" charset="0"/>
                <a:cs typeface="Times New Roman" pitchFamily="18" charset="0"/>
              </a:rPr>
              <a:t>). </a:t>
            </a:r>
            <a:endParaRPr lang="it-IT" b="1" dirty="0" smtClean="0">
              <a:latin typeface="Times New Roman" pitchFamily="18" charset="0"/>
              <a:cs typeface="Times New Roman" pitchFamily="18" charset="0"/>
            </a:endParaRPr>
          </a:p>
          <a:p>
            <a:pPr algn="ctr">
              <a:buNone/>
            </a:pPr>
            <a:r>
              <a:rPr lang="it-IT" b="1" dirty="0" smtClean="0">
                <a:latin typeface="Times New Roman" pitchFamily="18" charset="0"/>
                <a:cs typeface="Times New Roman" pitchFamily="18" charset="0"/>
              </a:rPr>
              <a:t>Negli Scritti</a:t>
            </a:r>
            <a:r>
              <a:rPr lang="it-IT" b="1" dirty="0">
                <a:latin typeface="Times New Roman" pitchFamily="18" charset="0"/>
                <a:cs typeface="Times New Roman" pitchFamily="18" charset="0"/>
              </a:rPr>
              <a:t>, oltre ad essere presente l’ambito suo proprio che è la Legge e soprattutto l’essere </a:t>
            </a:r>
            <a:r>
              <a:rPr lang="it-IT" b="1" i="1" dirty="0">
                <a:solidFill>
                  <a:srgbClr val="0070C0"/>
                </a:solidFill>
                <a:latin typeface="Times New Roman" pitchFamily="18" charset="0"/>
                <a:cs typeface="Times New Roman" pitchFamily="18" charset="0"/>
              </a:rPr>
              <a:t>una nuova creatura in Cristo</a:t>
            </a:r>
            <a:r>
              <a:rPr lang="it-IT" b="1" dirty="0">
                <a:latin typeface="Times New Roman" pitchFamily="18" charset="0"/>
                <a:cs typeface="Times New Roman" pitchFamily="18" charset="0"/>
              </a:rPr>
              <a:t>, vi si trovano numerose espressioni e immagini tratte dalla vita commerciale, culturale, amministrativa, militare e persino sportiva tipiche delle tradizioni greche.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FF00"/>
                </a:solidFill>
              </a:rPr>
              <a:t>… antropologia platonica</a:t>
            </a:r>
            <a:endParaRPr lang="it-IT" b="1" dirty="0">
              <a:solidFill>
                <a:srgbClr val="FFFF00"/>
              </a:solidFill>
            </a:endParaRPr>
          </a:p>
        </p:txBody>
      </p:sp>
      <p:sp>
        <p:nvSpPr>
          <p:cNvPr id="3" name="Segnaposto contenuto 2"/>
          <p:cNvSpPr>
            <a:spLocks noGrp="1"/>
          </p:cNvSpPr>
          <p:nvPr>
            <p:ph idx="1"/>
          </p:nvPr>
        </p:nvSpPr>
        <p:spPr/>
        <p:txBody>
          <a:bodyPr/>
          <a:lstStyle/>
          <a:p>
            <a:pPr algn="ctr">
              <a:buNone/>
            </a:pPr>
            <a:r>
              <a:rPr lang="it-IT" b="1" dirty="0"/>
              <a:t>Nel descrivere l’essere umano, Paolo non esita a parlare di </a:t>
            </a:r>
            <a:r>
              <a:rPr lang="it-IT" b="1" i="1" dirty="0">
                <a:solidFill>
                  <a:srgbClr val="0070C0"/>
                </a:solidFill>
              </a:rPr>
              <a:t>spirito, anima e corpo </a:t>
            </a:r>
            <a:r>
              <a:rPr lang="it-IT" sz="2000" dirty="0">
                <a:latin typeface="Times New Roman" pitchFamily="18" charset="0"/>
                <a:cs typeface="Times New Roman" pitchFamily="18" charset="0"/>
              </a:rPr>
              <a:t>(1Ts 5,23), </a:t>
            </a:r>
            <a:r>
              <a:rPr lang="it-IT" b="1" dirty="0"/>
              <a:t>espressione che fa ricordare l’antropologia platonica. Anche se non fa delle esplicite citazioni dei filosofi greci, è tuttavia riscontrabile nei suoi Scritti una conoscenza della cultura greca che probabilmente ha appreso nel periodo giovanile a Tarso </a:t>
            </a:r>
          </a:p>
          <a:p>
            <a:pPr>
              <a:buNone/>
            </a:pP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bg2">
                    <a:lumMod val="50000"/>
                  </a:schemeClr>
                </a:solidFill>
                <a:latin typeface="Arial Black" pitchFamily="34" charset="0"/>
              </a:rPr>
              <a:t>Paolo era sposato?</a:t>
            </a:r>
            <a:endParaRPr lang="it-IT" b="1" dirty="0">
              <a:solidFill>
                <a:schemeClr val="bg2">
                  <a:lumMod val="50000"/>
                </a:schemeClr>
              </a:solidFill>
              <a:latin typeface="Arial Black" pitchFamily="34" charset="0"/>
            </a:endParaRPr>
          </a:p>
        </p:txBody>
      </p:sp>
      <p:sp>
        <p:nvSpPr>
          <p:cNvPr id="3" name="Segnaposto contenuto 2"/>
          <p:cNvSpPr>
            <a:spLocks noGrp="1"/>
          </p:cNvSpPr>
          <p:nvPr>
            <p:ph idx="1"/>
          </p:nvPr>
        </p:nvSpPr>
        <p:spPr/>
        <p:txBody>
          <a:bodyPr>
            <a:normAutofit lnSpcReduction="10000"/>
          </a:bodyPr>
          <a:lstStyle/>
          <a:p>
            <a:pPr algn="ctr">
              <a:buNone/>
            </a:pPr>
            <a:endParaRPr lang="it-IT" sz="4800" b="1" dirty="0" smtClean="0">
              <a:latin typeface="Aharoni" pitchFamily="2" charset="-79"/>
              <a:cs typeface="Aharoni" pitchFamily="2" charset="-79"/>
            </a:endParaRPr>
          </a:p>
          <a:p>
            <a:pPr algn="ctr">
              <a:buNone/>
            </a:pPr>
            <a:r>
              <a:rPr lang="it-IT" sz="4800" b="1" dirty="0" smtClean="0">
                <a:latin typeface="Aharoni" pitchFamily="2" charset="-79"/>
                <a:cs typeface="Aharoni" pitchFamily="2" charset="-79"/>
              </a:rPr>
              <a:t>Quale </a:t>
            </a:r>
            <a:r>
              <a:rPr lang="it-IT" sz="4800" b="1" dirty="0">
                <a:latin typeface="Aharoni" pitchFamily="2" charset="-79"/>
                <a:cs typeface="Aharoni" pitchFamily="2" charset="-79"/>
              </a:rPr>
              <a:t>era lo stato anagrafico di Paolo? Sposato? Celibe? Vedovo? Non ci è dato di sapere con certezza</a:t>
            </a:r>
            <a:r>
              <a:rPr lang="it-IT" dirty="0"/>
              <a:t>. </a:t>
            </a:r>
            <a:r>
              <a:rPr lang="it-IT" sz="4400" b="1" dirty="0" smtClean="0">
                <a:solidFill>
                  <a:srgbClr val="C00000"/>
                </a:solidFill>
                <a:latin typeface="Aharoni" pitchFamily="2" charset="-79"/>
                <a:cs typeface="Aharoni" pitchFamily="2" charset="-79"/>
              </a:rPr>
              <a:t>Ma …</a:t>
            </a:r>
            <a:endParaRPr lang="it-IT" sz="4400" b="1" dirty="0">
              <a:solidFill>
                <a:srgbClr val="C00000"/>
              </a:solidFill>
              <a:latin typeface="Aharoni" pitchFamily="2" charset="-79"/>
              <a:cs typeface="Aharoni" pitchFamily="2" charset="-79"/>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2060"/>
                </a:solidFill>
                <a:latin typeface="Arial Black" pitchFamily="34" charset="0"/>
              </a:rPr>
              <a:t>In 1Cor 7,7 </a:t>
            </a:r>
            <a:endParaRPr lang="it-IT" dirty="0">
              <a:solidFill>
                <a:srgbClr val="002060"/>
              </a:solidFill>
              <a:latin typeface="Arial Black" pitchFamily="34" charset="0"/>
            </a:endParaRPr>
          </a:p>
        </p:txBody>
      </p:sp>
      <p:sp>
        <p:nvSpPr>
          <p:cNvPr id="3" name="Segnaposto contenuto 2"/>
          <p:cNvSpPr>
            <a:spLocks noGrp="1"/>
          </p:cNvSpPr>
          <p:nvPr>
            <p:ph idx="1"/>
          </p:nvPr>
        </p:nvSpPr>
        <p:spPr/>
        <p:txBody>
          <a:bodyPr/>
          <a:lstStyle/>
          <a:p>
            <a:pPr algn="ctr">
              <a:buNone/>
            </a:pPr>
            <a:r>
              <a:rPr lang="it-IT" dirty="0" smtClean="0"/>
              <a:t>… </a:t>
            </a:r>
            <a:r>
              <a:rPr lang="it-IT" b="1" dirty="0" smtClean="0">
                <a:solidFill>
                  <a:srgbClr val="C00000"/>
                </a:solidFill>
                <a:latin typeface="Times New Roman" pitchFamily="18" charset="0"/>
                <a:cs typeface="Times New Roman" pitchFamily="18" charset="0"/>
              </a:rPr>
              <a:t>afferma: </a:t>
            </a:r>
          </a:p>
          <a:p>
            <a:pPr algn="ctr">
              <a:buNone/>
            </a:pPr>
            <a:r>
              <a:rPr lang="it-IT" sz="4000" b="1" i="1" dirty="0" smtClean="0">
                <a:solidFill>
                  <a:srgbClr val="002060"/>
                </a:solidFill>
                <a:latin typeface="Times New Roman" pitchFamily="18" charset="0"/>
                <a:cs typeface="Times New Roman" pitchFamily="18" charset="0"/>
              </a:rPr>
              <a:t>vorrei che tutti fossero come me </a:t>
            </a:r>
          </a:p>
          <a:p>
            <a:pPr algn="ctr">
              <a:buNone/>
            </a:pPr>
            <a:r>
              <a:rPr lang="it-IT" b="1" dirty="0" smtClean="0">
                <a:solidFill>
                  <a:srgbClr val="C00000"/>
                </a:solidFill>
                <a:latin typeface="Times New Roman" pitchFamily="18" charset="0"/>
                <a:cs typeface="Times New Roman" pitchFamily="18" charset="0"/>
              </a:rPr>
              <a:t>lasciando intendere – se si legge l’intera pericope – di essere vedovo o separato o celibe, comunque in uno tenore di vita casto e libero da legami ‘amorosi’. </a:t>
            </a:r>
          </a:p>
          <a:p>
            <a:pPr>
              <a:buNone/>
            </a:pP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accent2">
                    <a:lumMod val="75000"/>
                  </a:schemeClr>
                </a:solidFill>
              </a:rPr>
              <a:t>Leggendo le sue Lettere e gli Atti </a:t>
            </a:r>
            <a:endParaRPr lang="it-IT" b="1" dirty="0">
              <a:solidFill>
                <a:schemeClr val="accent2">
                  <a:lumMod val="75000"/>
                </a:schemeClr>
              </a:solidFill>
            </a:endParaRPr>
          </a:p>
        </p:txBody>
      </p:sp>
      <p:sp>
        <p:nvSpPr>
          <p:cNvPr id="3" name="Segnaposto contenuto 2"/>
          <p:cNvSpPr>
            <a:spLocks noGrp="1"/>
          </p:cNvSpPr>
          <p:nvPr>
            <p:ph idx="1"/>
          </p:nvPr>
        </p:nvSpPr>
        <p:spPr/>
        <p:txBody>
          <a:bodyPr/>
          <a:lstStyle/>
          <a:p>
            <a:pPr algn="ctr">
              <a:buNone/>
            </a:pPr>
            <a:r>
              <a:rPr lang="it-IT" b="1" dirty="0" smtClean="0">
                <a:latin typeface="Times New Roman" pitchFamily="18" charset="0"/>
                <a:cs typeface="Times New Roman" pitchFamily="18" charset="0"/>
              </a:rPr>
              <a:t>… non </a:t>
            </a:r>
            <a:r>
              <a:rPr lang="it-IT" b="1" dirty="0">
                <a:latin typeface="Times New Roman" pitchFamily="18" charset="0"/>
                <a:cs typeface="Times New Roman" pitchFamily="18" charset="0"/>
              </a:rPr>
              <a:t>si evidenziano mai casi in cui lui avesse con sé la moglie, benché non trovava nulla da ridire sul fatto che gli apostoli portassero con loro le ‘donne’ (1Cor 9,5), ma nel suo caso </a:t>
            </a:r>
            <a:r>
              <a:rPr lang="it-IT" b="1" dirty="0">
                <a:solidFill>
                  <a:schemeClr val="accent6">
                    <a:lumMod val="50000"/>
                  </a:schemeClr>
                </a:solidFill>
                <a:latin typeface="Times New Roman" pitchFamily="18" charset="0"/>
                <a:cs typeface="Times New Roman" pitchFamily="18" charset="0"/>
              </a:rPr>
              <a:t>non è </a:t>
            </a:r>
            <a:r>
              <a:rPr lang="it-IT" b="1" dirty="0" smtClean="0">
                <a:solidFill>
                  <a:schemeClr val="accent6">
                    <a:lumMod val="50000"/>
                  </a:schemeClr>
                </a:solidFill>
                <a:latin typeface="Times New Roman" pitchFamily="18" charset="0"/>
                <a:cs typeface="Times New Roman" pitchFamily="18" charset="0"/>
              </a:rPr>
              <a:t>menzionata </a:t>
            </a:r>
            <a:r>
              <a:rPr lang="it-IT" b="1" dirty="0">
                <a:solidFill>
                  <a:schemeClr val="accent6">
                    <a:lumMod val="50000"/>
                  </a:schemeClr>
                </a:solidFill>
                <a:latin typeface="Times New Roman" pitchFamily="18" charset="0"/>
                <a:cs typeface="Times New Roman" pitchFamily="18" charset="0"/>
              </a:rPr>
              <a:t>una donna </a:t>
            </a:r>
            <a:r>
              <a:rPr lang="it-IT" b="1" dirty="0">
                <a:latin typeface="Times New Roman" pitchFamily="18" charset="0"/>
                <a:cs typeface="Times New Roman" pitchFamily="18" charset="0"/>
              </a:rPr>
              <a:t>/ </a:t>
            </a:r>
            <a:r>
              <a:rPr lang="it-IT" b="1" dirty="0">
                <a:solidFill>
                  <a:schemeClr val="accent6">
                    <a:lumMod val="50000"/>
                  </a:schemeClr>
                </a:solidFill>
                <a:latin typeface="Times New Roman" pitchFamily="18" charset="0"/>
                <a:cs typeface="Times New Roman" pitchFamily="18" charset="0"/>
              </a:rPr>
              <a:t>moglie</a:t>
            </a:r>
            <a:r>
              <a:rPr lang="it-IT" b="1" dirty="0">
                <a:latin typeface="Times New Roman" pitchFamily="18" charset="0"/>
                <a:cs typeface="Times New Roman" pitchFamily="18" charset="0"/>
              </a:rPr>
              <a:t> o per lo meno </a:t>
            </a:r>
            <a:r>
              <a:rPr lang="it-IT" b="1" dirty="0">
                <a:solidFill>
                  <a:schemeClr val="accent6">
                    <a:lumMod val="50000"/>
                  </a:schemeClr>
                </a:solidFill>
                <a:latin typeface="Times New Roman" pitchFamily="18" charset="0"/>
                <a:cs typeface="Times New Roman" pitchFamily="18" charset="0"/>
              </a:rPr>
              <a:t>non lo è </a:t>
            </a:r>
            <a:r>
              <a:rPr lang="it-IT" b="1" dirty="0" smtClean="0">
                <a:solidFill>
                  <a:schemeClr val="accent6">
                    <a:lumMod val="50000"/>
                  </a:schemeClr>
                </a:solidFill>
                <a:latin typeface="Times New Roman" pitchFamily="18" charset="0"/>
                <a:cs typeface="Times New Roman" pitchFamily="18" charset="0"/>
              </a:rPr>
              <a:t>esplicitamente </a:t>
            </a:r>
            <a:r>
              <a:rPr lang="it-IT" b="1" dirty="0" smtClean="0">
                <a:latin typeface="Times New Roman" pitchFamily="18" charset="0"/>
                <a:cs typeface="Times New Roman" pitchFamily="18" charset="0"/>
              </a:rPr>
              <a:t>in prima persona </a:t>
            </a:r>
            <a:r>
              <a:rPr lang="it-IT" b="1" dirty="0">
                <a:latin typeface="Times New Roman" pitchFamily="18" charset="0"/>
                <a:cs typeface="Times New Roman" pitchFamily="18" charset="0"/>
              </a:rPr>
              <a:t>e non sarebbe stato un caso da tacere perché appunto degli altri apostoli se ne fa </a:t>
            </a:r>
            <a:r>
              <a:rPr lang="it-IT" b="1" dirty="0" smtClean="0">
                <a:latin typeface="Times New Roman" pitchFamily="18" charset="0"/>
                <a:cs typeface="Times New Roman" pitchFamily="18" charset="0"/>
              </a:rPr>
              <a:t>menzione</a:t>
            </a:r>
            <a:endParaRPr lang="it-IT"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75000"/>
                  </a:schemeClr>
                </a:solidFill>
              </a:rPr>
              <a:t>Inizialmente è … </a:t>
            </a:r>
            <a:r>
              <a:rPr lang="it-IT" b="1" dirty="0" err="1" smtClean="0">
                <a:solidFill>
                  <a:schemeClr val="accent6">
                    <a:lumMod val="75000"/>
                  </a:schemeClr>
                </a:solidFill>
              </a:rPr>
              <a:t>Saulo</a:t>
            </a:r>
            <a:endParaRPr lang="it-IT" b="1" dirty="0">
              <a:solidFill>
                <a:schemeClr val="accent6">
                  <a:lumMod val="75000"/>
                </a:schemeClr>
              </a:solidFill>
            </a:endParaRPr>
          </a:p>
        </p:txBody>
      </p:sp>
      <p:sp>
        <p:nvSpPr>
          <p:cNvPr id="3" name="Segnaposto contenuto 2"/>
          <p:cNvSpPr>
            <a:spLocks noGrp="1"/>
          </p:cNvSpPr>
          <p:nvPr>
            <p:ph idx="1"/>
          </p:nvPr>
        </p:nvSpPr>
        <p:spPr/>
        <p:txBody>
          <a:bodyPr/>
          <a:lstStyle/>
          <a:p>
            <a:pPr algn="ctr">
              <a:buNone/>
            </a:pPr>
            <a:r>
              <a:rPr lang="it-IT" dirty="0">
                <a:latin typeface="Arial Black" pitchFamily="34" charset="0"/>
              </a:rPr>
              <a:t>La prima volta che compare la figura di Paolo </a:t>
            </a:r>
            <a:r>
              <a:rPr lang="it-IT" dirty="0" smtClean="0">
                <a:latin typeface="Arial Black" pitchFamily="34" charset="0"/>
              </a:rPr>
              <a:t>è </a:t>
            </a:r>
            <a:r>
              <a:rPr lang="it-IT" dirty="0">
                <a:latin typeface="Arial Black" pitchFamily="34" charset="0"/>
              </a:rPr>
              <a:t>nel momento in cui </a:t>
            </a:r>
            <a:r>
              <a:rPr lang="it-IT" dirty="0">
                <a:solidFill>
                  <a:srgbClr val="FF0000"/>
                </a:solidFill>
                <a:latin typeface="Arial Black" pitchFamily="34" charset="0"/>
              </a:rPr>
              <a:t>viene martirizzato Stefano </a:t>
            </a:r>
            <a:r>
              <a:rPr lang="it-IT" dirty="0">
                <a:latin typeface="Arial Black" pitchFamily="34" charset="0"/>
              </a:rPr>
              <a:t>ed è detto di lui che </a:t>
            </a:r>
            <a:r>
              <a:rPr lang="it-IT" i="1" dirty="0">
                <a:solidFill>
                  <a:srgbClr val="0070C0"/>
                </a:solidFill>
                <a:latin typeface="Arial Black" pitchFamily="34" charset="0"/>
              </a:rPr>
              <a:t>i testimoni deposero il loro mantello ai piedi di un giovane, chiamato </a:t>
            </a:r>
            <a:r>
              <a:rPr lang="it-IT" i="1" u="sng" dirty="0" err="1">
                <a:solidFill>
                  <a:srgbClr val="0070C0"/>
                </a:solidFill>
                <a:latin typeface="Arial Black" pitchFamily="34" charset="0"/>
              </a:rPr>
              <a:t>Saulo</a:t>
            </a:r>
            <a:r>
              <a:rPr lang="it-IT" dirty="0">
                <a:solidFill>
                  <a:srgbClr val="0070C0"/>
                </a:solidFill>
                <a:latin typeface="Arial Black" pitchFamily="34" charset="0"/>
              </a:rPr>
              <a:t> </a:t>
            </a:r>
            <a:r>
              <a:rPr lang="it-IT" sz="1400" dirty="0">
                <a:latin typeface="Times New Roman" pitchFamily="18" charset="0"/>
                <a:cs typeface="Times New Roman" pitchFamily="18" charset="0"/>
              </a:rPr>
              <a:t>(At 7,58).</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5">
                    <a:lumMod val="75000"/>
                  </a:schemeClr>
                </a:solidFill>
              </a:rPr>
              <a:t>In conclusione …</a:t>
            </a:r>
            <a:endParaRPr lang="it-IT" b="1" dirty="0">
              <a:solidFill>
                <a:schemeClr val="accent5">
                  <a:lumMod val="75000"/>
                </a:schemeClr>
              </a:solidFill>
            </a:endParaRPr>
          </a:p>
        </p:txBody>
      </p:sp>
      <p:graphicFrame>
        <p:nvGraphicFramePr>
          <p:cNvPr id="4" name="Segnaposto contenuto 3"/>
          <p:cNvGraphicFramePr>
            <a:graphicFrameLocks noGrp="1"/>
          </p:cNvGraphicFramePr>
          <p:nvPr>
            <p:ph idx="1"/>
          </p:nvPr>
        </p:nvGraphicFramePr>
        <p:xfrm>
          <a:off x="0" y="1268760"/>
          <a:ext cx="9144000" cy="4968552"/>
        </p:xfrm>
        <a:graphic>
          <a:graphicData uri="http://schemas.openxmlformats.org/drawingml/2006/table">
            <a:tbl>
              <a:tblPr firstRow="1" bandRow="1">
                <a:tableStyleId>{5C22544A-7EE6-4342-B048-85BDC9FD1C3A}</a:tableStyleId>
              </a:tblPr>
              <a:tblGrid>
                <a:gridCol w="9144000"/>
              </a:tblGrid>
              <a:tr h="49685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4000" b="1" dirty="0" smtClean="0">
                          <a:solidFill>
                            <a:srgbClr val="FF0000"/>
                          </a:solidFill>
                          <a:latin typeface="Arial Black" pitchFamily="34" charset="0"/>
                        </a:rPr>
                        <a:t>… si ritiene pertanto che Paolo potesse aver fatto scelta di celibato, oppure che sia rimasto vedovo, oppure che si sciolto da legami non appena ha avuto il suo ‘folgorante’ incontro con Cristo.        </a:t>
                      </a:r>
                    </a:p>
                    <a:p>
                      <a:pPr algn="ctr"/>
                      <a:endParaRPr lang="it-IT" sz="4000" dirty="0"/>
                    </a:p>
                  </a:txBody>
                  <a:tcPr>
                    <a:solidFill>
                      <a:schemeClr val="accent6">
                        <a:lumMod val="20000"/>
                        <a:lumOff val="80000"/>
                      </a:schemeClr>
                    </a:solid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7030A0"/>
                </a:solidFill>
              </a:rPr>
              <a:t>Questione spinosa … </a:t>
            </a:r>
            <a:endParaRPr lang="it-IT" b="1" dirty="0">
              <a:solidFill>
                <a:srgbClr val="7030A0"/>
              </a:solidFill>
            </a:endParaRPr>
          </a:p>
        </p:txBody>
      </p:sp>
      <p:sp>
        <p:nvSpPr>
          <p:cNvPr id="3" name="Segnaposto contenuto 2"/>
          <p:cNvSpPr>
            <a:spLocks noGrp="1"/>
          </p:cNvSpPr>
          <p:nvPr>
            <p:ph idx="1"/>
          </p:nvPr>
        </p:nvSpPr>
        <p:spPr/>
        <p:txBody>
          <a:bodyPr>
            <a:normAutofit/>
          </a:bodyPr>
          <a:lstStyle/>
          <a:p>
            <a:pPr algn="ctr">
              <a:buNone/>
            </a:pPr>
            <a:r>
              <a:rPr lang="it-IT" sz="6000" b="1" dirty="0" smtClean="0"/>
              <a:t>Paolo è stato ‘accusato’ dai suoi lettori di misoginia o femminismo </a:t>
            </a:r>
            <a:endParaRPr lang="it-IT" sz="60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7030A0"/>
                </a:solidFill>
                <a:latin typeface="Aharoni" pitchFamily="2" charset="-79"/>
                <a:cs typeface="Aharoni" pitchFamily="2" charset="-79"/>
              </a:rPr>
              <a:t>C’è chi lo tira in ballo …</a:t>
            </a:r>
            <a:endParaRPr lang="it-IT" dirty="0">
              <a:solidFill>
                <a:srgbClr val="7030A0"/>
              </a:solidFill>
              <a:latin typeface="Aharoni" pitchFamily="2" charset="-79"/>
              <a:cs typeface="Aharoni" pitchFamily="2" charset="-79"/>
            </a:endParaRPr>
          </a:p>
        </p:txBody>
      </p:sp>
      <p:sp>
        <p:nvSpPr>
          <p:cNvPr id="3" name="Segnaposto contenuto 2"/>
          <p:cNvSpPr>
            <a:spLocks noGrp="1"/>
          </p:cNvSpPr>
          <p:nvPr>
            <p:ph idx="1"/>
          </p:nvPr>
        </p:nvSpPr>
        <p:spPr/>
        <p:txBody>
          <a:bodyPr>
            <a:normAutofit/>
          </a:bodyPr>
          <a:lstStyle/>
          <a:p>
            <a:pPr algn="ctr">
              <a:buNone/>
            </a:pPr>
            <a:r>
              <a:rPr lang="it-IT" sz="8800" b="1" dirty="0" smtClean="0">
                <a:solidFill>
                  <a:schemeClr val="accent2">
                    <a:lumMod val="50000"/>
                  </a:schemeClr>
                </a:solidFill>
              </a:rPr>
              <a:t>… per giustificare il maschilismo</a:t>
            </a:r>
            <a:endParaRPr lang="it-IT" sz="8800" b="1" dirty="0">
              <a:solidFill>
                <a:schemeClr val="accent2">
                  <a:lumMod val="50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7030A0"/>
                </a:solidFill>
                <a:latin typeface="Aharoni" pitchFamily="2" charset="-79"/>
                <a:cs typeface="Aharoni" pitchFamily="2" charset="-79"/>
              </a:rPr>
              <a:t>C’è chi lo ‘utilizza’</a:t>
            </a:r>
            <a:endParaRPr lang="it-IT" dirty="0">
              <a:solidFill>
                <a:srgbClr val="7030A0"/>
              </a:solidFill>
              <a:latin typeface="Aharoni" pitchFamily="2" charset="-79"/>
              <a:cs typeface="Aharoni" pitchFamily="2" charset="-79"/>
            </a:endParaRPr>
          </a:p>
        </p:txBody>
      </p:sp>
      <p:sp>
        <p:nvSpPr>
          <p:cNvPr id="3" name="Segnaposto contenuto 2"/>
          <p:cNvSpPr>
            <a:spLocks noGrp="1"/>
          </p:cNvSpPr>
          <p:nvPr>
            <p:ph idx="1"/>
          </p:nvPr>
        </p:nvSpPr>
        <p:spPr/>
        <p:txBody>
          <a:bodyPr/>
          <a:lstStyle/>
          <a:p>
            <a:pPr algn="ctr">
              <a:buNone/>
            </a:pPr>
            <a:r>
              <a:rPr lang="it-IT" sz="8800" b="1" dirty="0" smtClean="0">
                <a:solidFill>
                  <a:schemeClr val="accent2">
                    <a:lumMod val="75000"/>
                  </a:schemeClr>
                </a:solidFill>
              </a:rPr>
              <a:t>… per giustificare il protagonismo femminile</a:t>
            </a:r>
            <a:r>
              <a:rPr lang="it-IT" dirty="0" smtClean="0"/>
              <a:t>.</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latin typeface="Arial Black" pitchFamily="34" charset="0"/>
              </a:rPr>
              <a:t>Errore!</a:t>
            </a:r>
            <a:endParaRPr lang="it-IT" b="1" dirty="0">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sz="5400" b="1" dirty="0" smtClean="0">
                <a:solidFill>
                  <a:schemeClr val="accent3">
                    <a:lumMod val="50000"/>
                  </a:schemeClr>
                </a:solidFill>
                <a:latin typeface="Aharoni" pitchFamily="2" charset="-79"/>
                <a:cs typeface="Aharoni" pitchFamily="2" charset="-79"/>
              </a:rPr>
              <a:t>Chi ha incontrato Cristo non può più parlare di ‘comando’ , ‘protagonismo’, ‘superiorità’, …</a:t>
            </a:r>
            <a:endParaRPr lang="it-IT" sz="5400" b="1" dirty="0">
              <a:solidFill>
                <a:schemeClr val="accent3">
                  <a:lumMod val="50000"/>
                </a:schemeClr>
              </a:solidFill>
              <a:latin typeface="Aharoni" pitchFamily="2" charset="-79"/>
              <a:cs typeface="Aharoni" pitchFamily="2" charset="-79"/>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40000"/>
                <a:lumOff val="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B050"/>
                </a:solidFill>
              </a:rPr>
              <a:t>Il metro di giudizio è …</a:t>
            </a:r>
            <a:endParaRPr lang="it-IT" b="1" dirty="0">
              <a:solidFill>
                <a:srgbClr val="00B050"/>
              </a:solidFill>
            </a:endParaRPr>
          </a:p>
        </p:txBody>
      </p:sp>
      <p:sp>
        <p:nvSpPr>
          <p:cNvPr id="3" name="Segnaposto contenuto 2"/>
          <p:cNvSpPr>
            <a:spLocks noGrp="1"/>
          </p:cNvSpPr>
          <p:nvPr>
            <p:ph idx="1"/>
          </p:nvPr>
        </p:nvSpPr>
        <p:spPr/>
        <p:txBody>
          <a:bodyPr/>
          <a:lstStyle/>
          <a:p>
            <a:pPr algn="ctr">
              <a:buNone/>
            </a:pPr>
            <a:r>
              <a:rPr lang="it-IT" sz="4400" dirty="0" smtClean="0">
                <a:solidFill>
                  <a:srgbClr val="FFC000"/>
                </a:solidFill>
                <a:latin typeface="Arial Black" pitchFamily="34" charset="0"/>
                <a:cs typeface="Aharoni" pitchFamily="2" charset="-79"/>
              </a:rPr>
              <a:t>… il servizio!</a:t>
            </a:r>
          </a:p>
          <a:p>
            <a:pPr algn="ctr">
              <a:buNone/>
            </a:pPr>
            <a:r>
              <a:rPr lang="it-IT" sz="4400" b="1" i="1" dirty="0" smtClean="0">
                <a:solidFill>
                  <a:srgbClr val="0070C0"/>
                </a:solidFill>
                <a:latin typeface="Times New Roman" pitchFamily="18" charset="0"/>
                <a:cs typeface="Times New Roman" pitchFamily="18" charset="0"/>
              </a:rPr>
              <a:t>Il Figlio dell’uomo infatti non è venuto per essere servito, ma per servire e dare la propria vita in riscatto </a:t>
            </a:r>
            <a:r>
              <a:rPr lang="it-IT" sz="4400" b="1" i="1" dirty="0" smtClean="0">
                <a:solidFill>
                  <a:srgbClr val="0070C0"/>
                </a:solidFill>
                <a:latin typeface="Times New Roman" pitchFamily="18" charset="0"/>
                <a:cs typeface="Times New Roman" pitchFamily="18" charset="0"/>
              </a:rPr>
              <a:t>per </a:t>
            </a:r>
            <a:r>
              <a:rPr lang="it-IT" sz="4400" b="1" i="1" dirty="0" smtClean="0">
                <a:solidFill>
                  <a:srgbClr val="0070C0"/>
                </a:solidFill>
                <a:latin typeface="Times New Roman" pitchFamily="18" charset="0"/>
                <a:cs typeface="Times New Roman" pitchFamily="18" charset="0"/>
              </a:rPr>
              <a:t>molti </a:t>
            </a:r>
            <a:r>
              <a:rPr lang="it-IT" sz="2000" dirty="0" smtClean="0">
                <a:latin typeface="Times New Roman" pitchFamily="18" charset="0"/>
                <a:cs typeface="Times New Roman" pitchFamily="18" charset="0"/>
              </a:rPr>
              <a:t>(Mc 10,45)</a:t>
            </a:r>
            <a:endParaRPr lang="it-IT" sz="2000" b="1" i="1"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C000"/>
                </a:solidFill>
                <a:latin typeface="Arial Black" pitchFamily="34" charset="0"/>
              </a:rPr>
              <a:t>Tornando a Paolo …</a:t>
            </a:r>
            <a:endParaRPr lang="it-IT" b="1" dirty="0">
              <a:solidFill>
                <a:srgbClr val="FFC000"/>
              </a:solidFill>
              <a:latin typeface="Arial Black" pitchFamily="34" charset="0"/>
            </a:endParaRPr>
          </a:p>
        </p:txBody>
      </p:sp>
      <p:sp>
        <p:nvSpPr>
          <p:cNvPr id="3" name="Segnaposto contenuto 2"/>
          <p:cNvSpPr>
            <a:spLocks noGrp="1"/>
          </p:cNvSpPr>
          <p:nvPr>
            <p:ph idx="1"/>
          </p:nvPr>
        </p:nvSpPr>
        <p:spPr/>
        <p:txBody>
          <a:bodyPr>
            <a:normAutofit/>
          </a:bodyPr>
          <a:lstStyle/>
          <a:p>
            <a:pPr algn="ctr">
              <a:buNone/>
            </a:pPr>
            <a:r>
              <a:rPr lang="it-IT" sz="4000" b="1" dirty="0" smtClean="0">
                <a:latin typeface="Aharoni" pitchFamily="2" charset="-79"/>
                <a:cs typeface="Aharoni" pitchFamily="2" charset="-79"/>
              </a:rPr>
              <a:t>Per rispondere circa il pensiero di Paolo verso le donne occorre leggere tutto, </a:t>
            </a:r>
            <a:r>
              <a:rPr lang="it-IT" sz="4000" b="1" u="sng" dirty="0" smtClean="0">
                <a:solidFill>
                  <a:srgbClr val="FF0000"/>
                </a:solidFill>
                <a:latin typeface="Aharoni" pitchFamily="2" charset="-79"/>
                <a:cs typeface="Aharoni" pitchFamily="2" charset="-79"/>
              </a:rPr>
              <a:t>ma proprio tutto </a:t>
            </a:r>
            <a:r>
              <a:rPr lang="it-IT" sz="4000" b="1" dirty="0" smtClean="0">
                <a:latin typeface="Aharoni" pitchFamily="2" charset="-79"/>
                <a:cs typeface="Aharoni" pitchFamily="2" charset="-79"/>
              </a:rPr>
              <a:t>ciò che lo riguarda!</a:t>
            </a:r>
          </a:p>
          <a:p>
            <a:pPr algn="ctr">
              <a:buNone/>
            </a:pPr>
            <a:r>
              <a:rPr lang="it-IT" sz="4000" b="1" dirty="0" smtClean="0">
                <a:latin typeface="Aharoni" pitchFamily="2" charset="-79"/>
                <a:cs typeface="Aharoni" pitchFamily="2" charset="-79"/>
              </a:rPr>
              <a:t>E non strumentalizzare un solo versetto, una sola pericope, …</a:t>
            </a:r>
            <a:endParaRPr lang="it-IT" sz="4000" b="1" dirty="0">
              <a:latin typeface="Aharoni" pitchFamily="2" charset="-79"/>
              <a:cs typeface="Aharoni" pitchFamily="2" charset="-79"/>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ctr">
              <a:buNone/>
            </a:pPr>
            <a:r>
              <a:rPr lang="it-IT" sz="5400" b="1" dirty="0" smtClean="0">
                <a:solidFill>
                  <a:schemeClr val="accent2">
                    <a:lumMod val="50000"/>
                  </a:schemeClr>
                </a:solidFill>
                <a:latin typeface="Arial Black" pitchFamily="34" charset="0"/>
              </a:rPr>
              <a:t>La Letteratura paolina affronta il tema della donna in 9 modi diversi</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06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600200"/>
          <a:ext cx="8229600" cy="4114800"/>
        </p:xfrm>
        <a:graphic>
          <a:graphicData uri="http://schemas.openxmlformats.org/drawingml/2006/table">
            <a:tbl>
              <a:tblPr firstRow="1" bandRow="1">
                <a:tableStyleId>{5C22544A-7EE6-4342-B048-85BDC9FD1C3A}</a:tableStyleId>
              </a:tblPr>
              <a:tblGrid>
                <a:gridCol w="82296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1)citando l'</a:t>
                      </a:r>
                      <a:r>
                        <a:rPr lang="it-IT" sz="2400" b="1" dirty="0" smtClean="0">
                          <a:solidFill>
                            <a:srgbClr val="FF0000"/>
                          </a:solidFill>
                          <a:latin typeface="Times New Roman" pitchFamily="18" charset="0"/>
                          <a:cs typeface="Times New Roman" pitchFamily="18" charset="0"/>
                        </a:rPr>
                        <a:t>AT</a:t>
                      </a: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2)parlando della </a:t>
                      </a:r>
                      <a:r>
                        <a:rPr lang="it-IT" sz="2400" b="1" dirty="0" smtClean="0">
                          <a:solidFill>
                            <a:srgbClr val="FF0000"/>
                          </a:solidFill>
                          <a:latin typeface="Times New Roman" pitchFamily="18" charset="0"/>
                          <a:cs typeface="Times New Roman" pitchFamily="18" charset="0"/>
                        </a:rPr>
                        <a:t>donna</a:t>
                      </a:r>
                      <a:r>
                        <a:rPr lang="it-IT" sz="2400" b="1" dirty="0" smtClean="0">
                          <a:solidFill>
                            <a:srgbClr val="002060"/>
                          </a:solidFill>
                          <a:latin typeface="Times New Roman" pitchFamily="18" charset="0"/>
                          <a:cs typeface="Times New Roman" pitchFamily="18" charset="0"/>
                        </a:rPr>
                        <a:t> in genere</a:t>
                      </a: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3)consigliando le</a:t>
                      </a:r>
                      <a:r>
                        <a:rPr lang="it-IT" sz="2400" b="1" dirty="0" smtClean="0">
                          <a:solidFill>
                            <a:srgbClr val="FF0000"/>
                          </a:solidFill>
                          <a:latin typeface="Times New Roman" pitchFamily="18" charset="0"/>
                          <a:cs typeface="Times New Roman" pitchFamily="18" charset="0"/>
                        </a:rPr>
                        <a:t> vergini</a:t>
                      </a:r>
                    </a:p>
                  </a:txBody>
                  <a:tcPr>
                    <a:solidFill>
                      <a:schemeClr val="accent6">
                        <a:lumMod val="20000"/>
                        <a:lumOff val="80000"/>
                      </a:schemeClr>
                    </a:solidFill>
                  </a:tcPr>
                </a:tc>
              </a:tr>
              <a:tr h="370840">
                <a:tc>
                  <a:txBody>
                    <a:bodyPr/>
                    <a:lstStyle/>
                    <a:p>
                      <a:pPr algn="ctr"/>
                      <a:r>
                        <a:rPr lang="it-IT" sz="2400" b="1" dirty="0" smtClean="0">
                          <a:solidFill>
                            <a:srgbClr val="002060"/>
                          </a:solidFill>
                          <a:latin typeface="Times New Roman" pitchFamily="18" charset="0"/>
                          <a:cs typeface="Times New Roman" pitchFamily="18" charset="0"/>
                        </a:rPr>
                        <a:t>4)elaborando uno </a:t>
                      </a:r>
                      <a:r>
                        <a:rPr lang="it-IT" sz="2400" b="1" i="1" dirty="0" smtClean="0">
                          <a:solidFill>
                            <a:srgbClr val="002060"/>
                          </a:solidFill>
                          <a:latin typeface="Times New Roman" pitchFamily="18" charset="0"/>
                          <a:cs typeface="Times New Roman" pitchFamily="18" charset="0"/>
                        </a:rPr>
                        <a:t>status</a:t>
                      </a:r>
                      <a:r>
                        <a:rPr lang="it-IT" sz="2400" b="1" dirty="0" smtClean="0">
                          <a:solidFill>
                            <a:srgbClr val="002060"/>
                          </a:solidFill>
                          <a:latin typeface="Times New Roman" pitchFamily="18" charset="0"/>
                          <a:cs typeface="Times New Roman" pitchFamily="18" charset="0"/>
                        </a:rPr>
                        <a:t> delle </a:t>
                      </a:r>
                      <a:r>
                        <a:rPr lang="it-IT" sz="2400" b="1" dirty="0" smtClean="0">
                          <a:solidFill>
                            <a:srgbClr val="FF0000"/>
                          </a:solidFill>
                          <a:latin typeface="Times New Roman" pitchFamily="18" charset="0"/>
                          <a:cs typeface="Times New Roman" pitchFamily="18" charset="0"/>
                        </a:rPr>
                        <a:t>vedove</a:t>
                      </a: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5)affrontando il tema della </a:t>
                      </a:r>
                      <a:r>
                        <a:rPr lang="it-IT" sz="2400" b="1" dirty="0" smtClean="0">
                          <a:solidFill>
                            <a:srgbClr val="FF0000"/>
                          </a:solidFill>
                          <a:latin typeface="Times New Roman" pitchFamily="18" charset="0"/>
                          <a:cs typeface="Times New Roman" pitchFamily="18" charset="0"/>
                        </a:rPr>
                        <a:t>morale familiare e sessuale</a:t>
                      </a:r>
                      <a:r>
                        <a:rPr lang="it-IT" sz="2400" b="1" dirty="0" smtClean="0">
                          <a:solidFill>
                            <a:srgbClr val="002060"/>
                          </a:solidFill>
                          <a:latin typeface="Times New Roman" pitchFamily="18" charset="0"/>
                          <a:cs typeface="Times New Roman" pitchFamily="18" charset="0"/>
                        </a:rPr>
                        <a:t>;</a:t>
                      </a: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6)usando la metafora della </a:t>
                      </a:r>
                      <a:r>
                        <a:rPr lang="it-IT" sz="2400" b="1" i="1" dirty="0" smtClean="0">
                          <a:solidFill>
                            <a:srgbClr val="FF0000"/>
                          </a:solidFill>
                          <a:latin typeface="Times New Roman" pitchFamily="18" charset="0"/>
                          <a:cs typeface="Times New Roman" pitchFamily="18" charset="0"/>
                        </a:rPr>
                        <a:t>madre</a:t>
                      </a:r>
                      <a:endParaRPr lang="it-IT" sz="2400" b="1" dirty="0" smtClean="0">
                        <a:solidFill>
                          <a:srgbClr val="FF0000"/>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7)elencando </a:t>
                      </a:r>
                      <a:r>
                        <a:rPr lang="it-IT" sz="2400" b="1" dirty="0" smtClean="0">
                          <a:solidFill>
                            <a:srgbClr val="FF0000"/>
                          </a:solidFill>
                          <a:latin typeface="Times New Roman" pitchFamily="18" charset="0"/>
                          <a:cs typeface="Times New Roman" pitchFamily="18" charset="0"/>
                        </a:rPr>
                        <a:t>donne</a:t>
                      </a:r>
                      <a:r>
                        <a:rPr lang="it-IT" sz="2400" b="1" dirty="0" smtClean="0">
                          <a:solidFill>
                            <a:srgbClr val="002060"/>
                          </a:solidFill>
                          <a:latin typeface="Times New Roman" pitchFamily="18" charset="0"/>
                          <a:cs typeface="Times New Roman" pitchFamily="18" charset="0"/>
                        </a:rPr>
                        <a:t> nelle formule dei </a:t>
                      </a:r>
                      <a:r>
                        <a:rPr lang="it-IT" sz="2400" b="1" i="1" dirty="0" smtClean="0">
                          <a:solidFill>
                            <a:srgbClr val="FF0000"/>
                          </a:solidFill>
                          <a:latin typeface="Times New Roman" pitchFamily="18" charset="0"/>
                          <a:cs typeface="Times New Roman" pitchFamily="18" charset="0"/>
                        </a:rPr>
                        <a:t>saluti finali</a:t>
                      </a:r>
                      <a:endParaRPr lang="it-IT" sz="2400" b="1" dirty="0" smtClean="0">
                        <a:solidFill>
                          <a:srgbClr val="FF0000"/>
                        </a:solidFill>
                        <a:latin typeface="Times New Roman" pitchFamily="18" charset="0"/>
                        <a:cs typeface="Times New Roman" pitchFamily="18" charset="0"/>
                      </a:endParaRP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8)accennando alle </a:t>
                      </a:r>
                      <a:r>
                        <a:rPr lang="it-IT" sz="2400" b="1" dirty="0" smtClean="0">
                          <a:solidFill>
                            <a:srgbClr val="FF0000"/>
                          </a:solidFill>
                          <a:latin typeface="Times New Roman" pitchFamily="18" charset="0"/>
                          <a:cs typeface="Times New Roman" pitchFamily="18" charset="0"/>
                        </a:rPr>
                        <a:t>mogli </a:t>
                      </a:r>
                      <a:r>
                        <a:rPr lang="it-IT" sz="2400" b="1" dirty="0" smtClean="0">
                          <a:solidFill>
                            <a:srgbClr val="002060"/>
                          </a:solidFill>
                          <a:latin typeface="Times New Roman" pitchFamily="18" charset="0"/>
                          <a:cs typeface="Times New Roman" pitchFamily="18" charset="0"/>
                        </a:rPr>
                        <a:t>dei Vescovi, Presbiteri e Diaconi</a:t>
                      </a:r>
                    </a:p>
                  </a:txBody>
                  <a:tcPr>
                    <a:solidFill>
                      <a:schemeClr val="accent6">
                        <a:lumMod val="20000"/>
                        <a:lumOff val="80000"/>
                      </a:schemeClr>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rgbClr val="002060"/>
                          </a:solidFill>
                          <a:latin typeface="Times New Roman" pitchFamily="18" charset="0"/>
                          <a:cs typeface="Times New Roman" pitchFamily="18" charset="0"/>
                        </a:rPr>
                        <a:t>9)riferendosi a </a:t>
                      </a:r>
                      <a:r>
                        <a:rPr lang="it-IT" sz="2400" b="1" dirty="0" smtClean="0">
                          <a:solidFill>
                            <a:srgbClr val="FF0000"/>
                          </a:solidFill>
                          <a:latin typeface="Times New Roman" pitchFamily="18" charset="0"/>
                          <a:cs typeface="Times New Roman" pitchFamily="18" charset="0"/>
                        </a:rPr>
                        <a:t>Maria</a:t>
                      </a:r>
                      <a:r>
                        <a:rPr lang="it-IT" sz="2400" b="1" dirty="0" smtClean="0">
                          <a:solidFill>
                            <a:srgbClr val="002060"/>
                          </a:solidFill>
                          <a:latin typeface="Times New Roman" pitchFamily="18" charset="0"/>
                          <a:cs typeface="Times New Roman" pitchFamily="18" charset="0"/>
                        </a:rPr>
                        <a:t>, Madre del Redentore</a:t>
                      </a:r>
                    </a:p>
                  </a:txBody>
                  <a:tcPr>
                    <a:solidFill>
                      <a:schemeClr val="accent6">
                        <a:lumMod val="20000"/>
                        <a:lumOff val="80000"/>
                      </a:schemeClr>
                    </a:solidFill>
                  </a:tcPr>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002060"/>
                </a:solidFill>
                <a:latin typeface="Times New Roman" pitchFamily="18" charset="0"/>
                <a:cs typeface="Times New Roman" pitchFamily="18" charset="0"/>
              </a:rPr>
              <a:t>1)Citazioni dell'AT</a:t>
            </a:r>
            <a:endParaRPr lang="it-IT" dirty="0"/>
          </a:p>
        </p:txBody>
      </p:sp>
      <p:pic>
        <p:nvPicPr>
          <p:cNvPr id="4" name="emb325FAF04" descr="Risultato immagine per antico testamento immagini">
            <a:hlinkClick r:id="rId2" tooltip="&quot;Cerca immagini di antico testamento immagini&quot;"/>
          </p:cNvPr>
          <p:cNvPicPr/>
          <p:nvPr/>
        </p:nvPicPr>
        <p:blipFill>
          <a:blip r:embed="rId3" cstate="print"/>
          <a:srcRect/>
          <a:stretch>
            <a:fillRect/>
          </a:stretch>
        </p:blipFill>
        <p:spPr bwMode="auto">
          <a:xfrm>
            <a:off x="2555776" y="1484784"/>
            <a:ext cx="4032448" cy="446449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chemeClr val="accent6">
                    <a:lumMod val="75000"/>
                  </a:schemeClr>
                </a:solidFill>
                <a:latin typeface="Aharoni" pitchFamily="2" charset="-79"/>
                <a:cs typeface="Aharoni" pitchFamily="2" charset="-79"/>
              </a:rPr>
              <a:t>Paolo persecutore … accanito!</a:t>
            </a:r>
            <a:endParaRPr lang="it-IT" dirty="0">
              <a:solidFill>
                <a:schemeClr val="accent6">
                  <a:lumMod val="75000"/>
                </a:schemeClr>
              </a:solidFill>
              <a:latin typeface="Aharoni" pitchFamily="2" charset="-79"/>
              <a:cs typeface="Aharoni" pitchFamily="2" charset="-79"/>
            </a:endParaRPr>
          </a:p>
        </p:txBody>
      </p:sp>
      <p:sp>
        <p:nvSpPr>
          <p:cNvPr id="3" name="Segnaposto contenuto 2"/>
          <p:cNvSpPr>
            <a:spLocks noGrp="1"/>
          </p:cNvSpPr>
          <p:nvPr>
            <p:ph idx="1"/>
          </p:nvPr>
        </p:nvSpPr>
        <p:spPr/>
        <p:txBody>
          <a:bodyPr/>
          <a:lstStyle/>
          <a:p>
            <a:pPr algn="ctr">
              <a:buNone/>
            </a:pPr>
            <a:r>
              <a:rPr lang="it-IT" dirty="0">
                <a:latin typeface="Times New Roman" pitchFamily="18" charset="0"/>
                <a:cs typeface="Times New Roman" pitchFamily="18" charset="0"/>
              </a:rPr>
              <a:t>In questo scenario di violenta persecuzione scatenata contro i cristiani, </a:t>
            </a:r>
            <a:r>
              <a:rPr lang="it-IT" b="1" u="sng" dirty="0">
                <a:solidFill>
                  <a:srgbClr val="7030A0"/>
                </a:solidFill>
                <a:latin typeface="Times New Roman" pitchFamily="18" charset="0"/>
                <a:cs typeface="Times New Roman" pitchFamily="18" charset="0"/>
              </a:rPr>
              <a:t>Paolo appartiene a coloro che ne erano i promotori</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ctr">
              <a:buNone/>
            </a:pPr>
            <a:r>
              <a:rPr lang="it-IT" b="1" i="1" dirty="0" err="1" smtClean="0">
                <a:latin typeface="Times New Roman" pitchFamily="18" charset="0"/>
                <a:cs typeface="Times New Roman" pitchFamily="18" charset="0"/>
              </a:rPr>
              <a:t>Saulo</a:t>
            </a:r>
            <a:r>
              <a:rPr lang="it-IT" b="1" i="1" dirty="0" smtClean="0">
                <a:latin typeface="Times New Roman" pitchFamily="18" charset="0"/>
                <a:cs typeface="Times New Roman" pitchFamily="18" charset="0"/>
              </a:rPr>
              <a:t> </a:t>
            </a:r>
            <a:r>
              <a:rPr lang="it-IT" b="1" i="1" dirty="0">
                <a:latin typeface="Times New Roman" pitchFamily="18" charset="0"/>
                <a:cs typeface="Times New Roman" pitchFamily="18" charset="0"/>
              </a:rPr>
              <a:t>approvava la sua uccisione </a:t>
            </a:r>
            <a:r>
              <a:rPr lang="it-IT" dirty="0">
                <a:latin typeface="Times New Roman" pitchFamily="18" charset="0"/>
                <a:cs typeface="Times New Roman" pitchFamily="18" charset="0"/>
              </a:rPr>
              <a:t>(di Stefano), </a:t>
            </a:r>
            <a:endParaRPr lang="it-IT" dirty="0" smtClean="0">
              <a:latin typeface="Times New Roman" pitchFamily="18" charset="0"/>
              <a:cs typeface="Times New Roman" pitchFamily="18" charset="0"/>
            </a:endParaRPr>
          </a:p>
          <a:p>
            <a:pPr algn="ctr">
              <a:buNone/>
            </a:pPr>
            <a:r>
              <a:rPr lang="it-IT" dirty="0" smtClean="0">
                <a:latin typeface="Times New Roman" pitchFamily="18" charset="0"/>
                <a:cs typeface="Times New Roman" pitchFamily="18" charset="0"/>
              </a:rPr>
              <a:t>e </a:t>
            </a:r>
            <a:r>
              <a:rPr lang="it-IT" dirty="0">
                <a:latin typeface="Times New Roman" pitchFamily="18" charset="0"/>
                <a:cs typeface="Times New Roman" pitchFamily="18" charset="0"/>
              </a:rPr>
              <a:t>ancora: </a:t>
            </a:r>
            <a:r>
              <a:rPr lang="it-IT" b="1" i="1" dirty="0" err="1">
                <a:latin typeface="Times New Roman" pitchFamily="18" charset="0"/>
                <a:cs typeface="Times New Roman" pitchFamily="18" charset="0"/>
              </a:rPr>
              <a:t>Saulo</a:t>
            </a:r>
            <a:r>
              <a:rPr lang="it-IT" b="1" i="1" dirty="0">
                <a:latin typeface="Times New Roman" pitchFamily="18" charset="0"/>
                <a:cs typeface="Times New Roman" pitchFamily="18" charset="0"/>
              </a:rPr>
              <a:t> intanto cercava di distruggere la Chiesa: entrava nelle case, prendeva uomini e donne e li faceva mettere in carcere </a:t>
            </a:r>
            <a:r>
              <a:rPr lang="it-IT" sz="1400" dirty="0">
                <a:latin typeface="Times New Roman" pitchFamily="18" charset="0"/>
                <a:cs typeface="Times New Roman" pitchFamily="18" charset="0"/>
              </a:rPr>
              <a:t>(At 8,1.3</a:t>
            </a:r>
            <a:r>
              <a:rPr lang="it-IT" sz="1400" dirty="0" smtClean="0">
                <a:latin typeface="Times New Roman" pitchFamily="18" charset="0"/>
                <a:cs typeface="Times New Roman" pitchFamily="18" charset="0"/>
              </a:rPr>
              <a:t>)</a:t>
            </a:r>
            <a:endParaRPr lang="it-IT" sz="14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92500" lnSpcReduction="20000"/>
          </a:bodyPr>
          <a:lstStyle/>
          <a:p>
            <a:r>
              <a:rPr lang="it-IT" dirty="0" err="1"/>
              <a:t>Rm</a:t>
            </a:r>
            <a:r>
              <a:rPr lang="it-IT" dirty="0"/>
              <a:t> 4,19 </a:t>
            </a:r>
            <a:r>
              <a:rPr lang="it-IT" i="1" dirty="0"/>
              <a:t>Egli non vacillò nella fede, pur vedendo già come morto il proprio corpo - aveva circa cento anni - e </a:t>
            </a:r>
            <a:r>
              <a:rPr lang="it-IT" b="1" i="1" dirty="0">
                <a:solidFill>
                  <a:srgbClr val="FF0000"/>
                </a:solidFill>
              </a:rPr>
              <a:t>morto il seno di Sara.</a:t>
            </a:r>
            <a:endParaRPr lang="it-IT" b="1" dirty="0">
              <a:solidFill>
                <a:srgbClr val="FF0000"/>
              </a:solidFill>
            </a:endParaRPr>
          </a:p>
          <a:p>
            <a:r>
              <a:rPr lang="it-IT" dirty="0" err="1"/>
              <a:t>Rm</a:t>
            </a:r>
            <a:r>
              <a:rPr lang="it-IT" dirty="0"/>
              <a:t> 9,9-10   </a:t>
            </a:r>
            <a:r>
              <a:rPr lang="it-IT" i="1" dirty="0"/>
              <a:t>Questa è infatti la parola della promessa: Io verrò in questo tempo </a:t>
            </a:r>
            <a:r>
              <a:rPr lang="it-IT" b="1" i="1" dirty="0">
                <a:solidFill>
                  <a:srgbClr val="FF0000"/>
                </a:solidFill>
              </a:rPr>
              <a:t>e Sara avrà un figlio</a:t>
            </a:r>
            <a:r>
              <a:rPr lang="it-IT" i="1" dirty="0"/>
              <a:t>. E non è tutto: </a:t>
            </a:r>
            <a:r>
              <a:rPr lang="it-IT" b="1" i="1" dirty="0">
                <a:solidFill>
                  <a:srgbClr val="FF0000"/>
                </a:solidFill>
              </a:rPr>
              <a:t>anche Rebecca ebbe figli da un solo uomo</a:t>
            </a:r>
            <a:r>
              <a:rPr lang="it-IT" i="1" dirty="0"/>
              <a:t>, Isacco nostro padre; </a:t>
            </a:r>
            <a:endParaRPr lang="it-IT" dirty="0"/>
          </a:p>
          <a:p>
            <a:r>
              <a:rPr lang="it-IT" dirty="0" err="1"/>
              <a:t>Rm</a:t>
            </a:r>
            <a:r>
              <a:rPr lang="it-IT" dirty="0"/>
              <a:t> 9,25  </a:t>
            </a:r>
            <a:r>
              <a:rPr lang="it-IT" i="1" dirty="0"/>
              <a:t>Esattamente come dice </a:t>
            </a:r>
            <a:r>
              <a:rPr lang="it-IT" i="1" dirty="0" err="1"/>
              <a:t>Osea</a:t>
            </a:r>
            <a:r>
              <a:rPr lang="it-IT" i="1" dirty="0"/>
              <a:t>: </a:t>
            </a:r>
            <a:r>
              <a:rPr lang="it-IT" i="1" dirty="0" smtClean="0"/>
              <a:t>Chiamerò </a:t>
            </a:r>
            <a:r>
              <a:rPr lang="it-IT" i="1" dirty="0"/>
              <a:t>mio popolo quello che non era mio </a:t>
            </a:r>
            <a:r>
              <a:rPr lang="it-IT" i="1" dirty="0" smtClean="0"/>
              <a:t>popolo e </a:t>
            </a:r>
            <a:r>
              <a:rPr lang="it-IT" b="1" i="1" dirty="0">
                <a:solidFill>
                  <a:srgbClr val="FF0000"/>
                </a:solidFill>
              </a:rPr>
              <a:t>mia amata quella che non era l'amata</a:t>
            </a:r>
            <a:r>
              <a:rPr lang="it-IT" i="1" dirty="0"/>
              <a:t>.</a:t>
            </a:r>
            <a:endParaRPr lang="it-IT" dirty="0"/>
          </a:p>
          <a:p>
            <a:r>
              <a:rPr lang="it-IT" dirty="0"/>
              <a:t>1Cor 6,16  </a:t>
            </a:r>
            <a:r>
              <a:rPr lang="it-IT" i="1" dirty="0">
                <a:solidFill>
                  <a:srgbClr val="FF0000"/>
                </a:solidFill>
              </a:rPr>
              <a:t>I due </a:t>
            </a:r>
            <a:r>
              <a:rPr lang="it-IT" i="1" dirty="0"/>
              <a:t>- è detto - </a:t>
            </a:r>
            <a:r>
              <a:rPr lang="it-IT" i="1" dirty="0">
                <a:solidFill>
                  <a:srgbClr val="FF0000"/>
                </a:solidFill>
              </a:rPr>
              <a:t>diventeranno una sola carne</a:t>
            </a:r>
            <a:r>
              <a:rPr lang="it-IT" dirty="0"/>
              <a:t>.</a:t>
            </a:r>
          </a:p>
          <a:p>
            <a:r>
              <a:rPr lang="it-IT" dirty="0"/>
              <a:t>2Cor 6,18   </a:t>
            </a:r>
            <a:r>
              <a:rPr lang="it-IT" i="1" dirty="0"/>
              <a:t>e sarò per voi un padre e </a:t>
            </a:r>
            <a:r>
              <a:rPr lang="it-IT" i="1" dirty="0">
                <a:solidFill>
                  <a:srgbClr val="FF0000"/>
                </a:solidFill>
              </a:rPr>
              <a:t>voi sarete per me figli e figlie</a:t>
            </a:r>
            <a:r>
              <a:rPr lang="it-IT" i="1" dirty="0"/>
              <a:t>, dice il Signore onnipotente.</a:t>
            </a:r>
            <a:endParaRPr lang="it-IT" dirty="0"/>
          </a:p>
          <a:p>
            <a:r>
              <a:rPr lang="it-IT" dirty="0"/>
              <a:t>2Cor 11, 3   </a:t>
            </a:r>
            <a:r>
              <a:rPr lang="it-IT" i="1" dirty="0"/>
              <a:t>Temo però che, come </a:t>
            </a:r>
            <a:r>
              <a:rPr lang="it-IT" b="1" i="1" u="sng" dirty="0">
                <a:solidFill>
                  <a:srgbClr val="FF0000"/>
                </a:solidFill>
              </a:rPr>
              <a:t>il serpente con la sua malizia sedusse Eva</a:t>
            </a:r>
            <a:r>
              <a:rPr lang="it-IT" i="1" dirty="0"/>
              <a:t>, così i vostri pensieri vengano in qualche modo traviati dalla loro semplicità e purezza nei riguardi di Cristo</a:t>
            </a:r>
            <a:r>
              <a:rPr lang="it-IT" i="1" dirty="0" smtClean="0"/>
              <a:t>.</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92500" lnSpcReduction="20000"/>
          </a:bodyPr>
          <a:lstStyle/>
          <a:p>
            <a:r>
              <a:rPr lang="it-IT" dirty="0" smtClean="0"/>
              <a:t>Gal 4,22-27   </a:t>
            </a:r>
            <a:r>
              <a:rPr lang="it-IT" i="1" dirty="0" smtClean="0"/>
              <a:t>Sta scritto infatti che Abramo ebbe due figli, uno dalla schiava e uno dalla donna libera. Ma il figlio della schiava è nato secondo la carne; Il figlio della donna libera, in virtù della promessa. Ora, queste cose sono dette per allegoria</a:t>
            </a:r>
            <a:r>
              <a:rPr lang="it-IT" b="1" i="1" dirty="0" smtClean="0">
                <a:solidFill>
                  <a:srgbClr val="FF0000"/>
                </a:solidFill>
              </a:rPr>
              <a:t>: le due donne infatti rappresentano le due alleanze. Una, quella del Monte Sinai, che genera nella schiavitù, è rappresentata da Agar </a:t>
            </a:r>
            <a:r>
              <a:rPr lang="it-IT" i="1" dirty="0" smtClean="0"/>
              <a:t>- il Sinai è un monte dell'Arabia - essa corrisponde alla Gerusalemme attuale, che di fatto è schiava insieme ai suoi figli</a:t>
            </a:r>
            <a:r>
              <a:rPr lang="it-IT" b="1" i="1" dirty="0" smtClean="0">
                <a:solidFill>
                  <a:srgbClr val="FF0000"/>
                </a:solidFill>
              </a:rPr>
              <a:t>. Invece la Gerusalemme di lassù è libera ed è la madre di tutti noi</a:t>
            </a:r>
            <a:r>
              <a:rPr lang="it-IT" i="1" dirty="0" smtClean="0"/>
              <a:t>. </a:t>
            </a:r>
          </a:p>
          <a:p>
            <a:r>
              <a:rPr lang="it-IT" dirty="0" smtClean="0"/>
              <a:t>Gal 4,30; </a:t>
            </a:r>
            <a:r>
              <a:rPr lang="it-IT" dirty="0" err="1" smtClean="0"/>
              <a:t>Ef</a:t>
            </a:r>
            <a:r>
              <a:rPr lang="it-IT" dirty="0" smtClean="0"/>
              <a:t> 5,31; </a:t>
            </a:r>
            <a:r>
              <a:rPr lang="it-IT" dirty="0" err="1" smtClean="0"/>
              <a:t>Ef</a:t>
            </a:r>
            <a:r>
              <a:rPr lang="it-IT" dirty="0" smtClean="0"/>
              <a:t> 6,2 </a:t>
            </a:r>
          </a:p>
          <a:p>
            <a:r>
              <a:rPr lang="it-IT" dirty="0" smtClean="0"/>
              <a:t>1 Tm2,13-15   </a:t>
            </a:r>
            <a:r>
              <a:rPr lang="it-IT" i="1" dirty="0" smtClean="0"/>
              <a:t>Perché </a:t>
            </a:r>
            <a:r>
              <a:rPr lang="it-IT" b="1" i="1" dirty="0" smtClean="0">
                <a:solidFill>
                  <a:srgbClr val="FF0000"/>
                </a:solidFill>
              </a:rPr>
              <a:t>prima è stato formato Adamo e poi Eva; e non Adamo fu ingannato, ma chi si rese colpevole di trasgressione fu la donna, che si lasciò sedurre. Ora lei sarà salvata partorendo figli, a condizione di perseverare nella fede, nella carità e nella santificazione, con saggezza</a:t>
            </a:r>
            <a:r>
              <a:rPr lang="it-IT" dirty="0" smtClean="0"/>
              <a:t>.</a:t>
            </a:r>
          </a:p>
          <a:p>
            <a:pPr>
              <a:buNone/>
            </a:pP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2)Donna in genere</a:t>
            </a:r>
            <a:endParaRPr lang="it-IT" dirty="0"/>
          </a:p>
        </p:txBody>
      </p:sp>
      <p:pic>
        <p:nvPicPr>
          <p:cNvPr id="4" name="emb35CAE82BB" descr="Risultato immagine per donna del tempo di Gesù immagini">
            <a:hlinkClick r:id="rId2" tooltip="&quot;Cerca immagini di donna del tempo di Gesù immagini&quot;"/>
          </p:cNvPr>
          <p:cNvPicPr/>
          <p:nvPr/>
        </p:nvPicPr>
        <p:blipFill>
          <a:blip r:embed="rId3" cstate="print"/>
          <a:srcRect/>
          <a:stretch>
            <a:fillRect/>
          </a:stretch>
        </p:blipFill>
        <p:spPr bwMode="auto">
          <a:xfrm>
            <a:off x="2267744" y="1484784"/>
            <a:ext cx="4608511" cy="4896544"/>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0"/>
            <a:ext cx="8229600" cy="6858000"/>
          </a:xfrm>
        </p:spPr>
        <p:txBody>
          <a:bodyPr>
            <a:normAutofit fontScale="77500" lnSpcReduction="20000"/>
          </a:bodyPr>
          <a:lstStyle/>
          <a:p>
            <a:pPr algn="ctr">
              <a:buNone/>
            </a:pPr>
            <a:r>
              <a:rPr lang="it-IT" b="1" dirty="0" smtClean="0"/>
              <a:t>1Cor 11,3-15   </a:t>
            </a:r>
            <a:r>
              <a:rPr lang="it-IT" i="1" dirty="0" smtClean="0"/>
              <a:t>Voglio però che sappiate che di ogni uomo il capo è Cristo, e capo della donna è l'uomo, e capo di Cristo è Dio. Ogni uomo che prega o profetizza con il capo coperto, manca di riguardo al proprio capo. Ma di </a:t>
            </a:r>
            <a:r>
              <a:rPr lang="it-IT" b="1" i="1" dirty="0" smtClean="0">
                <a:solidFill>
                  <a:srgbClr val="FF0000"/>
                </a:solidFill>
              </a:rPr>
              <a:t>ogni donna che prega o profetizza</a:t>
            </a:r>
            <a:r>
              <a:rPr lang="it-IT" i="1" dirty="0" smtClean="0"/>
              <a:t> a capo scoperto, manca di riguardo al proprio capo, perché è come se fosse rasata. Se dunque una donna non vuole coprirsi, si tagli anche i capelli! Ma se è vergogna per una donna tagliarsi i capelli o radersi, allora si copra. </a:t>
            </a:r>
            <a:r>
              <a:rPr lang="it-IT" b="1" i="1" dirty="0" smtClean="0">
                <a:solidFill>
                  <a:srgbClr val="FF0000"/>
                </a:solidFill>
              </a:rPr>
              <a:t>L'uomo non deve coprirsi il capo, perché egli è immagine e gloria di Dio; la donna invece è gloria dell'uomo</a:t>
            </a:r>
            <a:r>
              <a:rPr lang="it-IT" i="1" dirty="0" smtClean="0"/>
              <a:t>. E infatti non è l'uomo che deriva dalla donna, ma la donna dall'uomo; né l'uomo fu creato per la donna, ma la donna per l'uomo.  … Tuttavia, nel Signore, né la donna è senza l'uomo, né la donna è senza l'uomo, né l'uomo è senza la donna. </a:t>
            </a:r>
            <a:r>
              <a:rPr lang="it-IT" b="1" i="1" dirty="0" smtClean="0">
                <a:solidFill>
                  <a:srgbClr val="FF0000"/>
                </a:solidFill>
              </a:rPr>
              <a:t>Come infatti la donna deriva dall'uomo, così l'uomo ha vita dalla donna; tutto poi proviene da Dio</a:t>
            </a:r>
            <a:r>
              <a:rPr lang="it-IT" i="1" dirty="0" smtClean="0"/>
              <a:t>. Giudicate voi stessi: è conveniente che una donna preghi Dio col capo scoperto? Non è forse la natura stessa a insegnarci che è indecoroso per l'uomo lasciarsi crescere i capelli, mentre è una gloria per la donna lasciarseli crescere? La lunga capigliatura le è stata data a modo di velo.</a:t>
            </a:r>
            <a:endParaRPr lang="it-IT" dirty="0" smtClean="0"/>
          </a:p>
          <a:p>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‘Toilette’ uomo / donna</a:t>
            </a:r>
            <a:endParaRPr lang="it-IT" dirty="0"/>
          </a:p>
        </p:txBody>
      </p:sp>
      <p:sp>
        <p:nvSpPr>
          <p:cNvPr id="3" name="Segnaposto contenuto 2"/>
          <p:cNvSpPr>
            <a:spLocks noGrp="1"/>
          </p:cNvSpPr>
          <p:nvPr>
            <p:ph idx="1"/>
          </p:nvPr>
        </p:nvSpPr>
        <p:spPr/>
        <p:txBody>
          <a:bodyPr/>
          <a:lstStyle/>
          <a:p>
            <a:pPr algn="ctr">
              <a:buNone/>
            </a:pPr>
            <a:r>
              <a:rPr lang="it-IT" dirty="0" smtClean="0"/>
              <a:t>Vengono usati i due verbi relativi proprio ai capelli:</a:t>
            </a:r>
          </a:p>
          <a:p>
            <a:endParaRPr lang="it-IT" i="1" dirty="0" smtClean="0"/>
          </a:p>
          <a:p>
            <a:r>
              <a:rPr lang="it-IT" i="1" dirty="0" err="1" smtClean="0"/>
              <a:t>keirò</a:t>
            </a:r>
            <a:r>
              <a:rPr lang="it-IT" dirty="0" smtClean="0"/>
              <a:t> </a:t>
            </a:r>
            <a:r>
              <a:rPr lang="it-IT" dirty="0" smtClean="0"/>
              <a:t>= taglio con </a:t>
            </a:r>
            <a:r>
              <a:rPr lang="it-IT" dirty="0" smtClean="0"/>
              <a:t>forbici</a:t>
            </a:r>
            <a:endParaRPr lang="it-IT" dirty="0" smtClean="0"/>
          </a:p>
          <a:p>
            <a:r>
              <a:rPr lang="it-IT" i="1" dirty="0" err="1" smtClean="0"/>
              <a:t>Kyrào</a:t>
            </a:r>
            <a:r>
              <a:rPr lang="it-IT" dirty="0" smtClean="0"/>
              <a:t> </a:t>
            </a:r>
            <a:r>
              <a:rPr lang="it-IT" dirty="0" smtClean="0"/>
              <a:t>= taglio con </a:t>
            </a:r>
            <a:r>
              <a:rPr lang="it-IT" dirty="0" smtClean="0"/>
              <a:t>rasoio</a:t>
            </a:r>
          </a:p>
          <a:p>
            <a:endParaRPr lang="it-IT" dirty="0" smtClean="0"/>
          </a:p>
          <a:p>
            <a:pPr>
              <a:buNone/>
            </a:pPr>
            <a:endParaRPr lang="it-IT" dirty="0" smtClean="0"/>
          </a:p>
          <a:p>
            <a:pPr>
              <a:buNone/>
            </a:pP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77500" lnSpcReduction="20000"/>
          </a:bodyPr>
          <a:lstStyle/>
          <a:p>
            <a:r>
              <a:rPr lang="it-IT" b="1" dirty="0" smtClean="0"/>
              <a:t>1Cor 14,33b-35   </a:t>
            </a:r>
            <a:r>
              <a:rPr lang="it-IT" i="1" dirty="0" smtClean="0"/>
              <a:t>Come in tutte le comunità dei santi</a:t>
            </a:r>
            <a:r>
              <a:rPr lang="it-IT" b="1" i="1" dirty="0" smtClean="0">
                <a:solidFill>
                  <a:srgbClr val="FF0000"/>
                </a:solidFill>
              </a:rPr>
              <a:t>, le donne nelle assemblee tacciano</a:t>
            </a:r>
            <a:r>
              <a:rPr lang="it-IT" i="1" dirty="0" smtClean="0"/>
              <a:t> perché non è loro permesso di parlare; stiano invece sottomesse, come dice anche la Legge. Se vogliono imparare qualche cosa, interroghino a casa i loro mariti, perché è sconveniente per una donna parlare in assemblea. </a:t>
            </a:r>
            <a:endParaRPr lang="it-IT" dirty="0" smtClean="0"/>
          </a:p>
          <a:p>
            <a:r>
              <a:rPr lang="it-IT" b="1" dirty="0" smtClean="0"/>
              <a:t>Gal 3,28   </a:t>
            </a:r>
            <a:r>
              <a:rPr lang="it-IT" i="1" dirty="0" smtClean="0"/>
              <a:t>Non c'è Giudeo né Greco; non c'è schiavo né libero; </a:t>
            </a:r>
            <a:r>
              <a:rPr lang="it-IT" b="1" i="1" dirty="0" smtClean="0">
                <a:solidFill>
                  <a:srgbClr val="FF0000"/>
                </a:solidFill>
              </a:rPr>
              <a:t>non c'è maschio e femmina</a:t>
            </a:r>
            <a:r>
              <a:rPr lang="it-IT" i="1" dirty="0" smtClean="0"/>
              <a:t>, perché tutti voi siete uno in Cristo Gesù. </a:t>
            </a:r>
            <a:endParaRPr lang="it-IT" dirty="0" smtClean="0"/>
          </a:p>
          <a:p>
            <a:r>
              <a:rPr lang="it-IT" b="1" dirty="0" smtClean="0"/>
              <a:t>1Tm 2,9-15   </a:t>
            </a:r>
            <a:r>
              <a:rPr lang="it-IT" i="1" dirty="0" smtClean="0"/>
              <a:t>Allo stesso modo le donne, vestite decorosamente, si adornino con pudore e riservatezza, non con trecce e ornamenti d'oro, perle o vesti sontuose, ma, come conviene a donne che onorano Dio, con opere buone</a:t>
            </a:r>
            <a:r>
              <a:rPr lang="it-IT" b="1" i="1" dirty="0" smtClean="0">
                <a:solidFill>
                  <a:srgbClr val="FF0000"/>
                </a:solidFill>
              </a:rPr>
              <a:t>. La donna impari in silenzio, in piena sottomissione. Non permetto alla donna di insegnare né di dominare sull'uomo</a:t>
            </a:r>
            <a:r>
              <a:rPr lang="it-IT" i="1" dirty="0" smtClean="0"/>
              <a:t>; rimanga piuttosto in atteggiamento tranquillo. </a:t>
            </a:r>
          </a:p>
          <a:p>
            <a:r>
              <a:rPr lang="it-IT" b="1" dirty="0" err="1" smtClean="0"/>
              <a:t>Tt</a:t>
            </a:r>
            <a:r>
              <a:rPr lang="it-IT" b="1" dirty="0" smtClean="0"/>
              <a:t> 2,3   </a:t>
            </a:r>
            <a:r>
              <a:rPr lang="it-IT" i="1" dirty="0" smtClean="0"/>
              <a:t>Anche le donne anziane abbiano un comportamento santo: non siano maldicenti né schiave di vino; sappiano piuttosto insegnare il bene, per formare le giovani all'amore del marito e dei figli, a essere prudenti, caste, dedite alla famiglia, buone, </a:t>
            </a:r>
            <a:r>
              <a:rPr lang="it-IT" b="1" i="1" dirty="0" smtClean="0">
                <a:solidFill>
                  <a:srgbClr val="FF0000"/>
                </a:solidFill>
              </a:rPr>
              <a:t>sottomesse ai propri mariti</a:t>
            </a:r>
            <a:r>
              <a:rPr lang="it-IT" i="1" dirty="0" smtClean="0"/>
              <a:t>, perché la parola di Dio non venga screditata</a:t>
            </a:r>
            <a:r>
              <a:rPr lang="it-IT" dirty="0" smtClean="0"/>
              <a:t>.</a:t>
            </a:r>
          </a:p>
          <a:p>
            <a:pPr>
              <a:buNone/>
            </a:pP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60000"/>
                    <a:lumOff val="40000"/>
                  </a:schemeClr>
                </a:solidFill>
                <a:latin typeface="Arial Black" pitchFamily="34" charset="0"/>
              </a:rPr>
              <a:t>3)Vergini </a:t>
            </a:r>
            <a:endParaRPr lang="it-IT" b="1" dirty="0">
              <a:solidFill>
                <a:schemeClr val="accent6">
                  <a:lumMod val="60000"/>
                  <a:lumOff val="40000"/>
                </a:schemeClr>
              </a:solidFill>
              <a:latin typeface="Arial Black" pitchFamily="34" charset="0"/>
            </a:endParaRPr>
          </a:p>
        </p:txBody>
      </p:sp>
      <p:pic>
        <p:nvPicPr>
          <p:cNvPr id="4" name="Immagine 3" descr="http://tse1.mm.bing.net/th?&amp;id=OIP.Mc394edca0685ad5a7e52b1d8b167c6c3o0&amp;w=300&amp;h=164&amp;c=0&amp;pid=1.9&amp;rs=0&amp;p=0&amp;r=0">
            <a:hlinkClick r:id="rId2" tooltip="&quot;Visualizza dettagli immagine&quot;"/>
          </p:cNvPr>
          <p:cNvPicPr/>
          <p:nvPr/>
        </p:nvPicPr>
        <p:blipFill>
          <a:blip r:embed="rId3" cstate="print"/>
          <a:srcRect/>
          <a:stretch>
            <a:fillRect/>
          </a:stretch>
        </p:blipFill>
        <p:spPr bwMode="auto">
          <a:xfrm>
            <a:off x="1403648" y="1628800"/>
            <a:ext cx="6696744" cy="4464496"/>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20680"/>
          </a:xfrm>
        </p:spPr>
        <p:txBody>
          <a:bodyPr>
            <a:normAutofit/>
          </a:bodyPr>
          <a:lstStyle/>
          <a:p>
            <a:pPr algn="ctr">
              <a:buNone/>
            </a:pPr>
            <a:r>
              <a:rPr lang="it-IT" dirty="0" smtClean="0"/>
              <a:t>1Cor 7,25.32.34   </a:t>
            </a:r>
          </a:p>
          <a:p>
            <a:pPr algn="ctr">
              <a:buNone/>
            </a:pPr>
            <a:r>
              <a:rPr lang="it-IT" b="1" i="1" dirty="0" smtClean="0">
                <a:solidFill>
                  <a:schemeClr val="tx2"/>
                </a:solidFill>
                <a:latin typeface="Times New Roman" pitchFamily="18" charset="0"/>
                <a:cs typeface="Times New Roman" pitchFamily="18" charset="0"/>
              </a:rPr>
              <a:t>Riguardo alle </a:t>
            </a:r>
            <a:r>
              <a:rPr lang="it-IT" sz="4400" b="1" i="1" dirty="0" smtClean="0">
                <a:solidFill>
                  <a:schemeClr val="accent2">
                    <a:lumMod val="75000"/>
                  </a:schemeClr>
                </a:solidFill>
                <a:latin typeface="Times New Roman" pitchFamily="18" charset="0"/>
                <a:cs typeface="Times New Roman" pitchFamily="18" charset="0"/>
              </a:rPr>
              <a:t>vergini</a:t>
            </a:r>
            <a:r>
              <a:rPr lang="it-IT" b="1" i="1" dirty="0" smtClean="0">
                <a:solidFill>
                  <a:schemeClr val="tx2"/>
                </a:solidFill>
                <a:latin typeface="Times New Roman" pitchFamily="18" charset="0"/>
                <a:cs typeface="Times New Roman" pitchFamily="18" charset="0"/>
              </a:rPr>
              <a:t>, non ho alcun comando dal Signore, ma do un consiglio, come uno che ha ottenuto misericordia dal Signore e merita fiducia. … Io vorrei che foste senza preoccupazioni: chi non è sposato si preoccupa delle cose del Signore, come possa piacere al Signore; … Così la donna non sposata, come la vergine, si preoccupa delle cose del Signore, per essere santa nel corpo e nello spirito; </a:t>
            </a:r>
            <a:endParaRPr lang="it-IT" b="1" dirty="0" smtClean="0">
              <a:solidFill>
                <a:schemeClr val="tx2"/>
              </a:solidFill>
              <a:latin typeface="Times New Roman" pitchFamily="18" charset="0"/>
              <a:cs typeface="Times New Roman" pitchFamily="18" charset="0"/>
            </a:endParaRPr>
          </a:p>
          <a:p>
            <a:pPr>
              <a:buNone/>
            </a:pPr>
            <a:endParaRPr lang="it-IT" dirty="0" smtClean="0"/>
          </a:p>
          <a:p>
            <a:pPr>
              <a:buNone/>
            </a:pP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75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048672"/>
          </a:xfrm>
        </p:spPr>
        <p:txBody>
          <a:bodyPr>
            <a:normAutofit lnSpcReduction="10000"/>
          </a:bodyPr>
          <a:lstStyle/>
          <a:p>
            <a:pPr algn="ctr">
              <a:buNone/>
            </a:pPr>
            <a:r>
              <a:rPr lang="it-IT" dirty="0" smtClean="0"/>
              <a:t>1Cor 7,36-38   </a:t>
            </a:r>
          </a:p>
          <a:p>
            <a:pPr algn="ctr">
              <a:buNone/>
            </a:pPr>
            <a:r>
              <a:rPr lang="it-IT" b="1" i="1" dirty="0" smtClean="0">
                <a:solidFill>
                  <a:srgbClr val="0070C0"/>
                </a:solidFill>
                <a:latin typeface="Times New Roman" pitchFamily="18" charset="0"/>
                <a:cs typeface="Times New Roman" pitchFamily="18" charset="0"/>
              </a:rPr>
              <a:t>Se però qualcuno ritiene di non comportarsi in modo conveniente verso la sua vergine, qualora essa abbia passato il fiore dell'età - e conviene che accada così - faccia ciò che vuole: non pecca; si sposino pure! Chi invece è fermamente deciso in cuor suo - pur non avendo nessuna necessità, ma essendo arbitro della propria volontà - chi, dunque, ha deliberato in cuor suo di conservare la sua vergine, fa bene. In conclusione, colui che dà in sposa la sua vergine fa bene, e </a:t>
            </a:r>
            <a:r>
              <a:rPr lang="it-IT" b="1" i="1" dirty="0" smtClean="0">
                <a:solidFill>
                  <a:srgbClr val="C00000"/>
                </a:solidFill>
                <a:latin typeface="Times New Roman" pitchFamily="18" charset="0"/>
                <a:cs typeface="Times New Roman" pitchFamily="18" charset="0"/>
              </a:rPr>
              <a:t>chi non la dà in sposa fa meglio</a:t>
            </a:r>
            <a:r>
              <a:rPr lang="it-IT" b="1" i="1" dirty="0" smtClean="0">
                <a:solidFill>
                  <a:srgbClr val="0070C0"/>
                </a:solidFill>
                <a:latin typeface="Times New Roman" pitchFamily="18" charset="0"/>
                <a:cs typeface="Times New Roman" pitchFamily="18" charset="0"/>
              </a:rPr>
              <a:t>.</a:t>
            </a:r>
            <a:endParaRPr lang="it-IT" b="1" dirty="0" smtClean="0">
              <a:solidFill>
                <a:srgbClr val="0070C0"/>
              </a:solidFill>
              <a:latin typeface="Times New Roman" pitchFamily="18" charset="0"/>
              <a:cs typeface="Times New Roman" pitchFamily="18" charset="0"/>
            </a:endParaRPr>
          </a:p>
          <a:p>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7030A0"/>
                </a:solidFill>
              </a:rPr>
              <a:t>4)Vedove </a:t>
            </a:r>
            <a:endParaRPr lang="it-IT" b="1" dirty="0">
              <a:solidFill>
                <a:srgbClr val="7030A0"/>
              </a:solidFill>
            </a:endParaRPr>
          </a:p>
        </p:txBody>
      </p:sp>
      <p:pic>
        <p:nvPicPr>
          <p:cNvPr id="4" name="Immagine 3" descr="http://tse1.mm.bing.net/th?&amp;id=OIP.Md8e1f63de2bf4312fe6e71002b975be7o0&amp;w=135&amp;h=166&amp;c=0&amp;pid=1.9&amp;rs=0&amp;p=0&amp;r=0">
            <a:hlinkClick r:id="rId2" tooltip="&quot;Visualizza dettagli immagine&quot;"/>
          </p:cNvPr>
          <p:cNvPicPr/>
          <p:nvPr/>
        </p:nvPicPr>
        <p:blipFill>
          <a:blip r:embed="rId3" cstate="print"/>
          <a:srcRect/>
          <a:stretch>
            <a:fillRect/>
          </a:stretch>
        </p:blipFill>
        <p:spPr bwMode="auto">
          <a:xfrm>
            <a:off x="2627784" y="1700808"/>
            <a:ext cx="4032448" cy="396044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60000"/>
                    <a:lumOff val="40000"/>
                  </a:schemeClr>
                </a:solidFill>
                <a:latin typeface="Algerian" pitchFamily="82" charset="0"/>
              </a:rPr>
              <a:t>Conversione </a:t>
            </a:r>
            <a:endParaRPr lang="it-IT" b="1" dirty="0">
              <a:solidFill>
                <a:schemeClr val="accent2">
                  <a:lumMod val="60000"/>
                  <a:lumOff val="40000"/>
                </a:schemeClr>
              </a:solidFill>
              <a:latin typeface="Algerian" pitchFamily="82" charset="0"/>
            </a:endParaRPr>
          </a:p>
        </p:txBody>
      </p:sp>
      <p:pic>
        <p:nvPicPr>
          <p:cNvPr id="1027" name="emb2799159EF" descr="Risultato immagine per san paolo conversione immagini">
            <a:hlinkClick r:id="rId2" tooltip="&quot;Cerca immagini di san paolo conversione immagini&quot;"/>
          </p:cNvPr>
          <p:cNvPicPr>
            <a:picLocks noChangeAspect="1" noChangeArrowheads="1"/>
          </p:cNvPicPr>
          <p:nvPr/>
        </p:nvPicPr>
        <p:blipFill>
          <a:blip r:embed="rId3" cstate="print"/>
          <a:srcRect/>
          <a:stretch>
            <a:fillRect/>
          </a:stretch>
        </p:blipFill>
        <p:spPr bwMode="auto">
          <a:xfrm>
            <a:off x="467544" y="1268760"/>
            <a:ext cx="8208912" cy="4994694"/>
          </a:xfrm>
          <a:prstGeom prst="rect">
            <a:avLst/>
          </a:prstGeom>
          <a:noFill/>
          <a:ln w="9525">
            <a:noFill/>
            <a:miter lim="800000"/>
            <a:headEnd/>
            <a:tailEnd/>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6120680"/>
          </a:xfrm>
        </p:spPr>
        <p:txBody>
          <a:bodyPr>
            <a:normAutofit fontScale="85000" lnSpcReduction="20000"/>
          </a:bodyPr>
          <a:lstStyle/>
          <a:p>
            <a:r>
              <a:rPr lang="it-IT" dirty="0" err="1" smtClean="0"/>
              <a:t>Rm</a:t>
            </a:r>
            <a:r>
              <a:rPr lang="it-IT" dirty="0" smtClean="0"/>
              <a:t> 7,2-3   </a:t>
            </a:r>
            <a:r>
              <a:rPr lang="it-IT" b="1" i="1" dirty="0" smtClean="0">
                <a:latin typeface="Times New Roman" pitchFamily="18" charset="0"/>
                <a:cs typeface="Times New Roman" pitchFamily="18" charset="0"/>
              </a:rPr>
              <a:t>La donna sposata, infatti, per legge è legata al marito finché egli vive; ma se il marito muore, è liberata dalla legge che la lega al marito. Ella sarà dunque considerata adultera se passa a un altro uomo mentre il marito vive</a:t>
            </a:r>
            <a:r>
              <a:rPr lang="it-IT" b="1" i="1" dirty="0" smtClean="0">
                <a:solidFill>
                  <a:srgbClr val="FF0000"/>
                </a:solidFill>
                <a:latin typeface="Times New Roman" pitchFamily="18" charset="0"/>
                <a:cs typeface="Times New Roman" pitchFamily="18" charset="0"/>
              </a:rPr>
              <a:t>; ma se il marito muore ella è libera dalla legge</a:t>
            </a:r>
            <a:r>
              <a:rPr lang="it-IT" b="1" i="1" dirty="0" smtClean="0">
                <a:latin typeface="Times New Roman" pitchFamily="18" charset="0"/>
                <a:cs typeface="Times New Roman" pitchFamily="18" charset="0"/>
              </a:rPr>
              <a:t>, tanto che non è più adultera se passa a un altro uomo</a:t>
            </a:r>
            <a:r>
              <a:rPr lang="it-IT" b="1" dirty="0" smtClean="0">
                <a:latin typeface="Times New Roman" pitchFamily="18" charset="0"/>
                <a:cs typeface="Times New Roman" pitchFamily="18" charset="0"/>
              </a:rPr>
              <a:t>.</a:t>
            </a:r>
          </a:p>
          <a:p>
            <a:r>
              <a:rPr lang="it-IT" dirty="0" smtClean="0"/>
              <a:t>1Cor 7,8  </a:t>
            </a:r>
            <a:r>
              <a:rPr lang="it-IT" b="1" i="1" dirty="0" smtClean="0"/>
              <a:t>Ai non sposati e alle vedove dico: è cosa buona per loro rimanere come sono io; ma se non sanno dominarsi, si sposino: </a:t>
            </a:r>
            <a:r>
              <a:rPr lang="it-IT" b="1" i="1" dirty="0" smtClean="0">
                <a:solidFill>
                  <a:srgbClr val="FF0000"/>
                </a:solidFill>
              </a:rPr>
              <a:t>è meglio sposarsi che bruciare</a:t>
            </a:r>
            <a:r>
              <a:rPr lang="it-IT" b="1" i="1" dirty="0" smtClean="0"/>
              <a:t>.</a:t>
            </a:r>
            <a:endParaRPr lang="it-IT" b="1" dirty="0" smtClean="0"/>
          </a:p>
          <a:p>
            <a:r>
              <a:rPr lang="it-IT" dirty="0" smtClean="0"/>
              <a:t>1Cor7,39-40   </a:t>
            </a:r>
            <a:r>
              <a:rPr lang="it-IT" b="1" i="1" dirty="0" smtClean="0"/>
              <a:t>La moglie è vincolata per tutto il tempo in cui vive il marito; ma se il marito muore è libera di sposare chi vuole, purché ciò avvenga nel Signore. Ma se rimane così com'è, a mio parere è meglio; </a:t>
            </a:r>
            <a:r>
              <a:rPr lang="it-IT" b="1" i="1" dirty="0" smtClean="0">
                <a:solidFill>
                  <a:srgbClr val="C00000"/>
                </a:solidFill>
              </a:rPr>
              <a:t>credo infatti di avere anch'io lo Spirito di Dio.</a:t>
            </a:r>
            <a:endParaRPr lang="it-IT" b="1" dirty="0" smtClean="0">
              <a:solidFill>
                <a:srgbClr val="C00000"/>
              </a:solidFill>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a:bodyPr>
          <a:lstStyle/>
          <a:p>
            <a:pPr algn="ctr">
              <a:buNone/>
            </a:pPr>
            <a:r>
              <a:rPr lang="it-IT" dirty="0" smtClean="0"/>
              <a:t>1Tm 5,3-16   </a:t>
            </a:r>
            <a:r>
              <a:rPr lang="it-IT" b="1" i="1" dirty="0" smtClean="0">
                <a:solidFill>
                  <a:srgbClr val="FF0000"/>
                </a:solidFill>
                <a:latin typeface="Times New Roman" pitchFamily="18" charset="0"/>
                <a:cs typeface="Times New Roman" pitchFamily="18" charset="0"/>
              </a:rPr>
              <a:t>Onora le vedove</a:t>
            </a:r>
            <a:r>
              <a:rPr lang="it-IT" b="1" i="1" dirty="0" smtClean="0">
                <a:latin typeface="Times New Roman" pitchFamily="18" charset="0"/>
                <a:cs typeface="Times New Roman" pitchFamily="18" charset="0"/>
              </a:rPr>
              <a:t>, quelle che sono veramente vedove, ma se una vedova ha figli o nipoti, essi imparino prima ad adempiere i loro doveri verso quelli della propria famiglia e a contraccambiare i loro genitori: questa infatti è cosa gradita a Dio. Colei che è veramente vedova ed è rimasta sola, ha messo la speranza in Dio e si consacra all'orazione e alla preghiera giorno e notte; al contrario, quella che si abbandona ai piaceri, anche se vive, è già morta. </a:t>
            </a:r>
          </a:p>
          <a:p>
            <a:pPr>
              <a:buNone/>
            </a:pPr>
            <a:endParaRPr lang="it-IT" b="1" i="1" dirty="0" smtClean="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04664"/>
            <a:ext cx="8229600" cy="5721499"/>
          </a:xfrm>
        </p:spPr>
        <p:txBody>
          <a:bodyPr>
            <a:normAutofit fontScale="77500" lnSpcReduction="20000"/>
          </a:bodyPr>
          <a:lstStyle/>
          <a:p>
            <a:pPr algn="ctr">
              <a:buNone/>
            </a:pPr>
            <a:r>
              <a:rPr lang="it-IT" b="1" i="1" dirty="0" smtClean="0">
                <a:solidFill>
                  <a:srgbClr val="FF0000"/>
                </a:solidFill>
                <a:latin typeface="Times New Roman" pitchFamily="18" charset="0"/>
                <a:cs typeface="Times New Roman" pitchFamily="18" charset="0"/>
              </a:rPr>
              <a:t>Una vedova sia iscritta </a:t>
            </a:r>
            <a:r>
              <a:rPr lang="it-IT" b="1" i="1" dirty="0" smtClean="0">
                <a:latin typeface="Times New Roman" pitchFamily="18" charset="0"/>
                <a:cs typeface="Times New Roman" pitchFamily="18" charset="0"/>
              </a:rPr>
              <a:t>nel catalogo delle vedove quando abbia non meno di sessant'anni, sia moglie di un solo uomo, sia conosciuta per le sue opere buone: abbia cioè allevato figli, praticato l'ospitalità, lavato i piedi ai santi, sia venuta in soccorso agli afflitti, abbia esercitato ogni opera di bene. Le vedove più giovani non accettarle, perché, quando vogliono sposarsi di nuovo, abbandonano Cristo e si attirano così un giudizio di condanna, perché infedeli al loro primo impegno. Inoltre, non avendo nulla da fare, si abituano a girare qua e là per le case e non sono soltanto oziose, ma pettegole e curiose, parlando di ciò che non conviene</a:t>
            </a:r>
            <a:r>
              <a:rPr lang="it-IT" b="1" i="1" dirty="0" smtClean="0">
                <a:solidFill>
                  <a:srgbClr val="FF0000"/>
                </a:solidFill>
                <a:latin typeface="Times New Roman" pitchFamily="18" charset="0"/>
                <a:cs typeface="Times New Roman" pitchFamily="18" charset="0"/>
              </a:rPr>
              <a:t>. Desidero quindi che le più giovani si risposino, abbiano figli, governino la loro casa</a:t>
            </a:r>
            <a:r>
              <a:rPr lang="it-IT" b="1" i="1" dirty="0" smtClean="0">
                <a:latin typeface="Times New Roman" pitchFamily="18" charset="0"/>
                <a:cs typeface="Times New Roman" pitchFamily="18" charset="0"/>
              </a:rPr>
              <a:t>, per non dare ai vostri avversari alcun motivo di biasimo. Alcune infatti si sono già perse dietro a Satana. Se qualche donna credente ha con sé delle vedove, provveda lei a </a:t>
            </a:r>
            <a:r>
              <a:rPr lang="it-IT" b="1" i="1" dirty="0" smtClean="0">
                <a:latin typeface="Times New Roman" pitchFamily="18" charset="0"/>
                <a:cs typeface="Times New Roman" pitchFamily="18" charset="0"/>
              </a:rPr>
              <a:t>loro</a:t>
            </a:r>
            <a:endParaRPr lang="it-IT" b="1" dirty="0" smtClean="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5)Morale familiare e sessuale</a:t>
            </a:r>
            <a:endParaRPr lang="it-IT" b="1" dirty="0">
              <a:solidFill>
                <a:srgbClr val="C00000"/>
              </a:solidFill>
            </a:endParaRPr>
          </a:p>
        </p:txBody>
      </p:sp>
      <p:pic>
        <p:nvPicPr>
          <p:cNvPr id="4" name="emb1E130FB9" descr="Risultato immagine per famiglia del tempo di gesù immagini">
            <a:hlinkClick r:id="rId2" tooltip="&quot;Cerca immagini di famiglia del tempo di gesù immagini&quot;"/>
          </p:cNvPr>
          <p:cNvPicPr/>
          <p:nvPr/>
        </p:nvPicPr>
        <p:blipFill>
          <a:blip r:embed="rId3" cstate="print"/>
          <a:srcRect/>
          <a:stretch>
            <a:fillRect/>
          </a:stretch>
        </p:blipFill>
        <p:spPr bwMode="auto">
          <a:xfrm>
            <a:off x="1979712" y="1700808"/>
            <a:ext cx="5328592" cy="4608512"/>
          </a:xfrm>
          <a:prstGeom prst="rect">
            <a:avLst/>
          </a:prstGeom>
          <a:noFill/>
          <a:ln w="9525">
            <a:noFill/>
            <a:miter lim="800000"/>
            <a:headEnd/>
            <a:tailEnd/>
          </a:ln>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85000" lnSpcReduction="10000"/>
          </a:bodyPr>
          <a:lstStyle/>
          <a:p>
            <a:r>
              <a:rPr lang="it-IT" dirty="0" err="1" smtClean="0"/>
              <a:t>Rm</a:t>
            </a:r>
            <a:r>
              <a:rPr lang="it-IT" dirty="0" smtClean="0"/>
              <a:t> 1,26-27 </a:t>
            </a:r>
            <a:r>
              <a:rPr lang="it-IT" b="1" i="1" dirty="0" smtClean="0">
                <a:latin typeface="Times New Roman" pitchFamily="18" charset="0"/>
                <a:cs typeface="Times New Roman" pitchFamily="18" charset="0"/>
              </a:rPr>
              <a:t>Per questo Dio li ha abbandonati a passioni infami; infatti, le loro femmine hanno cambiato i rapporti naturali in quelli contro natura. Similmente anche i maschi, lasciando il rapporto naturale con la femmina, si sono accesi di desiderio gli uni per gli altri, commettendo atti ignominiosi maschi con maschi, ricevendo così in se stessi la retribuzione dovuta al loro traviamento. </a:t>
            </a:r>
            <a:endParaRPr lang="it-IT" b="1" dirty="0" smtClean="0">
              <a:latin typeface="Times New Roman" pitchFamily="18" charset="0"/>
              <a:cs typeface="Times New Roman" pitchFamily="18" charset="0"/>
            </a:endParaRPr>
          </a:p>
          <a:p>
            <a:endParaRPr lang="it-IT" dirty="0" smtClean="0"/>
          </a:p>
          <a:p>
            <a:r>
              <a:rPr lang="it-IT" dirty="0" smtClean="0"/>
              <a:t>1Cor 5, 1   </a:t>
            </a:r>
            <a:r>
              <a:rPr lang="it-IT" b="1" i="1" dirty="0" smtClean="0">
                <a:latin typeface="Times New Roman" pitchFamily="18" charset="0"/>
                <a:cs typeface="Times New Roman" pitchFamily="18" charset="0"/>
              </a:rPr>
              <a:t>Si sente dovunque parlare di immoralità tra voi, e di una immoralità tale che non si riscontra neanche tra i pagani, al punto che uno convive con la moglie di suo padre</a:t>
            </a:r>
            <a:r>
              <a:rPr lang="it-IT" b="1" dirty="0" smtClean="0">
                <a:latin typeface="Times New Roman" pitchFamily="18" charset="0"/>
                <a:cs typeface="Times New Roman" pitchFamily="18" charset="0"/>
              </a:rPr>
              <a:t>.</a:t>
            </a:r>
          </a:p>
          <a:p>
            <a:pPr>
              <a:buNone/>
            </a:pPr>
            <a:endParaRPr lang="it-IT" dirty="0" smtClean="0"/>
          </a:p>
          <a:p>
            <a:r>
              <a:rPr lang="it-IT" dirty="0" smtClean="0"/>
              <a:t>1Cor 6,15-16  </a:t>
            </a:r>
            <a:r>
              <a:rPr lang="it-IT" b="1" i="1" dirty="0" smtClean="0">
                <a:latin typeface="Times New Roman" pitchFamily="18" charset="0"/>
                <a:cs typeface="Times New Roman" pitchFamily="18" charset="0"/>
              </a:rPr>
              <a:t>Non sapete che i vostri corpi sono membra di Cristo? Prenderò dunque le membra di Cristo e ne farò membra di una prostituta?Non sia mai! Non sapete che chi si unisce alla prostituta forma con essa un corpo solo? I due - è detto - diventeranno una sola carne</a:t>
            </a:r>
            <a:r>
              <a:rPr lang="it-IT" b="1" dirty="0" smtClean="0">
                <a:latin typeface="Times New Roman" pitchFamily="18" charset="0"/>
                <a:cs typeface="Times New Roman" pitchFamily="18" charset="0"/>
              </a:rPr>
              <a:t>.</a:t>
            </a:r>
          </a:p>
          <a:p>
            <a:pPr>
              <a:buNone/>
            </a:pP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70000" lnSpcReduction="20000"/>
          </a:bodyPr>
          <a:lstStyle/>
          <a:p>
            <a:endParaRPr lang="it-IT" b="1" dirty="0" smtClean="0">
              <a:latin typeface="Times New Roman" pitchFamily="18" charset="0"/>
              <a:cs typeface="Times New Roman" pitchFamily="18" charset="0"/>
            </a:endParaRPr>
          </a:p>
          <a:p>
            <a:r>
              <a:rPr lang="it-IT" b="1" dirty="0" smtClean="0">
                <a:latin typeface="Times New Roman" pitchFamily="18" charset="0"/>
                <a:cs typeface="Times New Roman" pitchFamily="18" charset="0"/>
              </a:rPr>
              <a:t>1Cor 7,1-5  </a:t>
            </a:r>
            <a:r>
              <a:rPr lang="it-IT" b="1" i="1" dirty="0" smtClean="0">
                <a:latin typeface="Times New Roman" pitchFamily="18" charset="0"/>
                <a:cs typeface="Times New Roman" pitchFamily="18" charset="0"/>
              </a:rPr>
              <a:t>Riguardo a ciò che mi avete scritto, è cosa buona per l'uomo non toccare donna, ma, a motivo dei casi di immoralità, ciascuno abbia la propria moglie e ogni donna il proprio marito. Il marito dia alla moglie ciò che le è dovuto; ugualmente anche la moglie al marito. </a:t>
            </a:r>
            <a:r>
              <a:rPr lang="it-IT" b="1" i="1" dirty="0" smtClean="0">
                <a:solidFill>
                  <a:srgbClr val="C00000"/>
                </a:solidFill>
                <a:latin typeface="Times New Roman" pitchFamily="18" charset="0"/>
                <a:cs typeface="Times New Roman" pitchFamily="18" charset="0"/>
              </a:rPr>
              <a:t>La moglie non è padrona del proprio corpo, ma lo è il marito; allo stesso modo anche il marito non è padrone del proprio corpo, ma lo è la moglie. </a:t>
            </a:r>
            <a:r>
              <a:rPr lang="it-IT" b="1" i="1" dirty="0" smtClean="0">
                <a:latin typeface="Times New Roman" pitchFamily="18" charset="0"/>
                <a:cs typeface="Times New Roman" pitchFamily="18" charset="0"/>
              </a:rPr>
              <a:t>Non rifiutatevi l'un l'altro, se non di comune accordo e temporaneamente, per dedicarvi alla preghiera. Poi tornate insieme, perché Satana non vi tenti mediante la vostra incontinenza</a:t>
            </a:r>
            <a:r>
              <a:rPr lang="it-IT" b="1" dirty="0" smtClean="0">
                <a:latin typeface="Times New Roman" pitchFamily="18" charset="0"/>
                <a:cs typeface="Times New Roman" pitchFamily="18" charset="0"/>
              </a:rPr>
              <a:t>.</a:t>
            </a:r>
          </a:p>
          <a:p>
            <a:endParaRPr lang="it-IT" b="1" dirty="0" smtClean="0">
              <a:latin typeface="Times New Roman" pitchFamily="18" charset="0"/>
              <a:cs typeface="Times New Roman" pitchFamily="18" charset="0"/>
            </a:endParaRPr>
          </a:p>
          <a:p>
            <a:endParaRPr lang="it-IT" b="1" dirty="0" smtClean="0">
              <a:latin typeface="Times New Roman" pitchFamily="18" charset="0"/>
              <a:cs typeface="Times New Roman" pitchFamily="18" charset="0"/>
            </a:endParaRPr>
          </a:p>
          <a:p>
            <a:r>
              <a:rPr lang="it-IT" b="1" dirty="0" smtClean="0">
                <a:latin typeface="Times New Roman" pitchFamily="18" charset="0"/>
                <a:cs typeface="Times New Roman" pitchFamily="18" charset="0"/>
              </a:rPr>
              <a:t>1Cor 7,8-16  </a:t>
            </a:r>
            <a:r>
              <a:rPr lang="it-IT" b="1" i="1" dirty="0" smtClean="0">
                <a:latin typeface="Times New Roman" pitchFamily="18" charset="0"/>
                <a:cs typeface="Times New Roman" pitchFamily="18" charset="0"/>
              </a:rPr>
              <a:t>Agli sposati ordino, non io, ma il Signore: la moglie non si separi dal marito - e qualora si separi, rimanga senza sposarsi o si riconcili con il marito - e il marito non ripudi la moglie. Agli altri dico io, non il Signore: se un fratello ha la moglie non credente e questa acconsente a rimanere con lui, non la ripudi; e una donna che abbia il marito non credente, se questi acconsente a rimanere con lei, non lo ripudi. </a:t>
            </a:r>
            <a:r>
              <a:rPr lang="it-IT" b="1" i="1" dirty="0" smtClean="0">
                <a:solidFill>
                  <a:srgbClr val="C00000"/>
                </a:solidFill>
                <a:latin typeface="Times New Roman" pitchFamily="18" charset="0"/>
                <a:cs typeface="Times New Roman" pitchFamily="18" charset="0"/>
              </a:rPr>
              <a:t>Il marito non credente, infatti, viene reso santo dalla moglie credente e la moglie non credente viene resa santa dal marito credente</a:t>
            </a:r>
            <a:r>
              <a:rPr lang="it-IT" b="1" i="1" dirty="0" smtClean="0">
                <a:latin typeface="Times New Roman" pitchFamily="18" charset="0"/>
                <a:cs typeface="Times New Roman" pitchFamily="18" charset="0"/>
              </a:rPr>
              <a:t>; altrimenti i vostri figli sarebbero impuri, ora invece sono santi. … Dio vi ha chiamati a stare in pace! E che sai tu, donna, se salverai il marito? O che ne sai tu, uomo, se salverai la moglie? </a:t>
            </a:r>
            <a:endParaRPr lang="it-IT" b="1" dirty="0" smtClean="0">
              <a:latin typeface="Times New Roman" pitchFamily="18" charset="0"/>
              <a:cs typeface="Times New Roman" pitchFamily="18" charset="0"/>
            </a:endParaRPr>
          </a:p>
          <a:p>
            <a:endParaRPr lang="it-IT" b="1"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8640"/>
            <a:ext cx="8229600" cy="6120680"/>
          </a:xfrm>
        </p:spPr>
        <p:txBody>
          <a:bodyPr>
            <a:normAutofit fontScale="92500" lnSpcReduction="20000"/>
          </a:bodyPr>
          <a:lstStyle/>
          <a:p>
            <a:pPr algn="ctr"/>
            <a:r>
              <a:rPr lang="it-IT" dirty="0"/>
              <a:t>1Cor </a:t>
            </a:r>
            <a:r>
              <a:rPr lang="it-IT" b="1" dirty="0">
                <a:latin typeface="Times New Roman" pitchFamily="18" charset="0"/>
                <a:cs typeface="Times New Roman" pitchFamily="18" charset="0"/>
              </a:rPr>
              <a:t>7,25-40 </a:t>
            </a:r>
            <a:r>
              <a:rPr lang="it-IT" b="1" i="1" dirty="0" smtClean="0">
                <a:latin typeface="Times New Roman" pitchFamily="18" charset="0"/>
                <a:cs typeface="Times New Roman" pitchFamily="18" charset="0"/>
              </a:rPr>
              <a:t>Penso </a:t>
            </a:r>
            <a:r>
              <a:rPr lang="it-IT" b="1" i="1" dirty="0">
                <a:latin typeface="Times New Roman" pitchFamily="18" charset="0"/>
                <a:cs typeface="Times New Roman" pitchFamily="18" charset="0"/>
              </a:rPr>
              <a:t>dunque che sia bene per l'uomo, a causa delle presenti difficoltà, rimanere così com'è. Ti trovi legato a una donna? Non cercare di scioglierti. Sei libero da donna? Non andare a cercarla. Però se ti sposi non fai peccato; e se la giovane prende marito, non fa peccato. Tuttavia costoro avranno tribolazioni nella loro vita, e io vorrei risparmiarvele. Questo vi dico, fratelli: il tempo si è fatto breve; d'ora innanzi, quelli che hanno moglie, vivano come se non l'avessero; ... chi è sposato invece si preoccupa delle cose del mondo, come possa piacere alla moglie, e si trova diviso! </a:t>
            </a:r>
            <a:r>
              <a:rPr lang="it-IT" b="1" i="1" dirty="0" smtClean="0">
                <a:latin typeface="Times New Roman" pitchFamily="18" charset="0"/>
                <a:cs typeface="Times New Roman" pitchFamily="18" charset="0"/>
              </a:rPr>
              <a:t>… </a:t>
            </a:r>
            <a:r>
              <a:rPr lang="it-IT" b="1" i="1" dirty="0">
                <a:latin typeface="Times New Roman" pitchFamily="18" charset="0"/>
                <a:cs typeface="Times New Roman" pitchFamily="18" charset="0"/>
              </a:rPr>
              <a:t>la donna sposata invece si preoccupa delle cose del mondo, come possa piacere al marito. ... </a:t>
            </a:r>
            <a:endParaRPr lang="it-IT" b="1"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a:normAutofit fontScale="85000" lnSpcReduction="10000"/>
          </a:bodyPr>
          <a:lstStyle/>
          <a:p>
            <a:r>
              <a:rPr lang="it-IT" dirty="0" err="1" smtClean="0"/>
              <a:t>Ef</a:t>
            </a:r>
            <a:r>
              <a:rPr lang="it-IT" dirty="0" smtClean="0"/>
              <a:t> </a:t>
            </a:r>
            <a:r>
              <a:rPr lang="it-IT" b="1" dirty="0" smtClean="0">
                <a:latin typeface="Times New Roman" pitchFamily="18" charset="0"/>
                <a:cs typeface="Times New Roman" pitchFamily="18" charset="0"/>
              </a:rPr>
              <a:t>5,21-33   </a:t>
            </a:r>
            <a:r>
              <a:rPr lang="it-IT" b="1" i="1" dirty="0" smtClean="0">
                <a:latin typeface="Times New Roman" pitchFamily="18" charset="0"/>
                <a:cs typeface="Times New Roman" pitchFamily="18" charset="0"/>
              </a:rPr>
              <a:t>Nel timore di Cristo, siate sottomessi gli uni agli altri: le mogli lo siano ai loro mariti, come al Signore; il marito infatti è capo della moglie, così come Cristo è capo della Chiesa, lui che è salvatore del corpo. E come la Chiesa è sottomessa a Cristo, così anche le mogli lo siano ai loro mariti in tutto. </a:t>
            </a:r>
            <a:r>
              <a:rPr lang="it-IT" b="1" i="1" dirty="0" smtClean="0">
                <a:solidFill>
                  <a:srgbClr val="C00000"/>
                </a:solidFill>
                <a:latin typeface="Times New Roman" pitchFamily="18" charset="0"/>
                <a:cs typeface="Times New Roman" pitchFamily="18" charset="0"/>
              </a:rPr>
              <a:t>E voi, mariti, amate le vostre mogli, come anche Cristo ha amato la Chiesa e ha dato se stesso per lei</a:t>
            </a:r>
            <a:r>
              <a:rPr lang="it-IT" b="1" i="1" dirty="0" smtClean="0">
                <a:latin typeface="Times New Roman" pitchFamily="18" charset="0"/>
                <a:cs typeface="Times New Roman" pitchFamily="18" charset="0"/>
              </a:rPr>
              <a:t>, per renderla santa, purificandola con il lavacro dell'acqua mediante la parola, e per presentare a se stesso la Chiesa tutta gloriosa, senza macchia né ruga o alcunché di simile, ma santa e immacolata. </a:t>
            </a:r>
            <a:r>
              <a:rPr lang="it-IT" b="1" i="1" dirty="0" smtClean="0">
                <a:solidFill>
                  <a:srgbClr val="C00000"/>
                </a:solidFill>
                <a:latin typeface="Times New Roman" pitchFamily="18" charset="0"/>
                <a:cs typeface="Times New Roman" pitchFamily="18" charset="0"/>
              </a:rPr>
              <a:t>Così anche i mariti hanno il dovere di amare le mogli come il proprio corpo: chi ama la propria moglie, ama se stesso. ... </a:t>
            </a:r>
            <a:r>
              <a:rPr lang="it-IT" b="1" i="1" dirty="0" smtClean="0">
                <a:latin typeface="Times New Roman" pitchFamily="18" charset="0"/>
                <a:cs typeface="Times New Roman" pitchFamily="18" charset="0"/>
              </a:rPr>
              <a:t>Per questo l'uomo lascerà il padre e la madre e si unirà a sua moglie e i due diventeranno una sola carne. Questo mistero è grande: io lo dico in riferimento a Cristo e alla Chiesa! Così anche voi: </a:t>
            </a:r>
            <a:r>
              <a:rPr lang="it-IT" b="1" i="1" dirty="0" smtClean="0">
                <a:solidFill>
                  <a:srgbClr val="C00000"/>
                </a:solidFill>
                <a:latin typeface="Times New Roman" pitchFamily="18" charset="0"/>
                <a:cs typeface="Times New Roman" pitchFamily="18" charset="0"/>
              </a:rPr>
              <a:t>ciascuno da parte sua ami la propria moglie come se stesso, e la moglie sia rispettosa verso il marito</a:t>
            </a:r>
            <a:r>
              <a:rPr lang="it-IT" b="1" i="1" dirty="0" smtClean="0">
                <a:solidFill>
                  <a:srgbClr val="C00000"/>
                </a:solidFill>
                <a:latin typeface="Times New Roman" pitchFamily="18" charset="0"/>
                <a:cs typeface="Times New Roman" pitchFamily="18" charset="0"/>
              </a:rPr>
              <a:t>.</a:t>
            </a:r>
            <a:endParaRPr lang="it-IT" b="1" dirty="0" smtClean="0">
              <a:solidFill>
                <a:srgbClr val="C00000"/>
              </a:solidFill>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6)Metafora della madre</a:t>
            </a:r>
            <a:endParaRPr lang="it-IT" b="1" dirty="0">
              <a:solidFill>
                <a:srgbClr val="C00000"/>
              </a:solidFill>
            </a:endParaRPr>
          </a:p>
        </p:txBody>
      </p:sp>
      <p:sp>
        <p:nvSpPr>
          <p:cNvPr id="3" name="Segnaposto contenuto 2"/>
          <p:cNvSpPr>
            <a:spLocks noGrp="1"/>
          </p:cNvSpPr>
          <p:nvPr>
            <p:ph idx="1"/>
          </p:nvPr>
        </p:nvSpPr>
        <p:spPr/>
        <p:txBody>
          <a:bodyPr/>
          <a:lstStyle/>
          <a:p>
            <a:pPr algn="ctr">
              <a:buNone/>
            </a:pPr>
            <a:r>
              <a:rPr lang="it-IT" dirty="0"/>
              <a:t>1Ts 2,7b  </a:t>
            </a:r>
            <a:endParaRPr lang="it-IT" dirty="0" smtClean="0"/>
          </a:p>
          <a:p>
            <a:pPr algn="ctr">
              <a:buNone/>
            </a:pPr>
            <a:r>
              <a:rPr lang="it-IT" sz="4400" b="1" i="1" dirty="0" smtClean="0">
                <a:solidFill>
                  <a:srgbClr val="00B050"/>
                </a:solidFill>
                <a:latin typeface="Times New Roman" pitchFamily="18" charset="0"/>
                <a:cs typeface="Times New Roman" pitchFamily="18" charset="0"/>
              </a:rPr>
              <a:t> </a:t>
            </a:r>
            <a:r>
              <a:rPr lang="it-IT" sz="4400" b="1" i="1" dirty="0">
                <a:solidFill>
                  <a:srgbClr val="00B050"/>
                </a:solidFill>
                <a:latin typeface="Times New Roman" pitchFamily="18" charset="0"/>
                <a:cs typeface="Times New Roman" pitchFamily="18" charset="0"/>
              </a:rPr>
              <a:t>Invece siamo stati amorevoli in mezzo a voi, come una madre che ha cura dei propri figli</a:t>
            </a:r>
            <a:r>
              <a:rPr lang="it-IT" sz="4400" b="1" dirty="0" smtClean="0">
                <a:solidFill>
                  <a:srgbClr val="00B050"/>
                </a:solidFill>
                <a:latin typeface="Times New Roman" pitchFamily="18" charset="0"/>
                <a:cs typeface="Times New Roman" pitchFamily="18" charset="0"/>
              </a:rPr>
              <a:t>. </a:t>
            </a:r>
            <a:endParaRPr lang="it-IT" sz="4400" b="1" dirty="0">
              <a:solidFill>
                <a:srgbClr val="00B050"/>
              </a:solidFill>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7)Elenco donne nei saluti</a:t>
            </a:r>
            <a:endParaRPr lang="it-IT" dirty="0"/>
          </a:p>
        </p:txBody>
      </p:sp>
      <p:pic>
        <p:nvPicPr>
          <p:cNvPr id="4" name="Immagine 3" descr="http://tse1.mm.bing.net/th?&amp;id=OIP.Md5a34112d2fc23f0219d5bd0ba3f35eeo0&amp;w=187&amp;h=197&amp;c=0&amp;pid=1.9&amp;rs=0&amp;p=0&amp;r=0">
            <a:hlinkClick r:id="rId2" tooltip="&quot;Visualizza dettagli immagine&quot;"/>
          </p:cNvPr>
          <p:cNvPicPr/>
          <p:nvPr/>
        </p:nvPicPr>
        <p:blipFill>
          <a:blip r:embed="rId3" cstate="print"/>
          <a:srcRect/>
          <a:stretch>
            <a:fillRect/>
          </a:stretch>
        </p:blipFill>
        <p:spPr bwMode="auto">
          <a:xfrm>
            <a:off x="2195736" y="1700808"/>
            <a:ext cx="4968552" cy="446449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1600200"/>
          <a:ext cx="8229600" cy="1972816"/>
        </p:xfrm>
        <a:graphic>
          <a:graphicData uri="http://schemas.openxmlformats.org/drawingml/2006/table">
            <a:tbl>
              <a:tblPr firstRow="1" bandRow="1">
                <a:tableStyleId>{5C22544A-7EE6-4342-B048-85BDC9FD1C3A}</a:tableStyleId>
              </a:tblPr>
              <a:tblGrid>
                <a:gridCol w="2057400"/>
                <a:gridCol w="2057400"/>
                <a:gridCol w="2057400"/>
                <a:gridCol w="2057400"/>
              </a:tblGrid>
              <a:tr h="986408">
                <a:tc>
                  <a:txBody>
                    <a:bodyPr/>
                    <a:lstStyle/>
                    <a:p>
                      <a:pPr algn="ctr"/>
                      <a:r>
                        <a:rPr lang="it-IT" sz="2800" b="1" dirty="0" smtClean="0">
                          <a:latin typeface="Times New Roman" pitchFamily="18" charset="0"/>
                          <a:cs typeface="Times New Roman" pitchFamily="18" charset="0"/>
                        </a:rPr>
                        <a:t>I</a:t>
                      </a:r>
                      <a:r>
                        <a:rPr lang="it-IT" sz="2800" b="1" baseline="0" dirty="0" smtClean="0">
                          <a:latin typeface="Times New Roman" pitchFamily="18" charset="0"/>
                          <a:cs typeface="Times New Roman" pitchFamily="18" charset="0"/>
                        </a:rPr>
                        <a:t> racconto</a:t>
                      </a:r>
                      <a:r>
                        <a:rPr lang="it-IT" sz="2800" b="1" dirty="0" smtClean="0">
                          <a:latin typeface="Times New Roman" pitchFamily="18" charset="0"/>
                          <a:cs typeface="Times New Roman" pitchFamily="18" charset="0"/>
                        </a:rPr>
                        <a:t> </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II</a:t>
                      </a:r>
                      <a:r>
                        <a:rPr lang="it-IT" sz="2800" b="1" baseline="0" dirty="0" smtClean="0">
                          <a:latin typeface="Times New Roman" pitchFamily="18" charset="0"/>
                          <a:cs typeface="Times New Roman" pitchFamily="18" charset="0"/>
                        </a:rPr>
                        <a:t> racconto</a:t>
                      </a:r>
                      <a:r>
                        <a:rPr lang="it-IT" sz="2800" b="1" dirty="0" smtClean="0">
                          <a:latin typeface="Times New Roman" pitchFamily="18" charset="0"/>
                          <a:cs typeface="Times New Roman" pitchFamily="18" charset="0"/>
                        </a:rPr>
                        <a:t> </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III</a:t>
                      </a:r>
                      <a:r>
                        <a:rPr lang="it-IT" sz="2800" b="1" baseline="0" dirty="0" smtClean="0">
                          <a:latin typeface="Times New Roman" pitchFamily="18" charset="0"/>
                          <a:cs typeface="Times New Roman" pitchFamily="18" charset="0"/>
                        </a:rPr>
                        <a:t> racconto</a:t>
                      </a:r>
                      <a:r>
                        <a:rPr lang="it-IT" sz="2800" b="1" dirty="0" smtClean="0">
                          <a:latin typeface="Times New Roman" pitchFamily="18" charset="0"/>
                          <a:cs typeface="Times New Roman" pitchFamily="18" charset="0"/>
                        </a:rPr>
                        <a:t> </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IV</a:t>
                      </a:r>
                      <a:r>
                        <a:rPr lang="it-IT" sz="2800" b="1" baseline="0" dirty="0" smtClean="0">
                          <a:latin typeface="Times New Roman" pitchFamily="18" charset="0"/>
                          <a:cs typeface="Times New Roman" pitchFamily="18" charset="0"/>
                        </a:rPr>
                        <a:t> racconto</a:t>
                      </a:r>
                      <a:r>
                        <a:rPr lang="it-IT" sz="2800" b="1" dirty="0" smtClean="0">
                          <a:latin typeface="Times New Roman" pitchFamily="18" charset="0"/>
                          <a:cs typeface="Times New Roman" pitchFamily="18" charset="0"/>
                        </a:rPr>
                        <a:t> </a:t>
                      </a:r>
                      <a:endParaRPr lang="it-IT" sz="2800" b="1" dirty="0">
                        <a:latin typeface="Times New Roman" pitchFamily="18" charset="0"/>
                        <a:cs typeface="Times New Roman" pitchFamily="18" charset="0"/>
                      </a:endParaRPr>
                    </a:p>
                  </a:txBody>
                  <a:tcPr/>
                </a:tc>
              </a:tr>
              <a:tr h="986408">
                <a:tc>
                  <a:txBody>
                    <a:bodyPr/>
                    <a:lstStyle/>
                    <a:p>
                      <a:pPr algn="ctr"/>
                      <a:r>
                        <a:rPr lang="it-IT" sz="2800" b="1" dirty="0" smtClean="0">
                          <a:latin typeface="Times New Roman" pitchFamily="18" charset="0"/>
                          <a:cs typeface="Times New Roman" pitchFamily="18" charset="0"/>
                        </a:rPr>
                        <a:t>At 9,1-19</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At 22,5-16</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At 26,9-18</a:t>
                      </a:r>
                      <a:endParaRPr lang="it-IT" sz="2800" b="1" dirty="0">
                        <a:latin typeface="Times New Roman" pitchFamily="18" charset="0"/>
                        <a:cs typeface="Times New Roman" pitchFamily="18" charset="0"/>
                      </a:endParaRPr>
                    </a:p>
                  </a:txBody>
                  <a:tcPr/>
                </a:tc>
                <a:tc>
                  <a:txBody>
                    <a:bodyPr/>
                    <a:lstStyle/>
                    <a:p>
                      <a:pPr algn="ctr"/>
                      <a:r>
                        <a:rPr lang="it-IT" sz="2800" b="1" dirty="0" smtClean="0">
                          <a:latin typeface="Times New Roman" pitchFamily="18" charset="0"/>
                          <a:cs typeface="Times New Roman" pitchFamily="18" charset="0"/>
                        </a:rPr>
                        <a:t>Gal 1,12-17</a:t>
                      </a:r>
                      <a:endParaRPr lang="it-IT" sz="28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nvPr>
        </p:nvGraphicFramePr>
        <p:xfrm>
          <a:off x="457200" y="260648"/>
          <a:ext cx="8229600" cy="6165442"/>
        </p:xfrm>
        <a:graphic>
          <a:graphicData uri="http://schemas.openxmlformats.org/drawingml/2006/table">
            <a:tbl>
              <a:tblPr firstRow="1" bandRow="1">
                <a:tableStyleId>{5C22544A-7EE6-4342-B048-85BDC9FD1C3A}</a:tableStyleId>
              </a:tblPr>
              <a:tblGrid>
                <a:gridCol w="1234480"/>
                <a:gridCol w="6995120"/>
              </a:tblGrid>
              <a:tr h="3096344">
                <a:tc>
                  <a:txBody>
                    <a:bodyPr/>
                    <a:lstStyle/>
                    <a:p>
                      <a:r>
                        <a:rPr lang="it-IT" dirty="0" err="1" smtClean="0"/>
                        <a:t>Rm</a:t>
                      </a:r>
                      <a:r>
                        <a:rPr lang="it-IT" dirty="0" smtClean="0"/>
                        <a:t> 16,1-5 </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000" i="1" dirty="0" smtClean="0">
                          <a:solidFill>
                            <a:schemeClr val="tx1"/>
                          </a:solidFill>
                          <a:latin typeface="Times New Roman" pitchFamily="18" charset="0"/>
                          <a:cs typeface="Times New Roman" pitchFamily="18" charset="0"/>
                        </a:rPr>
                        <a:t>Vi raccomando </a:t>
                      </a:r>
                      <a:r>
                        <a:rPr lang="it-IT" sz="2000" i="1" dirty="0" err="1" smtClean="0">
                          <a:solidFill>
                            <a:schemeClr val="tx1"/>
                          </a:solidFill>
                          <a:latin typeface="Times New Roman" pitchFamily="18" charset="0"/>
                          <a:cs typeface="Times New Roman" pitchFamily="18" charset="0"/>
                        </a:rPr>
                        <a:t>Febe</a:t>
                      </a:r>
                      <a:r>
                        <a:rPr lang="it-IT" sz="2000" i="1" dirty="0" smtClean="0">
                          <a:solidFill>
                            <a:schemeClr val="tx1"/>
                          </a:solidFill>
                          <a:latin typeface="Times New Roman" pitchFamily="18" charset="0"/>
                          <a:cs typeface="Times New Roman" pitchFamily="18" charset="0"/>
                        </a:rPr>
                        <a:t>, nostra sorella, che è al </a:t>
                      </a:r>
                      <a:r>
                        <a:rPr lang="it-IT" sz="2000" i="1" dirty="0" err="1" smtClean="0">
                          <a:solidFill>
                            <a:schemeClr val="tx1"/>
                          </a:solidFill>
                          <a:latin typeface="Times New Roman" pitchFamily="18" charset="0"/>
                          <a:cs typeface="Times New Roman" pitchFamily="18" charset="0"/>
                        </a:rPr>
                        <a:t>servgìizio</a:t>
                      </a:r>
                      <a:r>
                        <a:rPr lang="it-IT" sz="2000" i="1" dirty="0" smtClean="0">
                          <a:solidFill>
                            <a:schemeClr val="tx1"/>
                          </a:solidFill>
                          <a:latin typeface="Times New Roman" pitchFamily="18" charset="0"/>
                          <a:cs typeface="Times New Roman" pitchFamily="18" charset="0"/>
                        </a:rPr>
                        <a:t> della Chiesa di </a:t>
                      </a:r>
                      <a:r>
                        <a:rPr lang="it-IT" sz="2000" i="1" dirty="0" err="1" smtClean="0">
                          <a:solidFill>
                            <a:schemeClr val="tx1"/>
                          </a:solidFill>
                          <a:latin typeface="Times New Roman" pitchFamily="18" charset="0"/>
                          <a:cs typeface="Times New Roman" pitchFamily="18" charset="0"/>
                        </a:rPr>
                        <a:t>Cencre</a:t>
                      </a:r>
                      <a:r>
                        <a:rPr lang="it-IT" sz="2000" i="1" dirty="0" smtClean="0">
                          <a:solidFill>
                            <a:schemeClr val="tx1"/>
                          </a:solidFill>
                          <a:latin typeface="Times New Roman" pitchFamily="18" charset="0"/>
                          <a:cs typeface="Times New Roman" pitchFamily="18" charset="0"/>
                        </a:rPr>
                        <a:t>: accoglietela nel Signore, come si addice ai santi, e assistetela </a:t>
                      </a:r>
                      <a:r>
                        <a:rPr lang="it-IT" sz="2000" dirty="0" err="1" smtClean="0">
                          <a:solidFill>
                            <a:schemeClr val="tx1"/>
                          </a:solidFill>
                          <a:latin typeface="Times New Roman" pitchFamily="18" charset="0"/>
                          <a:cs typeface="Times New Roman" pitchFamily="18" charset="0"/>
                        </a:rPr>
                        <a:t>Rm</a:t>
                      </a:r>
                      <a:r>
                        <a:rPr lang="it-IT" sz="2000" dirty="0" smtClean="0">
                          <a:solidFill>
                            <a:schemeClr val="tx1"/>
                          </a:solidFill>
                          <a:latin typeface="Times New Roman" pitchFamily="18" charset="0"/>
                          <a:cs typeface="Times New Roman" pitchFamily="18" charset="0"/>
                        </a:rPr>
                        <a:t> 16,12-15  </a:t>
                      </a:r>
                      <a:r>
                        <a:rPr lang="it-IT" sz="2000" i="1" dirty="0" smtClean="0">
                          <a:solidFill>
                            <a:schemeClr val="tx1"/>
                          </a:solidFill>
                          <a:latin typeface="Times New Roman" pitchFamily="18" charset="0"/>
                          <a:cs typeface="Times New Roman" pitchFamily="18" charset="0"/>
                        </a:rPr>
                        <a:t>Salutate </a:t>
                      </a:r>
                      <a:r>
                        <a:rPr lang="it-IT" sz="2000" i="1" dirty="0" err="1" smtClean="0">
                          <a:solidFill>
                            <a:schemeClr val="tx1"/>
                          </a:solidFill>
                          <a:latin typeface="Times New Roman" pitchFamily="18" charset="0"/>
                          <a:cs typeface="Times New Roman" pitchFamily="18" charset="0"/>
                        </a:rPr>
                        <a:t>Trifena</a:t>
                      </a:r>
                      <a:r>
                        <a:rPr lang="it-IT" sz="2000" i="1" dirty="0" smtClean="0">
                          <a:solidFill>
                            <a:schemeClr val="tx1"/>
                          </a:solidFill>
                          <a:latin typeface="Times New Roman" pitchFamily="18" charset="0"/>
                          <a:cs typeface="Times New Roman" pitchFamily="18" charset="0"/>
                        </a:rPr>
                        <a:t> e </a:t>
                      </a:r>
                      <a:r>
                        <a:rPr lang="it-IT" sz="2000" i="1" dirty="0" err="1" smtClean="0">
                          <a:solidFill>
                            <a:schemeClr val="tx1"/>
                          </a:solidFill>
                          <a:latin typeface="Times New Roman" pitchFamily="18" charset="0"/>
                          <a:cs typeface="Times New Roman" pitchFamily="18" charset="0"/>
                        </a:rPr>
                        <a:t>Trifosa</a:t>
                      </a:r>
                      <a:r>
                        <a:rPr lang="it-IT" sz="2000" i="1" dirty="0" smtClean="0">
                          <a:solidFill>
                            <a:schemeClr val="tx1"/>
                          </a:solidFill>
                          <a:latin typeface="Times New Roman" pitchFamily="18" charset="0"/>
                          <a:cs typeface="Times New Roman" pitchFamily="18" charset="0"/>
                        </a:rPr>
                        <a:t>, che hanno faticato per il Signore. Salutate la carissima </a:t>
                      </a:r>
                      <a:r>
                        <a:rPr lang="it-IT" sz="2000" i="1" dirty="0" err="1" smtClean="0">
                          <a:solidFill>
                            <a:schemeClr val="tx1"/>
                          </a:solidFill>
                          <a:latin typeface="Times New Roman" pitchFamily="18" charset="0"/>
                          <a:cs typeface="Times New Roman" pitchFamily="18" charset="0"/>
                        </a:rPr>
                        <a:t>Perside</a:t>
                      </a:r>
                      <a:r>
                        <a:rPr lang="it-IT" sz="2000" i="1" dirty="0" smtClean="0">
                          <a:solidFill>
                            <a:schemeClr val="tx1"/>
                          </a:solidFill>
                          <a:latin typeface="Times New Roman" pitchFamily="18" charset="0"/>
                          <a:cs typeface="Times New Roman" pitchFamily="18" charset="0"/>
                        </a:rPr>
                        <a:t>, che ha tanto faticato per il Signore. Salutate </a:t>
                      </a:r>
                      <a:r>
                        <a:rPr lang="it-IT" sz="2000" i="1" dirty="0" err="1" smtClean="0">
                          <a:solidFill>
                            <a:schemeClr val="tx1"/>
                          </a:solidFill>
                          <a:latin typeface="Times New Roman" pitchFamily="18" charset="0"/>
                          <a:cs typeface="Times New Roman" pitchFamily="18" charset="0"/>
                        </a:rPr>
                        <a:t>Rufo</a:t>
                      </a:r>
                      <a:r>
                        <a:rPr lang="it-IT" sz="2000" i="1" dirty="0" smtClean="0">
                          <a:solidFill>
                            <a:schemeClr val="tx1"/>
                          </a:solidFill>
                          <a:latin typeface="Times New Roman" pitchFamily="18" charset="0"/>
                          <a:cs typeface="Times New Roman" pitchFamily="18" charset="0"/>
                        </a:rPr>
                        <a:t>, prescelto nel Signore, e sua madre che è una madre anche per me. Salutate </a:t>
                      </a:r>
                      <a:r>
                        <a:rPr lang="it-IT" sz="2000" i="1" dirty="0" err="1" smtClean="0">
                          <a:solidFill>
                            <a:schemeClr val="tx1"/>
                          </a:solidFill>
                          <a:latin typeface="Times New Roman" pitchFamily="18" charset="0"/>
                          <a:cs typeface="Times New Roman" pitchFamily="18" charset="0"/>
                        </a:rPr>
                        <a:t>Asìncrito</a:t>
                      </a:r>
                      <a:r>
                        <a:rPr lang="it-IT" sz="2000" i="1" dirty="0" smtClean="0">
                          <a:solidFill>
                            <a:schemeClr val="tx1"/>
                          </a:solidFill>
                          <a:latin typeface="Times New Roman" pitchFamily="18" charset="0"/>
                          <a:cs typeface="Times New Roman" pitchFamily="18" charset="0"/>
                        </a:rPr>
                        <a:t>, </a:t>
                      </a:r>
                      <a:r>
                        <a:rPr lang="it-IT" sz="2000" i="1" dirty="0" err="1" smtClean="0">
                          <a:solidFill>
                            <a:schemeClr val="tx1"/>
                          </a:solidFill>
                          <a:latin typeface="Times New Roman" pitchFamily="18" charset="0"/>
                          <a:cs typeface="Times New Roman" pitchFamily="18" charset="0"/>
                        </a:rPr>
                        <a:t>Flegonte</a:t>
                      </a:r>
                      <a:r>
                        <a:rPr lang="it-IT" sz="2000" i="1" dirty="0" smtClean="0">
                          <a:solidFill>
                            <a:schemeClr val="tx1"/>
                          </a:solidFill>
                          <a:latin typeface="Times New Roman" pitchFamily="18" charset="0"/>
                          <a:cs typeface="Times New Roman" pitchFamily="18" charset="0"/>
                        </a:rPr>
                        <a:t>, Erme, </a:t>
                      </a:r>
                      <a:r>
                        <a:rPr lang="it-IT" sz="2000" i="1" dirty="0" err="1" smtClean="0">
                          <a:solidFill>
                            <a:schemeClr val="tx1"/>
                          </a:solidFill>
                          <a:latin typeface="Times New Roman" pitchFamily="18" charset="0"/>
                          <a:cs typeface="Times New Roman" pitchFamily="18" charset="0"/>
                        </a:rPr>
                        <a:t>Pàtroba</a:t>
                      </a:r>
                      <a:r>
                        <a:rPr lang="it-IT" sz="2000" i="1" dirty="0" smtClean="0">
                          <a:solidFill>
                            <a:schemeClr val="tx1"/>
                          </a:solidFill>
                          <a:latin typeface="Times New Roman" pitchFamily="18" charset="0"/>
                          <a:cs typeface="Times New Roman" pitchFamily="18" charset="0"/>
                        </a:rPr>
                        <a:t>, Erma e i fratelli che sono con loro. Salutate </a:t>
                      </a:r>
                      <a:r>
                        <a:rPr lang="it-IT" sz="2000" i="1" dirty="0" err="1" smtClean="0">
                          <a:solidFill>
                            <a:schemeClr val="tx1"/>
                          </a:solidFill>
                          <a:latin typeface="Times New Roman" pitchFamily="18" charset="0"/>
                          <a:cs typeface="Times New Roman" pitchFamily="18" charset="0"/>
                        </a:rPr>
                        <a:t>Filòlogo</a:t>
                      </a:r>
                      <a:r>
                        <a:rPr lang="it-IT" sz="2000" i="1" dirty="0" smtClean="0">
                          <a:solidFill>
                            <a:schemeClr val="tx1"/>
                          </a:solidFill>
                          <a:latin typeface="Times New Roman" pitchFamily="18" charset="0"/>
                          <a:cs typeface="Times New Roman" pitchFamily="18" charset="0"/>
                        </a:rPr>
                        <a:t> e Giulia, Nereo e sua sorella e </a:t>
                      </a:r>
                      <a:r>
                        <a:rPr lang="it-IT" sz="2000" i="1" dirty="0" err="1" smtClean="0">
                          <a:solidFill>
                            <a:schemeClr val="tx1"/>
                          </a:solidFill>
                          <a:latin typeface="Times New Roman" pitchFamily="18" charset="0"/>
                          <a:cs typeface="Times New Roman" pitchFamily="18" charset="0"/>
                        </a:rPr>
                        <a:t>Olimpas</a:t>
                      </a:r>
                      <a:r>
                        <a:rPr lang="it-IT" sz="2000" i="1" dirty="0" smtClean="0">
                          <a:solidFill>
                            <a:schemeClr val="tx1"/>
                          </a:solidFill>
                          <a:latin typeface="Times New Roman" pitchFamily="18" charset="0"/>
                          <a:cs typeface="Times New Roman" pitchFamily="18" charset="0"/>
                        </a:rPr>
                        <a:t> e tutti i santi che sono con loro.</a:t>
                      </a:r>
                      <a:endParaRPr lang="it-IT" sz="2000" dirty="0" smtClean="0">
                        <a:solidFill>
                          <a:schemeClr val="tx1"/>
                        </a:solidFill>
                        <a:latin typeface="Times New Roman" pitchFamily="18" charset="0"/>
                        <a:cs typeface="Times New Roman" pitchFamily="18" charset="0"/>
                      </a:endParaRPr>
                    </a:p>
                    <a:p>
                      <a:endParaRPr lang="it-IT" dirty="0"/>
                    </a:p>
                  </a:txBody>
                  <a:tcPr/>
                </a:tc>
              </a:tr>
              <a:tr h="827201">
                <a:tc>
                  <a:txBody>
                    <a:bodyPr/>
                    <a:lstStyle/>
                    <a:p>
                      <a:r>
                        <a:rPr lang="it-IT" dirty="0" smtClean="0"/>
                        <a:t>1Cor 1,11 </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000" b="1" i="1" dirty="0" smtClean="0">
                          <a:latin typeface="Times New Roman" pitchFamily="18" charset="0"/>
                          <a:cs typeface="Times New Roman" pitchFamily="18" charset="0"/>
                        </a:rPr>
                        <a:t>Infatti a vostro riguardo, fratelli, mi è stato segnalato dai familiari di </a:t>
                      </a:r>
                      <a:r>
                        <a:rPr lang="it-IT" sz="2000" b="1" i="1" dirty="0" err="1" smtClean="0">
                          <a:latin typeface="Times New Roman" pitchFamily="18" charset="0"/>
                          <a:cs typeface="Times New Roman" pitchFamily="18" charset="0"/>
                        </a:rPr>
                        <a:t>Cloe</a:t>
                      </a:r>
                      <a:r>
                        <a:rPr lang="it-IT" sz="2000" b="1" i="1" dirty="0" smtClean="0">
                          <a:latin typeface="Times New Roman" pitchFamily="18" charset="0"/>
                          <a:cs typeface="Times New Roman" pitchFamily="18" charset="0"/>
                        </a:rPr>
                        <a:t> che tra voi vi sono discordie</a:t>
                      </a:r>
                      <a:r>
                        <a:rPr lang="it-IT" sz="2000" b="1" dirty="0" smtClean="0">
                          <a:latin typeface="Times New Roman" pitchFamily="18" charset="0"/>
                          <a:cs typeface="Times New Roman" pitchFamily="18" charset="0"/>
                        </a:rPr>
                        <a:t>.</a:t>
                      </a:r>
                    </a:p>
                  </a:txBody>
                  <a:tcPr/>
                </a:tc>
              </a:tr>
              <a:tr h="827201">
                <a:tc>
                  <a:txBody>
                    <a:bodyPr/>
                    <a:lstStyle/>
                    <a:p>
                      <a:r>
                        <a:rPr lang="it-IT" dirty="0" smtClean="0"/>
                        <a:t>1Cor 1,16 </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000" b="1" i="1" dirty="0" smtClean="0">
                          <a:latin typeface="Times New Roman" pitchFamily="18" charset="0"/>
                          <a:cs typeface="Times New Roman" pitchFamily="18" charset="0"/>
                        </a:rPr>
                        <a:t>Ho battezzato, è vero, anche la famiglia di </a:t>
                      </a:r>
                      <a:r>
                        <a:rPr lang="it-IT" sz="2000" b="1" i="1" dirty="0" err="1" smtClean="0">
                          <a:latin typeface="Times New Roman" pitchFamily="18" charset="0"/>
                          <a:cs typeface="Times New Roman" pitchFamily="18" charset="0"/>
                        </a:rPr>
                        <a:t>Stefanàs</a:t>
                      </a:r>
                      <a:r>
                        <a:rPr lang="it-IT" sz="2000" b="1" i="1" dirty="0" smtClean="0">
                          <a:latin typeface="Times New Roman" pitchFamily="18" charset="0"/>
                          <a:cs typeface="Times New Roman" pitchFamily="18" charset="0"/>
                        </a:rPr>
                        <a:t>, ma degli altri non so se io abbia battezzato qualcuno</a:t>
                      </a:r>
                      <a:r>
                        <a:rPr lang="it-IT" sz="2000" b="1" dirty="0" smtClean="0">
                          <a:latin typeface="Times New Roman" pitchFamily="18" charset="0"/>
                          <a:cs typeface="Times New Roman" pitchFamily="18" charset="0"/>
                        </a:rPr>
                        <a:t>. </a:t>
                      </a:r>
                    </a:p>
                  </a:txBody>
                  <a:tcPr/>
                </a:tc>
              </a:tr>
              <a:tr h="479252">
                <a:tc>
                  <a:txBody>
                    <a:bodyPr/>
                    <a:lstStyle/>
                    <a:p>
                      <a:r>
                        <a:rPr lang="it-IT" dirty="0" smtClean="0"/>
                        <a:t>2Tm 4,19 </a:t>
                      </a:r>
                      <a:endParaRPr lang="it-IT" dirty="0"/>
                    </a:p>
                  </a:txBody>
                  <a:tcPr/>
                </a:tc>
                <a:tc>
                  <a:txBody>
                    <a:bodyPr/>
                    <a:lstStyle/>
                    <a:p>
                      <a:r>
                        <a:rPr lang="it-IT" sz="2000" b="1" i="1" dirty="0" smtClean="0">
                          <a:latin typeface="Times New Roman" pitchFamily="18" charset="0"/>
                          <a:cs typeface="Times New Roman" pitchFamily="18" charset="0"/>
                        </a:rPr>
                        <a:t>Saluta Prisca e Aquila e la famiglia di </a:t>
                      </a:r>
                      <a:r>
                        <a:rPr lang="it-IT" sz="2000" b="1" i="1" dirty="0" err="1" smtClean="0">
                          <a:latin typeface="Times New Roman" pitchFamily="18" charset="0"/>
                          <a:cs typeface="Times New Roman" pitchFamily="18" charset="0"/>
                        </a:rPr>
                        <a:t>Onesìforo</a:t>
                      </a:r>
                      <a:r>
                        <a:rPr lang="it-IT" sz="2000" b="1" dirty="0" smtClean="0">
                          <a:latin typeface="Times New Roman" pitchFamily="18" charset="0"/>
                          <a:cs typeface="Times New Roman" pitchFamily="18" charset="0"/>
                        </a:rPr>
                        <a:t>.</a:t>
                      </a:r>
                    </a:p>
                    <a:p>
                      <a:endParaRPr lang="it-IT" sz="2000" b="1" dirty="0">
                        <a:latin typeface="Times New Roman" pitchFamily="18" charset="0"/>
                        <a:cs typeface="Times New Roman" pitchFamily="18" charset="0"/>
                      </a:endParaRPr>
                    </a:p>
                  </a:txBody>
                  <a:tcPr/>
                </a:tc>
              </a:tr>
              <a:tr h="479252">
                <a:tc>
                  <a:txBody>
                    <a:bodyPr/>
                    <a:lstStyle/>
                    <a:p>
                      <a:r>
                        <a:rPr lang="it-IT" dirty="0" smtClean="0"/>
                        <a:t>2Tm 4,21b </a:t>
                      </a:r>
                      <a:endParaRPr lang="it-IT"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000" b="1" i="1" dirty="0" smtClean="0">
                          <a:latin typeface="Times New Roman" pitchFamily="18" charset="0"/>
                          <a:cs typeface="Times New Roman" pitchFamily="18" charset="0"/>
                        </a:rPr>
                        <a:t>Ti salutano </a:t>
                      </a:r>
                      <a:r>
                        <a:rPr lang="it-IT" sz="2000" b="1" i="1" dirty="0" err="1" smtClean="0">
                          <a:latin typeface="Times New Roman" pitchFamily="18" charset="0"/>
                          <a:cs typeface="Times New Roman" pitchFamily="18" charset="0"/>
                        </a:rPr>
                        <a:t>Eubùlo</a:t>
                      </a:r>
                      <a:r>
                        <a:rPr lang="it-IT" sz="2000" b="1" i="1" dirty="0" smtClean="0">
                          <a:latin typeface="Times New Roman" pitchFamily="18" charset="0"/>
                          <a:cs typeface="Times New Roman" pitchFamily="18" charset="0"/>
                        </a:rPr>
                        <a:t>, </a:t>
                      </a:r>
                      <a:r>
                        <a:rPr lang="it-IT" sz="2000" b="1" i="1" dirty="0" err="1" smtClean="0">
                          <a:latin typeface="Times New Roman" pitchFamily="18" charset="0"/>
                          <a:cs typeface="Times New Roman" pitchFamily="18" charset="0"/>
                        </a:rPr>
                        <a:t>Pudènte</a:t>
                      </a:r>
                      <a:r>
                        <a:rPr lang="it-IT" sz="2000" b="1" i="1" dirty="0" smtClean="0">
                          <a:latin typeface="Times New Roman" pitchFamily="18" charset="0"/>
                          <a:cs typeface="Times New Roman" pitchFamily="18" charset="0"/>
                        </a:rPr>
                        <a:t>, Lino, Claudia e tutti i fratelli</a:t>
                      </a:r>
                      <a:r>
                        <a:rPr lang="it-IT" sz="2000" b="1" dirty="0" smtClean="0">
                          <a:latin typeface="Times New Roman" pitchFamily="18" charset="0"/>
                          <a:cs typeface="Times New Roman" pitchFamily="18" charset="0"/>
                        </a:rPr>
                        <a:t>.</a:t>
                      </a:r>
                    </a:p>
                    <a:p>
                      <a:endParaRPr lang="it-IT" sz="20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836712"/>
          <a:ext cx="8229600" cy="5486400"/>
        </p:xfrm>
        <a:graphic>
          <a:graphicData uri="http://schemas.openxmlformats.org/drawingml/2006/table">
            <a:tbl>
              <a:tblPr firstRow="1" bandRow="1">
                <a:tableStyleId>{5C22544A-7EE6-4342-B048-85BDC9FD1C3A}</a:tableStyleId>
              </a:tblPr>
              <a:tblGrid>
                <a:gridCol w="8229600"/>
              </a:tblGrid>
              <a:tr h="478684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2400" b="1" dirty="0" smtClean="0">
                          <a:solidFill>
                            <a:schemeClr val="tx1"/>
                          </a:solidFill>
                          <a:latin typeface="Times New Roman" pitchFamily="18" charset="0"/>
                          <a:cs typeface="Times New Roman" pitchFamily="18" charset="0"/>
                        </a:rPr>
                        <a:t>1Cor 16,15-19   </a:t>
                      </a:r>
                      <a:r>
                        <a:rPr lang="it-IT" sz="2800" b="1" i="1" dirty="0" smtClean="0">
                          <a:solidFill>
                            <a:schemeClr val="bg1"/>
                          </a:solidFill>
                          <a:latin typeface="Times New Roman" pitchFamily="18" charset="0"/>
                          <a:cs typeface="Times New Roman" pitchFamily="18" charset="0"/>
                        </a:rPr>
                        <a:t>Una raccomandazione ancora, fratelli: conoscete la famiglia di </a:t>
                      </a:r>
                      <a:r>
                        <a:rPr lang="it-IT" sz="2800" b="1" i="1" dirty="0" err="1" smtClean="0">
                          <a:solidFill>
                            <a:schemeClr val="bg1"/>
                          </a:solidFill>
                          <a:latin typeface="Times New Roman" pitchFamily="18" charset="0"/>
                          <a:cs typeface="Times New Roman" pitchFamily="18" charset="0"/>
                        </a:rPr>
                        <a:t>Stefanàs</a:t>
                      </a:r>
                      <a:r>
                        <a:rPr lang="it-IT" sz="2800" b="1" i="1" dirty="0" smtClean="0">
                          <a:solidFill>
                            <a:schemeClr val="bg1"/>
                          </a:solidFill>
                          <a:latin typeface="Times New Roman" pitchFamily="18" charset="0"/>
                          <a:cs typeface="Times New Roman" pitchFamily="18" charset="0"/>
                        </a:rPr>
                        <a:t>. Furono i primi credenti dell'</a:t>
                      </a:r>
                      <a:r>
                        <a:rPr lang="it-IT" sz="2800" b="1" i="1" dirty="0" err="1" smtClean="0">
                          <a:solidFill>
                            <a:schemeClr val="bg1"/>
                          </a:solidFill>
                          <a:latin typeface="Times New Roman" pitchFamily="18" charset="0"/>
                          <a:cs typeface="Times New Roman" pitchFamily="18" charset="0"/>
                        </a:rPr>
                        <a:t>Acaia</a:t>
                      </a:r>
                      <a:r>
                        <a:rPr lang="it-IT" sz="2800" b="1" i="1" dirty="0" smtClean="0">
                          <a:solidFill>
                            <a:schemeClr val="bg1"/>
                          </a:solidFill>
                          <a:latin typeface="Times New Roman" pitchFamily="18" charset="0"/>
                          <a:cs typeface="Times New Roman" pitchFamily="18" charset="0"/>
                        </a:rPr>
                        <a:t> e hanno dedicato se stessi a servizio dei santi. Siate anche voi sottomessi verso costoro e verso quanti collaborano e si affaticano con loro. Io mi rallegro della visita di </a:t>
                      </a:r>
                      <a:r>
                        <a:rPr lang="it-IT" sz="2800" b="1" i="1" dirty="0" err="1" smtClean="0">
                          <a:solidFill>
                            <a:schemeClr val="bg1"/>
                          </a:solidFill>
                          <a:latin typeface="Times New Roman" pitchFamily="18" charset="0"/>
                          <a:cs typeface="Times New Roman" pitchFamily="18" charset="0"/>
                        </a:rPr>
                        <a:t>Stefanàs</a:t>
                      </a:r>
                      <a:r>
                        <a:rPr lang="it-IT" sz="2800" b="1" i="1" dirty="0" smtClean="0">
                          <a:solidFill>
                            <a:schemeClr val="bg1"/>
                          </a:solidFill>
                          <a:latin typeface="Times New Roman" pitchFamily="18" charset="0"/>
                          <a:cs typeface="Times New Roman" pitchFamily="18" charset="0"/>
                        </a:rPr>
                        <a:t>, di Fortunato e di </a:t>
                      </a:r>
                      <a:r>
                        <a:rPr lang="it-IT" sz="2800" b="1" i="1" dirty="0" err="1" smtClean="0">
                          <a:solidFill>
                            <a:schemeClr val="bg1"/>
                          </a:solidFill>
                          <a:latin typeface="Times New Roman" pitchFamily="18" charset="0"/>
                          <a:cs typeface="Times New Roman" pitchFamily="18" charset="0"/>
                        </a:rPr>
                        <a:t>Acàio</a:t>
                      </a:r>
                      <a:r>
                        <a:rPr lang="it-IT" sz="2800" b="1" i="1" dirty="0" smtClean="0">
                          <a:solidFill>
                            <a:schemeClr val="bg1"/>
                          </a:solidFill>
                          <a:latin typeface="Times New Roman" pitchFamily="18" charset="0"/>
                          <a:cs typeface="Times New Roman" pitchFamily="18" charset="0"/>
                        </a:rPr>
                        <a:t>, i quali hanno supplito alla vostra assenza: hanno allietato il mio spirito e allieteranno anche il vostro. Apprezzate persone come queste. Le chiese dell'Asia vi salutano. Vi salutano molto nel Signore Aquila e Priscilla, con la comunità che si raduna nella loro casa. </a:t>
                      </a:r>
                      <a:endParaRPr lang="it-IT" sz="2800" b="1" dirty="0" smtClean="0">
                        <a:solidFill>
                          <a:schemeClr val="bg1"/>
                        </a:solidFill>
                        <a:latin typeface="Times New Roman" pitchFamily="18" charset="0"/>
                        <a:cs typeface="Times New Roman" pitchFamily="18" charset="0"/>
                      </a:endParaRPr>
                    </a:p>
                    <a:p>
                      <a:endParaRPr lang="it-IT"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nvPr>
        </p:nvGraphicFramePr>
        <p:xfrm>
          <a:off x="457200" y="476673"/>
          <a:ext cx="8229600" cy="5577840"/>
        </p:xfrm>
        <a:graphic>
          <a:graphicData uri="http://schemas.openxmlformats.org/drawingml/2006/table">
            <a:tbl>
              <a:tblPr firstRow="1" bandRow="1">
                <a:tableStyleId>{5C22544A-7EE6-4342-B048-85BDC9FD1C3A}</a:tableStyleId>
              </a:tblPr>
              <a:tblGrid>
                <a:gridCol w="1018456"/>
                <a:gridCol w="7211144"/>
              </a:tblGrid>
              <a:tr h="1440159">
                <a:tc>
                  <a:txBody>
                    <a:bodyPr/>
                    <a:lstStyle/>
                    <a:p>
                      <a:r>
                        <a:rPr lang="it-IT" sz="2400" b="1" dirty="0" smtClean="0">
                          <a:solidFill>
                            <a:schemeClr val="tx1"/>
                          </a:solidFill>
                          <a:latin typeface="Times New Roman" pitchFamily="18" charset="0"/>
                          <a:cs typeface="Times New Roman" pitchFamily="18" charset="0"/>
                        </a:rPr>
                        <a:t>Fil 4,2-3 </a:t>
                      </a:r>
                    </a:p>
                    <a:p>
                      <a:endParaRPr lang="it-IT" sz="2400" b="1" dirty="0">
                        <a:solidFill>
                          <a:schemeClr val="tx1"/>
                        </a:solidFill>
                        <a:latin typeface="Times New Roman" pitchFamily="18" charset="0"/>
                        <a:cs typeface="Times New Roman" pitchFamily="18" charset="0"/>
                      </a:endParaRPr>
                    </a:p>
                  </a:txBody>
                  <a:tcPr/>
                </a:tc>
                <a:tc>
                  <a:txBody>
                    <a:bodyPr/>
                    <a:lstStyle/>
                    <a:p>
                      <a:r>
                        <a:rPr lang="it-IT" sz="2400" b="1" i="1" dirty="0" smtClean="0">
                          <a:solidFill>
                            <a:schemeClr val="tx1"/>
                          </a:solidFill>
                          <a:latin typeface="Times New Roman" pitchFamily="18" charset="0"/>
                          <a:cs typeface="Times New Roman" pitchFamily="18" charset="0"/>
                        </a:rPr>
                        <a:t>Esorto </a:t>
                      </a:r>
                      <a:r>
                        <a:rPr lang="it-IT" sz="2400" b="1" i="1" dirty="0" err="1" smtClean="0">
                          <a:solidFill>
                            <a:schemeClr val="tx1"/>
                          </a:solidFill>
                          <a:latin typeface="Times New Roman" pitchFamily="18" charset="0"/>
                          <a:cs typeface="Times New Roman" pitchFamily="18" charset="0"/>
                        </a:rPr>
                        <a:t>Evòdia</a:t>
                      </a:r>
                      <a:r>
                        <a:rPr lang="it-IT" sz="2400" b="1" i="1" dirty="0" smtClean="0">
                          <a:solidFill>
                            <a:schemeClr val="tx1"/>
                          </a:solidFill>
                          <a:latin typeface="Times New Roman" pitchFamily="18" charset="0"/>
                          <a:cs typeface="Times New Roman" pitchFamily="18" charset="0"/>
                        </a:rPr>
                        <a:t> ed esorto </a:t>
                      </a:r>
                      <a:r>
                        <a:rPr lang="it-IT" sz="2400" b="1" i="1" dirty="0" err="1" smtClean="0">
                          <a:solidFill>
                            <a:schemeClr val="tx1"/>
                          </a:solidFill>
                          <a:latin typeface="Times New Roman" pitchFamily="18" charset="0"/>
                          <a:cs typeface="Times New Roman" pitchFamily="18" charset="0"/>
                        </a:rPr>
                        <a:t>Sìntiche</a:t>
                      </a:r>
                      <a:r>
                        <a:rPr lang="it-IT" sz="2400" b="1" i="1" dirty="0" smtClean="0">
                          <a:solidFill>
                            <a:schemeClr val="tx1"/>
                          </a:solidFill>
                          <a:latin typeface="Times New Roman" pitchFamily="18" charset="0"/>
                          <a:cs typeface="Times New Roman" pitchFamily="18" charset="0"/>
                        </a:rPr>
                        <a:t> ad andare d'accordo nel Signore. E prego anche te, mio fedele cooperatore, di aiutarle, </a:t>
                      </a:r>
                      <a:r>
                        <a:rPr lang="it-IT" sz="2400" b="1" i="1" dirty="0" err="1" smtClean="0">
                          <a:solidFill>
                            <a:schemeClr val="tx1"/>
                          </a:solidFill>
                          <a:latin typeface="Times New Roman" pitchFamily="18" charset="0"/>
                          <a:cs typeface="Times New Roman" pitchFamily="18" charset="0"/>
                        </a:rPr>
                        <a:t>perchè</a:t>
                      </a:r>
                      <a:r>
                        <a:rPr lang="it-IT" sz="2400" b="1" i="1" dirty="0" smtClean="0">
                          <a:solidFill>
                            <a:schemeClr val="tx1"/>
                          </a:solidFill>
                          <a:latin typeface="Times New Roman" pitchFamily="18" charset="0"/>
                          <a:cs typeface="Times New Roman" pitchFamily="18" charset="0"/>
                        </a:rPr>
                        <a:t> hanno combattuto per il Vangelo insieme con me, con Clemente e con altri miei collaboratori, i cui nomi sono nel libro della vita. </a:t>
                      </a:r>
                      <a:endParaRPr lang="it-IT" sz="2400" b="1" dirty="0">
                        <a:solidFill>
                          <a:schemeClr val="tx1"/>
                        </a:solidFill>
                        <a:latin typeface="Times New Roman" pitchFamily="18" charset="0"/>
                        <a:cs typeface="Times New Roman" pitchFamily="18" charset="0"/>
                      </a:endParaRPr>
                    </a:p>
                  </a:txBody>
                  <a:tcPr/>
                </a:tc>
              </a:tr>
              <a:tr h="370840">
                <a:tc>
                  <a:txBody>
                    <a:bodyPr/>
                    <a:lstStyle/>
                    <a:p>
                      <a:r>
                        <a:rPr lang="it-IT" sz="2400" b="1" dirty="0" smtClean="0">
                          <a:solidFill>
                            <a:schemeClr val="tx1"/>
                          </a:solidFill>
                          <a:latin typeface="Times New Roman" pitchFamily="18" charset="0"/>
                          <a:cs typeface="Times New Roman" pitchFamily="18" charset="0"/>
                        </a:rPr>
                        <a:t>Col 4,15 </a:t>
                      </a:r>
                      <a:endParaRPr lang="it-IT" sz="2400" b="1" dirty="0">
                        <a:solidFill>
                          <a:schemeClr val="tx1"/>
                        </a:solidFill>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b="1" i="1" dirty="0" smtClean="0">
                          <a:solidFill>
                            <a:schemeClr val="tx1"/>
                          </a:solidFill>
                          <a:latin typeface="Times New Roman" pitchFamily="18" charset="0"/>
                          <a:cs typeface="Times New Roman" pitchFamily="18" charset="0"/>
                        </a:rPr>
                        <a:t>Salutate i fratelli di </a:t>
                      </a:r>
                      <a:r>
                        <a:rPr lang="it-IT" sz="2400" b="1" i="1" dirty="0" err="1" smtClean="0">
                          <a:solidFill>
                            <a:schemeClr val="tx1"/>
                          </a:solidFill>
                          <a:latin typeface="Times New Roman" pitchFamily="18" charset="0"/>
                          <a:cs typeface="Times New Roman" pitchFamily="18" charset="0"/>
                        </a:rPr>
                        <a:t>Laodicea</a:t>
                      </a:r>
                      <a:r>
                        <a:rPr lang="it-IT" sz="2400" b="1" i="1" dirty="0" smtClean="0">
                          <a:solidFill>
                            <a:schemeClr val="tx1"/>
                          </a:solidFill>
                          <a:latin typeface="Times New Roman" pitchFamily="18" charset="0"/>
                          <a:cs typeface="Times New Roman" pitchFamily="18" charset="0"/>
                        </a:rPr>
                        <a:t>, Ninfa e la Chiesa che si raduna nella sua casa.</a:t>
                      </a:r>
                      <a:endParaRPr lang="it-IT" sz="2400" b="1" dirty="0" smtClean="0">
                        <a:solidFill>
                          <a:schemeClr val="tx1"/>
                        </a:solidFill>
                        <a:latin typeface="Times New Roman" pitchFamily="18" charset="0"/>
                        <a:cs typeface="Times New Roman" pitchFamily="18" charset="0"/>
                      </a:endParaRPr>
                    </a:p>
                  </a:txBody>
                  <a:tcPr/>
                </a:tc>
              </a:tr>
              <a:tr h="370840">
                <a:tc>
                  <a:txBody>
                    <a:bodyPr/>
                    <a:lstStyle/>
                    <a:p>
                      <a:r>
                        <a:rPr lang="it-IT" sz="2400" b="1" dirty="0" smtClean="0">
                          <a:solidFill>
                            <a:schemeClr val="tx1"/>
                          </a:solidFill>
                          <a:latin typeface="Times New Roman" pitchFamily="18" charset="0"/>
                          <a:cs typeface="Times New Roman" pitchFamily="18" charset="0"/>
                        </a:rPr>
                        <a:t>2Tm 1,5 </a:t>
                      </a:r>
                      <a:endParaRPr lang="it-IT" sz="2400" b="1" dirty="0">
                        <a:solidFill>
                          <a:schemeClr val="tx1"/>
                        </a:solidFill>
                        <a:latin typeface="Times New Roman" pitchFamily="18" charset="0"/>
                        <a:cs typeface="Times New Roman" pitchFamily="18" charset="0"/>
                      </a:endParaRPr>
                    </a:p>
                  </a:txBody>
                  <a:tcPr/>
                </a:tc>
                <a:tc>
                  <a:txBody>
                    <a:bodyPr/>
                    <a:lstStyle/>
                    <a:p>
                      <a:r>
                        <a:rPr lang="it-IT" sz="2400" b="1" i="1" dirty="0" smtClean="0">
                          <a:solidFill>
                            <a:schemeClr val="tx1"/>
                          </a:solidFill>
                          <a:latin typeface="Times New Roman" pitchFamily="18" charset="0"/>
                          <a:cs typeface="Times New Roman" pitchFamily="18" charset="0"/>
                        </a:rPr>
                        <a:t>Mi ricordo infatti della tua schietta fede, che ebbero anche tua nonna </a:t>
                      </a:r>
                      <a:r>
                        <a:rPr lang="it-IT" sz="2400" b="1" i="1" dirty="0" err="1" smtClean="0">
                          <a:solidFill>
                            <a:schemeClr val="tx1"/>
                          </a:solidFill>
                          <a:latin typeface="Times New Roman" pitchFamily="18" charset="0"/>
                          <a:cs typeface="Times New Roman" pitchFamily="18" charset="0"/>
                        </a:rPr>
                        <a:t>Lòide</a:t>
                      </a:r>
                      <a:r>
                        <a:rPr lang="it-IT" sz="2400" b="1" i="1" dirty="0" smtClean="0">
                          <a:solidFill>
                            <a:schemeClr val="tx1"/>
                          </a:solidFill>
                          <a:latin typeface="Times New Roman" pitchFamily="18" charset="0"/>
                          <a:cs typeface="Times New Roman" pitchFamily="18" charset="0"/>
                        </a:rPr>
                        <a:t> e tua madre </a:t>
                      </a:r>
                      <a:r>
                        <a:rPr lang="it-IT" sz="2400" b="1" i="1" dirty="0" err="1" smtClean="0">
                          <a:solidFill>
                            <a:schemeClr val="tx1"/>
                          </a:solidFill>
                          <a:latin typeface="Times New Roman" pitchFamily="18" charset="0"/>
                          <a:cs typeface="Times New Roman" pitchFamily="18" charset="0"/>
                        </a:rPr>
                        <a:t>Eunìce</a:t>
                      </a:r>
                      <a:r>
                        <a:rPr lang="it-IT" sz="2400" b="1" i="1" dirty="0" smtClean="0">
                          <a:solidFill>
                            <a:schemeClr val="tx1"/>
                          </a:solidFill>
                          <a:latin typeface="Times New Roman" pitchFamily="18" charset="0"/>
                          <a:cs typeface="Times New Roman" pitchFamily="18" charset="0"/>
                        </a:rPr>
                        <a:t>, e che ora, ne sono certo, è anche in te</a:t>
                      </a:r>
                      <a:endParaRPr lang="it-IT" sz="2400" b="1" dirty="0">
                        <a:solidFill>
                          <a:schemeClr val="tx1"/>
                        </a:solidFill>
                        <a:latin typeface="Times New Roman" pitchFamily="18" charset="0"/>
                        <a:cs typeface="Times New Roman" pitchFamily="18" charset="0"/>
                      </a:endParaRPr>
                    </a:p>
                  </a:txBody>
                  <a:tcPr/>
                </a:tc>
              </a:tr>
              <a:tr h="370840">
                <a:tc>
                  <a:txBody>
                    <a:bodyPr/>
                    <a:lstStyle/>
                    <a:p>
                      <a:r>
                        <a:rPr lang="it-IT" sz="2400" b="1" dirty="0" err="1" smtClean="0">
                          <a:solidFill>
                            <a:schemeClr val="tx1"/>
                          </a:solidFill>
                          <a:latin typeface="Times New Roman" pitchFamily="18" charset="0"/>
                          <a:cs typeface="Times New Roman" pitchFamily="18" charset="0"/>
                        </a:rPr>
                        <a:t>Fm</a:t>
                      </a:r>
                      <a:r>
                        <a:rPr lang="it-IT" sz="2400" b="1" dirty="0" smtClean="0">
                          <a:solidFill>
                            <a:schemeClr val="tx1"/>
                          </a:solidFill>
                          <a:latin typeface="Times New Roman" pitchFamily="18" charset="0"/>
                          <a:cs typeface="Times New Roman" pitchFamily="18" charset="0"/>
                        </a:rPr>
                        <a:t> 1,2 </a:t>
                      </a:r>
                      <a:endParaRPr lang="it-IT" sz="2400" b="1" dirty="0">
                        <a:solidFill>
                          <a:schemeClr val="tx1"/>
                        </a:solidFill>
                        <a:latin typeface="Times New Roman" pitchFamily="18" charset="0"/>
                        <a:cs typeface="Times New Roman" pitchFamily="18" charset="0"/>
                      </a:endParaRPr>
                    </a:p>
                  </a:txBody>
                  <a:tcPr/>
                </a:tc>
                <a:tc>
                  <a:txBody>
                    <a:bodyPr/>
                    <a:lstStyle/>
                    <a:p>
                      <a:r>
                        <a:rPr lang="it-IT" sz="2400" b="1" i="1" dirty="0" smtClean="0">
                          <a:solidFill>
                            <a:schemeClr val="tx1"/>
                          </a:solidFill>
                          <a:latin typeface="Times New Roman" pitchFamily="18" charset="0"/>
                          <a:cs typeface="Times New Roman" pitchFamily="18" charset="0"/>
                        </a:rPr>
                        <a:t>alla sorella </a:t>
                      </a:r>
                      <a:r>
                        <a:rPr lang="it-IT" sz="2400" b="1" i="1" dirty="0" err="1" smtClean="0">
                          <a:solidFill>
                            <a:schemeClr val="tx1"/>
                          </a:solidFill>
                          <a:latin typeface="Times New Roman" pitchFamily="18" charset="0"/>
                          <a:cs typeface="Times New Roman" pitchFamily="18" charset="0"/>
                        </a:rPr>
                        <a:t>Apfia</a:t>
                      </a:r>
                      <a:r>
                        <a:rPr lang="it-IT" sz="2400" b="1" i="1" dirty="0" smtClean="0">
                          <a:solidFill>
                            <a:schemeClr val="tx1"/>
                          </a:solidFill>
                          <a:latin typeface="Times New Roman" pitchFamily="18" charset="0"/>
                          <a:cs typeface="Times New Roman" pitchFamily="18" charset="0"/>
                        </a:rPr>
                        <a:t>, ad </a:t>
                      </a:r>
                      <a:r>
                        <a:rPr lang="it-IT" sz="2400" b="1" i="1" dirty="0" err="1" smtClean="0">
                          <a:solidFill>
                            <a:schemeClr val="tx1"/>
                          </a:solidFill>
                          <a:latin typeface="Times New Roman" pitchFamily="18" charset="0"/>
                          <a:cs typeface="Times New Roman" pitchFamily="18" charset="0"/>
                        </a:rPr>
                        <a:t>Archippo</a:t>
                      </a:r>
                      <a:r>
                        <a:rPr lang="it-IT" sz="2400" b="1" i="1" dirty="0" smtClean="0">
                          <a:solidFill>
                            <a:schemeClr val="tx1"/>
                          </a:solidFill>
                          <a:latin typeface="Times New Roman" pitchFamily="18" charset="0"/>
                          <a:cs typeface="Times New Roman" pitchFamily="18" charset="0"/>
                        </a:rPr>
                        <a:t> nostro compagno nella lotta per la fede e alla </a:t>
                      </a:r>
                      <a:r>
                        <a:rPr lang="it-IT" sz="2400" b="1" i="1" dirty="0" err="1" smtClean="0">
                          <a:solidFill>
                            <a:schemeClr val="tx1"/>
                          </a:solidFill>
                          <a:latin typeface="Times New Roman" pitchFamily="18" charset="0"/>
                          <a:cs typeface="Times New Roman" pitchFamily="18" charset="0"/>
                        </a:rPr>
                        <a:t>comunita'</a:t>
                      </a:r>
                      <a:r>
                        <a:rPr lang="it-IT" sz="2400" b="1" i="1" dirty="0" smtClean="0">
                          <a:solidFill>
                            <a:schemeClr val="tx1"/>
                          </a:solidFill>
                          <a:latin typeface="Times New Roman" pitchFamily="18" charset="0"/>
                          <a:cs typeface="Times New Roman" pitchFamily="18" charset="0"/>
                        </a:rPr>
                        <a:t> che si raduna nella tua casa </a:t>
                      </a:r>
                      <a:endParaRPr lang="it-IT" sz="2400" b="1" dirty="0" smtClean="0">
                        <a:solidFill>
                          <a:schemeClr val="tx1"/>
                        </a:solidFill>
                        <a:latin typeface="Times New Roman" pitchFamily="18" charset="0"/>
                        <a:cs typeface="Times New Roman" pitchFamily="18" charset="0"/>
                      </a:endParaRPr>
                    </a:p>
                  </a:txBody>
                  <a:tcPr/>
                </a:tc>
              </a:tr>
              <a:tr h="370840">
                <a:tc>
                  <a:txBody>
                    <a:bodyPr/>
                    <a:lstStyle/>
                    <a:p>
                      <a:r>
                        <a:rPr lang="it-IT" sz="2400" b="1" dirty="0" smtClean="0">
                          <a:solidFill>
                            <a:schemeClr val="tx1"/>
                          </a:solidFill>
                          <a:latin typeface="Times New Roman" pitchFamily="18" charset="0"/>
                          <a:cs typeface="Times New Roman" pitchFamily="18" charset="0"/>
                        </a:rPr>
                        <a:t>Atti </a:t>
                      </a:r>
                      <a:endParaRPr lang="it-IT" sz="2400" b="1" dirty="0">
                        <a:solidFill>
                          <a:schemeClr val="tx1"/>
                        </a:solidFill>
                        <a:latin typeface="Times New Roman" pitchFamily="18" charset="0"/>
                        <a:cs typeface="Times New Roman" pitchFamily="18" charset="0"/>
                      </a:endParaRPr>
                    </a:p>
                  </a:txBody>
                  <a:tcPr/>
                </a:tc>
                <a:tc>
                  <a:txBody>
                    <a:bodyPr/>
                    <a:lstStyle/>
                    <a:p>
                      <a:r>
                        <a:rPr lang="it-IT" sz="2400" b="1" dirty="0" err="1" smtClean="0">
                          <a:solidFill>
                            <a:schemeClr val="tx1"/>
                          </a:solidFill>
                          <a:latin typeface="Times New Roman" pitchFamily="18" charset="0"/>
                          <a:cs typeface="Times New Roman" pitchFamily="18" charset="0"/>
                        </a:rPr>
                        <a:t>………………………………………</a:t>
                      </a:r>
                      <a:r>
                        <a:rPr lang="it-IT" sz="2400" b="1" dirty="0" smtClean="0">
                          <a:solidFill>
                            <a:schemeClr val="tx1"/>
                          </a:solidFill>
                          <a:latin typeface="Times New Roman" pitchFamily="18" charset="0"/>
                          <a:cs typeface="Times New Roman" pitchFamily="18" charset="0"/>
                        </a:rPr>
                        <a:t>..</a:t>
                      </a:r>
                      <a:endParaRPr lang="it-IT" sz="2400" b="1" dirty="0">
                        <a:solidFill>
                          <a:schemeClr val="tx1"/>
                        </a:solidFill>
                        <a:latin typeface="Times New Roman" pitchFamily="18" charset="0"/>
                        <a:cs typeface="Times New Roman" pitchFamily="18" charset="0"/>
                      </a:endParaRPr>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rPr>
              <a:t>8)Mogli delle autorità religiose</a:t>
            </a:r>
            <a:endParaRPr lang="it-IT" b="1" dirty="0">
              <a:solidFill>
                <a:srgbClr val="FF0000"/>
              </a:solidFill>
            </a:endParaRPr>
          </a:p>
        </p:txBody>
      </p:sp>
      <p:sp>
        <p:nvSpPr>
          <p:cNvPr id="3" name="Segnaposto contenuto 2"/>
          <p:cNvSpPr>
            <a:spLocks noGrp="1"/>
          </p:cNvSpPr>
          <p:nvPr>
            <p:ph idx="1"/>
          </p:nvPr>
        </p:nvSpPr>
        <p:spPr>
          <a:xfrm>
            <a:off x="0" y="1600200"/>
            <a:ext cx="9144000" cy="4525963"/>
          </a:xfrm>
        </p:spPr>
        <p:txBody>
          <a:bodyPr>
            <a:normAutofit lnSpcReduction="10000"/>
          </a:bodyPr>
          <a:lstStyle/>
          <a:p>
            <a:r>
              <a:rPr lang="it-IT" b="1" dirty="0">
                <a:latin typeface="Times New Roman" pitchFamily="18" charset="0"/>
                <a:cs typeface="Times New Roman" pitchFamily="18" charset="0"/>
              </a:rPr>
              <a:t>1Tm 3,2   </a:t>
            </a:r>
            <a:r>
              <a:rPr lang="it-IT" b="1" i="1" dirty="0">
                <a:latin typeface="Times New Roman" pitchFamily="18" charset="0"/>
                <a:cs typeface="Times New Roman" pitchFamily="18" charset="0"/>
              </a:rPr>
              <a:t>Bisogna dunque che il Vescovo sia irreprensibile, </a:t>
            </a:r>
            <a:r>
              <a:rPr lang="it-IT" b="1" i="1" dirty="0">
                <a:solidFill>
                  <a:srgbClr val="FF0000"/>
                </a:solidFill>
                <a:latin typeface="Times New Roman" pitchFamily="18" charset="0"/>
                <a:cs typeface="Times New Roman" pitchFamily="18" charset="0"/>
              </a:rPr>
              <a:t>marito di una sola donna</a:t>
            </a:r>
            <a:r>
              <a:rPr lang="it-IT" b="1" i="1" dirty="0">
                <a:latin typeface="Times New Roman" pitchFamily="18" charset="0"/>
                <a:cs typeface="Times New Roman" pitchFamily="18" charset="0"/>
              </a:rPr>
              <a:t>, sobrio, prudente, dignitoso, ospitale, capace di insegnare</a:t>
            </a:r>
            <a:r>
              <a:rPr lang="it-IT" b="1" dirty="0">
                <a:latin typeface="Times New Roman" pitchFamily="18" charset="0"/>
                <a:cs typeface="Times New Roman" pitchFamily="18" charset="0"/>
              </a:rPr>
              <a:t>, </a:t>
            </a:r>
          </a:p>
          <a:p>
            <a:r>
              <a:rPr lang="it-IT" b="1" dirty="0">
                <a:latin typeface="Times New Roman" pitchFamily="18" charset="0"/>
                <a:cs typeface="Times New Roman" pitchFamily="18" charset="0"/>
              </a:rPr>
              <a:t>1Tm 3,11-12   </a:t>
            </a:r>
            <a:r>
              <a:rPr lang="it-IT" b="1" i="1" dirty="0">
                <a:latin typeface="Times New Roman" pitchFamily="18" charset="0"/>
                <a:cs typeface="Times New Roman" pitchFamily="18" charset="0"/>
              </a:rPr>
              <a:t>Allo stesso modo </a:t>
            </a:r>
            <a:r>
              <a:rPr lang="it-IT" b="1" i="1" dirty="0">
                <a:solidFill>
                  <a:srgbClr val="FF0000"/>
                </a:solidFill>
                <a:latin typeface="Times New Roman" pitchFamily="18" charset="0"/>
                <a:cs typeface="Times New Roman" pitchFamily="18" charset="0"/>
              </a:rPr>
              <a:t>le donne siano persone degne, non maldicenti, sobrie, fedeli in tutto</a:t>
            </a:r>
            <a:r>
              <a:rPr lang="it-IT" b="1" i="1" dirty="0">
                <a:latin typeface="Times New Roman" pitchFamily="18" charset="0"/>
                <a:cs typeface="Times New Roman" pitchFamily="18" charset="0"/>
              </a:rPr>
              <a:t>. I diaconi siano </a:t>
            </a:r>
            <a:r>
              <a:rPr lang="it-IT" b="1" i="1" dirty="0">
                <a:solidFill>
                  <a:srgbClr val="FF0000"/>
                </a:solidFill>
                <a:latin typeface="Times New Roman" pitchFamily="18" charset="0"/>
                <a:cs typeface="Times New Roman" pitchFamily="18" charset="0"/>
              </a:rPr>
              <a:t>mariti di una sola donna</a:t>
            </a:r>
            <a:r>
              <a:rPr lang="it-IT" b="1" i="1" dirty="0">
                <a:latin typeface="Times New Roman" pitchFamily="18" charset="0"/>
                <a:cs typeface="Times New Roman" pitchFamily="18" charset="0"/>
              </a:rPr>
              <a:t> e capaci di guidare bene i figli e le proprie famiglie</a:t>
            </a:r>
            <a:r>
              <a:rPr lang="it-IT" b="1" dirty="0">
                <a:latin typeface="Times New Roman" pitchFamily="18" charset="0"/>
                <a:cs typeface="Times New Roman" pitchFamily="18" charset="0"/>
              </a:rPr>
              <a:t>.</a:t>
            </a:r>
          </a:p>
          <a:p>
            <a:r>
              <a:rPr lang="it-IT" b="1" dirty="0" err="1">
                <a:latin typeface="Times New Roman" pitchFamily="18" charset="0"/>
                <a:cs typeface="Times New Roman" pitchFamily="18" charset="0"/>
              </a:rPr>
              <a:t>Tt</a:t>
            </a:r>
            <a:r>
              <a:rPr lang="it-IT" b="1" dirty="0">
                <a:latin typeface="Times New Roman" pitchFamily="18" charset="0"/>
                <a:cs typeface="Times New Roman" pitchFamily="18" charset="0"/>
              </a:rPr>
              <a:t> 1,6b   </a:t>
            </a:r>
            <a:r>
              <a:rPr lang="it-IT" b="1" i="1" dirty="0">
                <a:latin typeface="Times New Roman" pitchFamily="18" charset="0"/>
                <a:cs typeface="Times New Roman" pitchFamily="18" charset="0"/>
              </a:rPr>
              <a:t>Ognuno di loro sia irreprensibile, </a:t>
            </a:r>
            <a:r>
              <a:rPr lang="it-IT" b="1" i="1" dirty="0">
                <a:solidFill>
                  <a:srgbClr val="FF0000"/>
                </a:solidFill>
                <a:latin typeface="Times New Roman" pitchFamily="18" charset="0"/>
                <a:cs typeface="Times New Roman" pitchFamily="18" charset="0"/>
              </a:rPr>
              <a:t>marito di una sola donna</a:t>
            </a:r>
            <a:r>
              <a:rPr lang="it-IT" b="1" i="1" dirty="0">
                <a:latin typeface="Times New Roman" pitchFamily="18" charset="0"/>
                <a:cs typeface="Times New Roman" pitchFamily="18" charset="0"/>
              </a:rPr>
              <a:t> e abbia figli credenti</a:t>
            </a:r>
            <a:r>
              <a:rPr lang="it-IT" b="1" dirty="0" smtClean="0">
                <a:latin typeface="Times New Roman" pitchFamily="18" charset="0"/>
                <a:cs typeface="Times New Roman" pitchFamily="18" charset="0"/>
              </a:rPr>
              <a:t>, </a:t>
            </a:r>
            <a:endParaRPr lang="it-IT" b="1"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2">
                    <a:lumMod val="60000"/>
                    <a:lumOff val="40000"/>
                  </a:schemeClr>
                </a:solidFill>
                <a:latin typeface="Algerian" pitchFamily="82" charset="0"/>
              </a:rPr>
              <a:t>9)Maria Santissima</a:t>
            </a:r>
            <a:endParaRPr lang="it-IT" b="1" dirty="0">
              <a:solidFill>
                <a:schemeClr val="accent2">
                  <a:lumMod val="60000"/>
                  <a:lumOff val="40000"/>
                </a:schemeClr>
              </a:solidFill>
              <a:latin typeface="Algerian" pitchFamily="82" charset="0"/>
            </a:endParaRPr>
          </a:p>
        </p:txBody>
      </p:sp>
      <p:sp>
        <p:nvSpPr>
          <p:cNvPr id="3" name="Segnaposto contenuto 2"/>
          <p:cNvSpPr>
            <a:spLocks noGrp="1"/>
          </p:cNvSpPr>
          <p:nvPr>
            <p:ph idx="1"/>
          </p:nvPr>
        </p:nvSpPr>
        <p:spPr/>
        <p:txBody>
          <a:bodyPr>
            <a:normAutofit/>
          </a:bodyPr>
          <a:lstStyle/>
          <a:p>
            <a:pPr algn="ctr">
              <a:buNone/>
            </a:pPr>
            <a:r>
              <a:rPr lang="it-IT" sz="4800" b="1" i="1" dirty="0" smtClean="0">
                <a:solidFill>
                  <a:srgbClr val="00B0F0"/>
                </a:solidFill>
                <a:latin typeface="Times New Roman" pitchFamily="18" charset="0"/>
                <a:cs typeface="Times New Roman" pitchFamily="18" charset="0"/>
              </a:rPr>
              <a:t>Ma </a:t>
            </a:r>
            <a:r>
              <a:rPr lang="it-IT" sz="4800" b="1" i="1" dirty="0">
                <a:solidFill>
                  <a:srgbClr val="00B0F0"/>
                </a:solidFill>
                <a:latin typeface="Times New Roman" pitchFamily="18" charset="0"/>
                <a:cs typeface="Times New Roman" pitchFamily="18" charset="0"/>
              </a:rPr>
              <a:t>quando venne la pienezza del tempo, Dio mandò il suo Figlio, nato da donna, </a:t>
            </a:r>
            <a:r>
              <a:rPr lang="it-IT" sz="4800" b="1" i="1" dirty="0" smtClean="0">
                <a:solidFill>
                  <a:srgbClr val="00B0F0"/>
                </a:solidFill>
                <a:latin typeface="Times New Roman" pitchFamily="18" charset="0"/>
                <a:cs typeface="Times New Roman" pitchFamily="18" charset="0"/>
              </a:rPr>
              <a:t>nato </a:t>
            </a:r>
            <a:r>
              <a:rPr lang="it-IT" sz="4800" b="1" i="1" dirty="0">
                <a:solidFill>
                  <a:srgbClr val="00B0F0"/>
                </a:solidFill>
                <a:latin typeface="Times New Roman" pitchFamily="18" charset="0"/>
                <a:cs typeface="Times New Roman" pitchFamily="18" charset="0"/>
              </a:rPr>
              <a:t>sotto la </a:t>
            </a:r>
            <a:r>
              <a:rPr lang="it-IT" sz="4800" b="1" i="1" dirty="0" smtClean="0">
                <a:solidFill>
                  <a:srgbClr val="00B0F0"/>
                </a:solidFill>
                <a:latin typeface="Times New Roman" pitchFamily="18" charset="0"/>
                <a:cs typeface="Times New Roman" pitchFamily="18" charset="0"/>
              </a:rPr>
              <a:t>Legge </a:t>
            </a:r>
          </a:p>
          <a:p>
            <a:pPr algn="ctr">
              <a:buNone/>
            </a:pPr>
            <a:r>
              <a:rPr lang="it-IT" sz="2800" dirty="0" smtClean="0">
                <a:latin typeface="Times New Roman" pitchFamily="18" charset="0"/>
                <a:cs typeface="Times New Roman" pitchFamily="18" charset="0"/>
              </a:rPr>
              <a:t>Gal 4,4</a:t>
            </a:r>
            <a:endParaRPr lang="it-IT" sz="2800" dirty="0">
              <a:latin typeface="Times New Roman" pitchFamily="18" charset="0"/>
              <a:cs typeface="Times New Roman" pitchFamily="18"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tu, donna?</a:t>
            </a:r>
            <a:endParaRPr lang="it-IT" dirty="0"/>
          </a:p>
        </p:txBody>
      </p:sp>
      <p:sp>
        <p:nvSpPr>
          <p:cNvPr id="3" name="Segnaposto contenuto 2"/>
          <p:cNvSpPr>
            <a:spLocks noGrp="1"/>
          </p:cNvSpPr>
          <p:nvPr>
            <p:ph idx="1"/>
          </p:nvPr>
        </p:nvSpPr>
        <p:spPr/>
        <p:txBody>
          <a:bodyPr/>
          <a:lstStyle/>
          <a:p>
            <a:pPr algn="ctr">
              <a:buNone/>
            </a:pPr>
            <a:r>
              <a:rPr lang="it-IT" b="1" dirty="0" smtClean="0"/>
              <a:t>Che rapporto hai con te stessa?</a:t>
            </a:r>
          </a:p>
          <a:p>
            <a:pPr algn="ctr">
              <a:buNone/>
            </a:pPr>
            <a:r>
              <a:rPr lang="it-IT" b="1" dirty="0" smtClean="0"/>
              <a:t>In che senso l’essere battezzata ti qualifica di più?</a:t>
            </a:r>
          </a:p>
          <a:p>
            <a:pPr algn="ctr">
              <a:buNone/>
            </a:pPr>
            <a:r>
              <a:rPr lang="it-IT" b="1" dirty="0" smtClean="0"/>
              <a:t>In cosa ti senti più vicina agli insegnamenti evangelici?</a:t>
            </a:r>
          </a:p>
          <a:p>
            <a:pPr algn="ctr">
              <a:buNone/>
            </a:pPr>
            <a:r>
              <a:rPr lang="it-IT" b="1" dirty="0" smtClean="0"/>
              <a:t>Cosa la società, la Chiesa, la famiglia, dovrebbero maggiormente valorizzarti?</a:t>
            </a:r>
            <a:endParaRPr lang="it-IT" b="1"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 tu, uomo?</a:t>
            </a:r>
            <a:endParaRPr lang="it-IT" dirty="0"/>
          </a:p>
        </p:txBody>
      </p:sp>
      <p:sp>
        <p:nvSpPr>
          <p:cNvPr id="3" name="Segnaposto contenuto 2"/>
          <p:cNvSpPr>
            <a:spLocks noGrp="1"/>
          </p:cNvSpPr>
          <p:nvPr>
            <p:ph idx="1"/>
          </p:nvPr>
        </p:nvSpPr>
        <p:spPr/>
        <p:txBody>
          <a:bodyPr/>
          <a:lstStyle/>
          <a:p>
            <a:pPr algn="ctr">
              <a:buNone/>
            </a:pPr>
            <a:r>
              <a:rPr lang="it-IT" b="1" dirty="0" smtClean="0"/>
              <a:t>Che idea hai di te stesso? </a:t>
            </a:r>
          </a:p>
          <a:p>
            <a:pPr algn="ctr">
              <a:buNone/>
            </a:pPr>
            <a:endParaRPr lang="it-IT" b="1" dirty="0" smtClean="0"/>
          </a:p>
          <a:p>
            <a:pPr algn="ctr">
              <a:buNone/>
            </a:pPr>
            <a:r>
              <a:rPr lang="it-IT" b="1" dirty="0" smtClean="0"/>
              <a:t>E della donna in genere?</a:t>
            </a:r>
          </a:p>
          <a:p>
            <a:pPr algn="ctr">
              <a:buNone/>
            </a:pPr>
            <a:endParaRPr lang="it-IT" b="1" dirty="0" smtClean="0"/>
          </a:p>
          <a:p>
            <a:pPr algn="ctr">
              <a:buNone/>
            </a:pPr>
            <a:r>
              <a:rPr lang="it-IT" b="1" dirty="0" smtClean="0"/>
              <a:t>Il tuo essere battezzato qualifica maggiormente il tuo rapportarti alla donna che ti riguarda?</a:t>
            </a:r>
            <a:endParaRPr lang="it-IT" b="1"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Uomo / donna</a:t>
            </a:r>
            <a:endParaRPr lang="it-IT" dirty="0"/>
          </a:p>
        </p:txBody>
      </p:sp>
      <p:sp>
        <p:nvSpPr>
          <p:cNvPr id="3" name="Segnaposto contenuto 2"/>
          <p:cNvSpPr>
            <a:spLocks noGrp="1"/>
          </p:cNvSpPr>
          <p:nvPr>
            <p:ph idx="1"/>
          </p:nvPr>
        </p:nvSpPr>
        <p:spPr/>
        <p:txBody>
          <a:bodyPr>
            <a:normAutofit/>
          </a:bodyPr>
          <a:lstStyle/>
          <a:p>
            <a:pPr algn="ctr">
              <a:buNone/>
            </a:pPr>
            <a:r>
              <a:rPr lang="it-IT" sz="4800" b="1" dirty="0" smtClean="0"/>
              <a:t>Come si potrebbe trasmettere l’insegnamento paolino per cui la fede della donna salva l’uomo e quella dell’uomo salva la donna?</a:t>
            </a:r>
            <a:endParaRPr lang="it-IT" sz="4800" b="1"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206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FFFF00"/>
                </a:solidFill>
              </a:rPr>
              <a:t>Sempre guardare alla Donna</a:t>
            </a:r>
            <a:br>
              <a:rPr lang="it-IT" b="1" dirty="0" smtClean="0">
                <a:solidFill>
                  <a:srgbClr val="FFFF00"/>
                </a:solidFill>
              </a:rPr>
            </a:br>
            <a:r>
              <a:rPr lang="it-IT" b="1" dirty="0" smtClean="0">
                <a:solidFill>
                  <a:srgbClr val="FFFF00"/>
                </a:solidFill>
              </a:rPr>
              <a:t>che ha generato il Redentore</a:t>
            </a:r>
            <a:endParaRPr lang="it-IT" b="1" dirty="0">
              <a:solidFill>
                <a:srgbClr val="FFFF00"/>
              </a:solidFill>
            </a:endParaRPr>
          </a:p>
        </p:txBody>
      </p:sp>
      <p:sp>
        <p:nvSpPr>
          <p:cNvPr id="3" name="Segnaposto contenuto 2"/>
          <p:cNvSpPr>
            <a:spLocks noGrp="1"/>
          </p:cNvSpPr>
          <p:nvPr>
            <p:ph idx="1"/>
          </p:nvPr>
        </p:nvSpPr>
        <p:spPr/>
        <p:txBody>
          <a:bodyPr>
            <a:normAutofit fontScale="92500" lnSpcReduction="20000"/>
          </a:bodyPr>
          <a:lstStyle/>
          <a:p>
            <a:pPr algn="ctr">
              <a:buNone/>
            </a:pPr>
            <a:r>
              <a:rPr lang="it-IT" sz="4400" b="1" i="1" dirty="0" smtClean="0">
                <a:solidFill>
                  <a:srgbClr val="FF0000"/>
                </a:solidFill>
                <a:latin typeface="Arial Black" pitchFamily="34" charset="0"/>
              </a:rPr>
              <a:t>Sotto la tua protezione cerchiamo rifugio, Santa Madre di Dio: non disprezzare le suppliche di noi che siamo nella prova e liberaci da ogni pericolo, o Vergine gloriosa e benedetta! </a:t>
            </a:r>
            <a:endParaRPr lang="it-IT" sz="4400" b="1" i="1" dirty="0">
              <a:solidFill>
                <a:srgbClr val="FF0000"/>
              </a:solidFill>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Nei 4 racconti della conversione …</a:t>
            </a:r>
            <a:endParaRPr lang="it-IT" dirty="0"/>
          </a:p>
        </p:txBody>
      </p:sp>
      <p:sp>
        <p:nvSpPr>
          <p:cNvPr id="3" name="Segnaposto contenuto 2"/>
          <p:cNvSpPr>
            <a:spLocks noGrp="1"/>
          </p:cNvSpPr>
          <p:nvPr>
            <p:ph idx="1"/>
          </p:nvPr>
        </p:nvSpPr>
        <p:spPr/>
        <p:txBody>
          <a:bodyPr/>
          <a:lstStyle/>
          <a:p>
            <a:pPr algn="ctr">
              <a:buNone/>
            </a:pPr>
            <a:r>
              <a:rPr lang="it-IT" dirty="0" smtClean="0"/>
              <a:t>… si evince </a:t>
            </a:r>
          </a:p>
          <a:p>
            <a:pPr algn="ctr">
              <a:buNone/>
            </a:pPr>
            <a:r>
              <a:rPr lang="it-IT" b="1" dirty="0" smtClean="0">
                <a:solidFill>
                  <a:schemeClr val="accent2">
                    <a:lumMod val="60000"/>
                    <a:lumOff val="40000"/>
                  </a:schemeClr>
                </a:solidFill>
                <a:latin typeface="Times New Roman" pitchFamily="18" charset="0"/>
                <a:cs typeface="Times New Roman" pitchFamily="18" charset="0"/>
              </a:rPr>
              <a:t>la sua origine ebraica</a:t>
            </a:r>
            <a:r>
              <a:rPr lang="it-IT" dirty="0" smtClean="0"/>
              <a:t>, </a:t>
            </a:r>
          </a:p>
          <a:p>
            <a:pPr algn="ctr">
              <a:buNone/>
            </a:pPr>
            <a:r>
              <a:rPr lang="it-IT" b="1" dirty="0" smtClean="0">
                <a:solidFill>
                  <a:srgbClr val="00B050"/>
                </a:solidFill>
              </a:rPr>
              <a:t>la sua formazione culturale e religiosa</a:t>
            </a:r>
            <a:r>
              <a:rPr lang="it-IT" dirty="0" smtClean="0"/>
              <a:t>, </a:t>
            </a:r>
          </a:p>
          <a:p>
            <a:pPr algn="ctr">
              <a:buNone/>
            </a:pPr>
            <a:r>
              <a:rPr lang="it-IT" b="1" dirty="0" smtClean="0">
                <a:solidFill>
                  <a:srgbClr val="7030A0"/>
                </a:solidFill>
                <a:latin typeface="Aharoni" pitchFamily="2" charset="-79"/>
                <a:cs typeface="Aharoni" pitchFamily="2" charset="-79"/>
              </a:rPr>
              <a:t>la sua furia contro i cristiani</a:t>
            </a:r>
            <a:r>
              <a:rPr lang="it-IT" dirty="0" smtClean="0"/>
              <a:t>, </a:t>
            </a:r>
          </a:p>
          <a:p>
            <a:pPr algn="ctr">
              <a:buNone/>
            </a:pPr>
            <a:r>
              <a:rPr lang="it-IT" b="1" dirty="0" smtClean="0">
                <a:solidFill>
                  <a:schemeClr val="accent5">
                    <a:lumMod val="75000"/>
                  </a:schemeClr>
                </a:solidFill>
                <a:latin typeface="Algerian" pitchFamily="82" charset="0"/>
              </a:rPr>
              <a:t>la sua conversione a Cristo </a:t>
            </a:r>
          </a:p>
          <a:p>
            <a:pPr algn="ctr">
              <a:buNone/>
            </a:pPr>
            <a:r>
              <a:rPr lang="it-IT" dirty="0" smtClean="0"/>
              <a:t>e </a:t>
            </a:r>
            <a:r>
              <a:rPr lang="it-IT" dirty="0" smtClean="0">
                <a:solidFill>
                  <a:srgbClr val="FFC000"/>
                </a:solidFill>
                <a:latin typeface="Arial Black" pitchFamily="34" charset="0"/>
              </a:rPr>
              <a:t>la sua missione evangelizzatrice</a:t>
            </a:r>
            <a:r>
              <a:rPr lang="it-IT" dirty="0" smtClean="0"/>
              <a:t>. </a:t>
            </a:r>
          </a:p>
          <a:p>
            <a:pPr>
              <a:buNone/>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accent6">
                    <a:lumMod val="50000"/>
                  </a:schemeClr>
                </a:solidFill>
              </a:rPr>
              <a:t>Biografia …</a:t>
            </a:r>
            <a:endParaRPr lang="it-IT" b="1" dirty="0">
              <a:solidFill>
                <a:schemeClr val="accent6">
                  <a:lumMod val="50000"/>
                </a:schemeClr>
              </a:solidFill>
            </a:endParaRPr>
          </a:p>
        </p:txBody>
      </p:sp>
      <p:sp>
        <p:nvSpPr>
          <p:cNvPr id="3" name="Segnaposto contenuto 2"/>
          <p:cNvSpPr>
            <a:spLocks noGrp="1"/>
          </p:cNvSpPr>
          <p:nvPr>
            <p:ph idx="1"/>
          </p:nvPr>
        </p:nvSpPr>
        <p:spPr/>
        <p:txBody>
          <a:bodyPr/>
          <a:lstStyle/>
          <a:p>
            <a:pPr algn="ctr">
              <a:buNone/>
            </a:pPr>
            <a:r>
              <a:rPr lang="it-IT" b="1" dirty="0">
                <a:solidFill>
                  <a:srgbClr val="FF0000"/>
                </a:solidFill>
                <a:latin typeface="Algerian" pitchFamily="82" charset="0"/>
              </a:rPr>
              <a:t>Paolo </a:t>
            </a:r>
            <a:r>
              <a:rPr lang="it-IT" b="1" dirty="0">
                <a:solidFill>
                  <a:srgbClr val="FF0000"/>
                </a:solidFill>
                <a:latin typeface="Arial Black" pitchFamily="34" charset="0"/>
              </a:rPr>
              <a:t>nasce tra il</a:t>
            </a:r>
            <a:r>
              <a:rPr lang="it-IT" b="1" dirty="0">
                <a:solidFill>
                  <a:srgbClr val="FF0000"/>
                </a:solidFill>
                <a:latin typeface="Algerian" pitchFamily="82" charset="0"/>
              </a:rPr>
              <a:t> 5 </a:t>
            </a:r>
            <a:r>
              <a:rPr lang="it-IT" b="1" dirty="0">
                <a:solidFill>
                  <a:srgbClr val="FF0000"/>
                </a:solidFill>
                <a:latin typeface="Arial Black" pitchFamily="34" charset="0"/>
              </a:rPr>
              <a:t>e il</a:t>
            </a:r>
            <a:r>
              <a:rPr lang="it-IT" b="1" dirty="0">
                <a:solidFill>
                  <a:srgbClr val="FF0000"/>
                </a:solidFill>
                <a:latin typeface="Algerian" pitchFamily="82" charset="0"/>
              </a:rPr>
              <a:t> 10 </a:t>
            </a:r>
            <a:r>
              <a:rPr lang="it-IT" b="1" dirty="0" smtClean="0">
                <a:solidFill>
                  <a:srgbClr val="FF0000"/>
                </a:solidFill>
                <a:latin typeface="Arial Black" pitchFamily="34" charset="0"/>
              </a:rPr>
              <a:t>d. </a:t>
            </a:r>
            <a:r>
              <a:rPr lang="it-IT" b="1" dirty="0">
                <a:solidFill>
                  <a:srgbClr val="FF0000"/>
                </a:solidFill>
                <a:latin typeface="Arial Black" pitchFamily="34" charset="0"/>
              </a:rPr>
              <a:t>C. </a:t>
            </a:r>
            <a:endParaRPr lang="it-IT" b="1" dirty="0" smtClean="0">
              <a:solidFill>
                <a:srgbClr val="FF0000"/>
              </a:solidFill>
              <a:latin typeface="Arial Black" pitchFamily="34" charset="0"/>
            </a:endParaRPr>
          </a:p>
          <a:p>
            <a:pPr algn="ctr">
              <a:buNone/>
            </a:pPr>
            <a:r>
              <a:rPr lang="it-IT" dirty="0" smtClean="0"/>
              <a:t>nella </a:t>
            </a:r>
            <a:r>
              <a:rPr lang="it-IT" dirty="0"/>
              <a:t>città di </a:t>
            </a:r>
            <a:r>
              <a:rPr lang="it-IT" b="1" dirty="0">
                <a:solidFill>
                  <a:srgbClr val="0070C0"/>
                </a:solidFill>
                <a:latin typeface="Arial Black" pitchFamily="34" charset="0"/>
              </a:rPr>
              <a:t>Tarso</a:t>
            </a:r>
            <a:r>
              <a:rPr lang="it-IT" dirty="0"/>
              <a:t>, </a:t>
            </a:r>
            <a:endParaRPr lang="it-IT" dirty="0" smtClean="0"/>
          </a:p>
          <a:p>
            <a:pPr algn="ctr">
              <a:buNone/>
            </a:pPr>
            <a:r>
              <a:rPr lang="it-IT" dirty="0" smtClean="0"/>
              <a:t>capoluogo </a:t>
            </a:r>
            <a:r>
              <a:rPr lang="it-IT" dirty="0"/>
              <a:t>della </a:t>
            </a:r>
            <a:r>
              <a:rPr lang="it-IT" dirty="0" err="1"/>
              <a:t>Cilicia</a:t>
            </a:r>
            <a:r>
              <a:rPr lang="it-IT" dirty="0"/>
              <a:t> orientale </a:t>
            </a:r>
            <a:endParaRPr lang="it-IT" dirty="0" smtClean="0"/>
          </a:p>
          <a:p>
            <a:pPr algn="ctr">
              <a:buNone/>
            </a:pPr>
            <a:r>
              <a:rPr lang="it-IT" dirty="0" smtClean="0"/>
              <a:t>(</a:t>
            </a:r>
            <a:r>
              <a:rPr lang="it-IT" dirty="0"/>
              <a:t>attuale Turchia), </a:t>
            </a:r>
            <a:endParaRPr lang="it-IT" dirty="0" smtClean="0"/>
          </a:p>
          <a:p>
            <a:pPr algn="ctr">
              <a:buNone/>
            </a:pPr>
            <a:r>
              <a:rPr lang="it-IT" dirty="0" smtClean="0"/>
              <a:t>Città importante per il commercio e per i rapporti esteri vista </a:t>
            </a:r>
            <a:r>
              <a:rPr lang="it-IT" dirty="0"/>
              <a:t>la sua strategica posizione di passaggio verso la Siria.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00B050"/>
                </a:solidFill>
                <a:latin typeface="Algerian" pitchFamily="82" charset="0"/>
              </a:rPr>
              <a:t>Tarso …</a:t>
            </a:r>
            <a:r>
              <a:rPr lang="it-IT" dirty="0" smtClean="0"/>
              <a:t> </a:t>
            </a:r>
            <a:endParaRPr lang="it-IT" dirty="0"/>
          </a:p>
        </p:txBody>
      </p:sp>
      <p:sp>
        <p:nvSpPr>
          <p:cNvPr id="3" name="Segnaposto contenuto 2"/>
          <p:cNvSpPr>
            <a:spLocks noGrp="1"/>
          </p:cNvSpPr>
          <p:nvPr>
            <p:ph idx="1"/>
          </p:nvPr>
        </p:nvSpPr>
        <p:spPr/>
        <p:txBody>
          <a:bodyPr>
            <a:normAutofit/>
          </a:bodyPr>
          <a:lstStyle/>
          <a:p>
            <a:pPr algn="ctr">
              <a:buNone/>
            </a:pPr>
            <a:r>
              <a:rPr lang="it-IT" b="1" dirty="0" smtClean="0">
                <a:solidFill>
                  <a:schemeClr val="accent6">
                    <a:lumMod val="50000"/>
                  </a:schemeClr>
                </a:solidFill>
              </a:rPr>
              <a:t>… si </a:t>
            </a:r>
            <a:r>
              <a:rPr lang="it-IT" b="1" dirty="0">
                <a:solidFill>
                  <a:schemeClr val="accent6">
                    <a:lumMod val="50000"/>
                  </a:schemeClr>
                </a:solidFill>
              </a:rPr>
              <a:t>distingueva anche dal punto di vista culturale in quanto gli abitanti erano stati descritti da </a:t>
            </a:r>
            <a:r>
              <a:rPr lang="it-IT" b="1" dirty="0" err="1">
                <a:solidFill>
                  <a:schemeClr val="accent6">
                    <a:lumMod val="50000"/>
                  </a:schemeClr>
                </a:solidFill>
              </a:rPr>
              <a:t>Strabone</a:t>
            </a:r>
            <a:r>
              <a:rPr lang="it-IT" b="1" dirty="0">
                <a:solidFill>
                  <a:schemeClr val="accent6">
                    <a:lumMod val="50000"/>
                  </a:schemeClr>
                </a:solidFill>
              </a:rPr>
              <a:t> (in </a:t>
            </a:r>
            <a:r>
              <a:rPr lang="it-IT" b="1" i="1" dirty="0">
                <a:solidFill>
                  <a:schemeClr val="accent6">
                    <a:lumMod val="50000"/>
                  </a:schemeClr>
                </a:solidFill>
              </a:rPr>
              <a:t>Geografia</a:t>
            </a:r>
            <a:r>
              <a:rPr lang="it-IT" b="1" dirty="0">
                <a:solidFill>
                  <a:schemeClr val="accent6">
                    <a:lumMod val="50000"/>
                  </a:schemeClr>
                </a:solidFill>
              </a:rPr>
              <a:t>) come “appassionati per la filosofia” e diversi filosofi avevano avuto i loro natali in quella città (Zenone, </a:t>
            </a:r>
            <a:r>
              <a:rPr lang="it-IT" b="1" dirty="0" err="1">
                <a:solidFill>
                  <a:schemeClr val="accent6">
                    <a:lumMod val="50000"/>
                  </a:schemeClr>
                </a:solidFill>
              </a:rPr>
              <a:t>Antipatro</a:t>
            </a:r>
            <a:r>
              <a:rPr lang="it-IT" b="1" dirty="0">
                <a:solidFill>
                  <a:schemeClr val="accent6">
                    <a:lumMod val="50000"/>
                  </a:schemeClr>
                </a:solidFill>
              </a:rPr>
              <a:t>, </a:t>
            </a:r>
            <a:r>
              <a:rPr lang="it-IT" b="1" dirty="0" err="1">
                <a:solidFill>
                  <a:schemeClr val="accent6">
                    <a:lumMod val="50000"/>
                  </a:schemeClr>
                </a:solidFill>
              </a:rPr>
              <a:t>Archedemo</a:t>
            </a:r>
            <a:r>
              <a:rPr lang="it-IT" b="1" dirty="0">
                <a:solidFill>
                  <a:schemeClr val="accent6">
                    <a:lumMod val="50000"/>
                  </a:schemeClr>
                </a:solidFill>
              </a:rPr>
              <a:t>, </a:t>
            </a:r>
            <a:r>
              <a:rPr lang="it-IT" b="1" dirty="0" err="1">
                <a:solidFill>
                  <a:schemeClr val="accent6">
                    <a:lumMod val="50000"/>
                  </a:schemeClr>
                </a:solidFill>
              </a:rPr>
              <a:t>Eraclide</a:t>
            </a:r>
            <a:r>
              <a:rPr lang="it-IT" b="1" dirty="0">
                <a:solidFill>
                  <a:schemeClr val="accent6">
                    <a:lumMod val="50000"/>
                  </a:schemeClr>
                </a:solidFill>
              </a:rPr>
              <a:t>, Nestore, </a:t>
            </a:r>
            <a:r>
              <a:rPr lang="it-IT" b="1" dirty="0" err="1">
                <a:solidFill>
                  <a:schemeClr val="accent6">
                    <a:lumMod val="50000"/>
                  </a:schemeClr>
                </a:solidFill>
              </a:rPr>
              <a:t>Lisia</a:t>
            </a:r>
            <a:r>
              <a:rPr lang="it-IT" b="1" dirty="0">
                <a:solidFill>
                  <a:schemeClr val="accent6">
                    <a:lumMod val="50000"/>
                  </a:schemeClr>
                </a:solidFill>
              </a:rPr>
              <a:t> e Diogene</a:t>
            </a:r>
            <a:r>
              <a:rPr lang="it-IT" b="1" dirty="0" smtClean="0">
                <a:solidFill>
                  <a:schemeClr val="accent6">
                    <a:lumMod val="50000"/>
                  </a:schemeClr>
                </a:solidFill>
              </a:rPr>
              <a:t>)</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4435</Words>
  <Application>Microsoft Office PowerPoint</Application>
  <PresentationFormat>Presentazione su schermo (4:3)</PresentationFormat>
  <Paragraphs>207</Paragraphs>
  <Slides>68</Slides>
  <Notes>0</Notes>
  <HiddenSlides>0</HiddenSlides>
  <MMClips>0</MMClips>
  <ScaleCrop>false</ScaleCrop>
  <HeadingPairs>
    <vt:vector size="4" baseType="variant">
      <vt:variant>
        <vt:lpstr>Tema</vt:lpstr>
      </vt:variant>
      <vt:variant>
        <vt:i4>1</vt:i4>
      </vt:variant>
      <vt:variant>
        <vt:lpstr>Titoli diapositive</vt:lpstr>
      </vt:variant>
      <vt:variant>
        <vt:i4>68</vt:i4>
      </vt:variant>
    </vt:vector>
  </HeadingPairs>
  <TitlesOfParts>
    <vt:vector size="69" baseType="lpstr">
      <vt:lpstr>Tema di Office</vt:lpstr>
      <vt:lpstr>San Paolo  l’apostolo delle genti</vt:lpstr>
      <vt:lpstr>Come conosciamo Paolo?</vt:lpstr>
      <vt:lpstr>Inizialmente è … Saulo</vt:lpstr>
      <vt:lpstr>Paolo persecutore … accanito!</vt:lpstr>
      <vt:lpstr>Conversione </vt:lpstr>
      <vt:lpstr>Diapositiva 6</vt:lpstr>
      <vt:lpstr>Nei 4 racconti della conversione …</vt:lpstr>
      <vt:lpstr>Biografia …</vt:lpstr>
      <vt:lpstr>Tarso … </vt:lpstr>
      <vt:lpstr>Paolo e la sua città </vt:lpstr>
      <vt:lpstr>Diapositiva 11</vt:lpstr>
      <vt:lpstr>Diapositiva 12</vt:lpstr>
      <vt:lpstr>Diapositiva 13</vt:lpstr>
      <vt:lpstr>Tarso ‘giudea’ </vt:lpstr>
      <vt:lpstr>Cittadino romano …</vt:lpstr>
      <vt:lpstr>Paolo e la sua origine …</vt:lpstr>
      <vt:lpstr>… anche benestante!</vt:lpstr>
      <vt:lpstr>Giudeo e ‘romano’</vt:lpstr>
      <vt:lpstr>Il suo vanto …</vt:lpstr>
      <vt:lpstr>Diapositiva 20</vt:lpstr>
      <vt:lpstr>Gamaliele …</vt:lpstr>
      <vt:lpstr>Diapositiva 22</vt:lpstr>
      <vt:lpstr>Questo per dire …</vt:lpstr>
      <vt:lpstr>Paolo e i ‘greci’</vt:lpstr>
      <vt:lpstr>Scritti e lingua greca</vt:lpstr>
      <vt:lpstr>… antropologia platonica</vt:lpstr>
      <vt:lpstr>Paolo era sposato?</vt:lpstr>
      <vt:lpstr>In 1Cor 7,7 </vt:lpstr>
      <vt:lpstr>Leggendo le sue Lettere e gli Atti </vt:lpstr>
      <vt:lpstr>In conclusione …</vt:lpstr>
      <vt:lpstr>Questione spinosa … </vt:lpstr>
      <vt:lpstr>C’è chi lo tira in ballo …</vt:lpstr>
      <vt:lpstr>C’è chi lo ‘utilizza’</vt:lpstr>
      <vt:lpstr>Errore!</vt:lpstr>
      <vt:lpstr>Il metro di giudizio è …</vt:lpstr>
      <vt:lpstr>Tornando a Paolo …</vt:lpstr>
      <vt:lpstr>Diapositiva 37</vt:lpstr>
      <vt:lpstr>Diapositiva 38</vt:lpstr>
      <vt:lpstr>1)Citazioni dell'AT</vt:lpstr>
      <vt:lpstr>Diapositiva 40</vt:lpstr>
      <vt:lpstr>Diapositiva 41</vt:lpstr>
      <vt:lpstr>2)Donna in genere</vt:lpstr>
      <vt:lpstr>Diapositiva 43</vt:lpstr>
      <vt:lpstr>‘Toilette’ uomo / donna</vt:lpstr>
      <vt:lpstr>Diapositiva 45</vt:lpstr>
      <vt:lpstr>3)Vergini </vt:lpstr>
      <vt:lpstr>Diapositiva 47</vt:lpstr>
      <vt:lpstr>Diapositiva 48</vt:lpstr>
      <vt:lpstr>4)Vedove </vt:lpstr>
      <vt:lpstr>Diapositiva 50</vt:lpstr>
      <vt:lpstr>Diapositiva 51</vt:lpstr>
      <vt:lpstr>Diapositiva 52</vt:lpstr>
      <vt:lpstr>5)Morale familiare e sessuale</vt:lpstr>
      <vt:lpstr>Diapositiva 54</vt:lpstr>
      <vt:lpstr>Diapositiva 55</vt:lpstr>
      <vt:lpstr>Diapositiva 56</vt:lpstr>
      <vt:lpstr>Diapositiva 57</vt:lpstr>
      <vt:lpstr>6)Metafora della madre</vt:lpstr>
      <vt:lpstr>7)Elenco donne nei saluti</vt:lpstr>
      <vt:lpstr>Diapositiva 60</vt:lpstr>
      <vt:lpstr>Diapositiva 61</vt:lpstr>
      <vt:lpstr>Diapositiva 62</vt:lpstr>
      <vt:lpstr>8)Mogli delle autorità religiose</vt:lpstr>
      <vt:lpstr>9)Maria Santissima</vt:lpstr>
      <vt:lpstr>E tu, donna?</vt:lpstr>
      <vt:lpstr>E tu, uomo?</vt:lpstr>
      <vt:lpstr>Uomo / donna</vt:lpstr>
      <vt:lpstr>Sempre guardare alla Donna che ha generato il Redentore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 Paolo, l’apostolo delle genti</dc:title>
  <dc:creator>Giusy</dc:creator>
  <cp:lastModifiedBy>Giusy</cp:lastModifiedBy>
  <cp:revision>34</cp:revision>
  <dcterms:created xsi:type="dcterms:W3CDTF">2016-10-31T07:49:11Z</dcterms:created>
  <dcterms:modified xsi:type="dcterms:W3CDTF">2016-10-31T15:52:12Z</dcterms:modified>
</cp:coreProperties>
</file>