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303" r:id="rId9"/>
    <p:sldId id="304" r:id="rId10"/>
    <p:sldId id="315" r:id="rId11"/>
    <p:sldId id="263" r:id="rId12"/>
    <p:sldId id="305" r:id="rId13"/>
    <p:sldId id="306" r:id="rId14"/>
    <p:sldId id="264" r:id="rId15"/>
    <p:sldId id="314" r:id="rId16"/>
    <p:sldId id="265" r:id="rId17"/>
    <p:sldId id="309" r:id="rId18"/>
    <p:sldId id="266" r:id="rId19"/>
    <p:sldId id="267" r:id="rId20"/>
    <p:sldId id="268" r:id="rId21"/>
    <p:sldId id="307" r:id="rId22"/>
    <p:sldId id="269" r:id="rId23"/>
    <p:sldId id="308" r:id="rId24"/>
    <p:sldId id="270" r:id="rId25"/>
    <p:sldId id="271" r:id="rId26"/>
    <p:sldId id="272" r:id="rId27"/>
    <p:sldId id="273" r:id="rId28"/>
    <p:sldId id="274" r:id="rId29"/>
    <p:sldId id="275" r:id="rId30"/>
    <p:sldId id="276" r:id="rId31"/>
    <p:sldId id="277" r:id="rId32"/>
    <p:sldId id="278" r:id="rId33"/>
    <p:sldId id="279" r:id="rId34"/>
    <p:sldId id="310" r:id="rId35"/>
    <p:sldId id="280" r:id="rId36"/>
    <p:sldId id="281" r:id="rId37"/>
    <p:sldId id="282" r:id="rId38"/>
    <p:sldId id="283" r:id="rId39"/>
    <p:sldId id="311" r:id="rId40"/>
    <p:sldId id="284" r:id="rId41"/>
    <p:sldId id="285" r:id="rId42"/>
    <p:sldId id="286" r:id="rId43"/>
    <p:sldId id="287" r:id="rId44"/>
    <p:sldId id="312" r:id="rId45"/>
    <p:sldId id="288" r:id="rId46"/>
    <p:sldId id="289" r:id="rId47"/>
    <p:sldId id="290" r:id="rId48"/>
    <p:sldId id="291" r:id="rId49"/>
    <p:sldId id="313" r:id="rId50"/>
    <p:sldId id="292" r:id="rId51"/>
    <p:sldId id="293" r:id="rId52"/>
    <p:sldId id="294" r:id="rId53"/>
    <p:sldId id="295" r:id="rId54"/>
    <p:sldId id="296" r:id="rId55"/>
    <p:sldId id="297" r:id="rId56"/>
    <p:sldId id="298" r:id="rId57"/>
    <p:sldId id="299" r:id="rId58"/>
    <p:sldId id="300" r:id="rId59"/>
    <p:sldId id="301" r:id="rId60"/>
    <p:sldId id="316" r:id="rId61"/>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897" autoAdjust="0"/>
  </p:normalViewPr>
  <p:slideViewPr>
    <p:cSldViewPr>
      <p:cViewPr>
        <p:scale>
          <a:sx n="40" d="100"/>
          <a:sy n="40" d="100"/>
        </p:scale>
        <p:origin x="-1386" y="-15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53B3B542-3FAA-4611-B8F5-63ED4CB92E81}" type="datetimeFigureOut">
              <a:rPr lang="it-IT" smtClean="0"/>
              <a:pPr/>
              <a:t>17/10/2016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289B531-3BB4-4172-A1F2-1FB16912A5E3}"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3B3B542-3FAA-4611-B8F5-63ED4CB92E81}" type="datetimeFigureOut">
              <a:rPr lang="it-IT" smtClean="0"/>
              <a:pPr/>
              <a:t>17/10/2016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289B531-3BB4-4172-A1F2-1FB16912A5E3}"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3B3B542-3FAA-4611-B8F5-63ED4CB92E81}" type="datetimeFigureOut">
              <a:rPr lang="it-IT" smtClean="0"/>
              <a:pPr/>
              <a:t>17/10/2016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289B531-3BB4-4172-A1F2-1FB16912A5E3}"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3B3B542-3FAA-4611-B8F5-63ED4CB92E81}" type="datetimeFigureOut">
              <a:rPr lang="it-IT" smtClean="0"/>
              <a:pPr/>
              <a:t>17/10/2016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289B531-3BB4-4172-A1F2-1FB16912A5E3}"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53B3B542-3FAA-4611-B8F5-63ED4CB92E81}" type="datetimeFigureOut">
              <a:rPr lang="it-IT" smtClean="0"/>
              <a:pPr/>
              <a:t>17/10/2016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289B531-3BB4-4172-A1F2-1FB16912A5E3}"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53B3B542-3FAA-4611-B8F5-63ED4CB92E81}" type="datetimeFigureOut">
              <a:rPr lang="it-IT" smtClean="0"/>
              <a:pPr/>
              <a:t>17/10/2016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289B531-3BB4-4172-A1F2-1FB16912A5E3}"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53B3B542-3FAA-4611-B8F5-63ED4CB92E81}" type="datetimeFigureOut">
              <a:rPr lang="it-IT" smtClean="0"/>
              <a:pPr/>
              <a:t>17/10/2016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6289B531-3BB4-4172-A1F2-1FB16912A5E3}"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53B3B542-3FAA-4611-B8F5-63ED4CB92E81}" type="datetimeFigureOut">
              <a:rPr lang="it-IT" smtClean="0"/>
              <a:pPr/>
              <a:t>17/10/2016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6289B531-3BB4-4172-A1F2-1FB16912A5E3}"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3B3B542-3FAA-4611-B8F5-63ED4CB92E81}" type="datetimeFigureOut">
              <a:rPr lang="it-IT" smtClean="0"/>
              <a:pPr/>
              <a:t>17/10/2016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6289B531-3BB4-4172-A1F2-1FB16912A5E3}"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53B3B542-3FAA-4611-B8F5-63ED4CB92E81}" type="datetimeFigureOut">
              <a:rPr lang="it-IT" smtClean="0"/>
              <a:pPr/>
              <a:t>17/10/2016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289B531-3BB4-4172-A1F2-1FB16912A5E3}"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53B3B542-3FAA-4611-B8F5-63ED4CB92E81}" type="datetimeFigureOut">
              <a:rPr lang="it-IT" smtClean="0"/>
              <a:pPr/>
              <a:t>17/10/2016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289B531-3BB4-4172-A1F2-1FB16912A5E3}"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92D050"/>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B3B542-3FAA-4611-B8F5-63ED4CB92E81}" type="datetimeFigureOut">
              <a:rPr lang="it-IT" smtClean="0"/>
              <a:pPr/>
              <a:t>17/10/2016</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89B531-3BB4-4172-A1F2-1FB16912A5E3}"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bing.com/images/search?q=nuovo+testamento+immagini&amp;view=detailv2&amp;qpvt=nuovo+testamento+immagini&amp;id=5F247E3FB30CCEACE509626BE8038D8C09354FA3&amp;selectedIndex=14&amp;ccid=thrN0YBx&amp;simid=608037185561037940&amp;thid=OIP.Mb61acdd18071f06774dfdd8c5e6a9736o0"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268761"/>
            <a:ext cx="7772400" cy="1224135"/>
          </a:xfrm>
        </p:spPr>
        <p:txBody>
          <a:bodyPr/>
          <a:lstStyle/>
          <a:p>
            <a:r>
              <a:rPr lang="it-IT" b="1" dirty="0" smtClean="0">
                <a:solidFill>
                  <a:srgbClr val="0070C0"/>
                </a:solidFill>
                <a:latin typeface="Algerian" pitchFamily="82" charset="0"/>
              </a:rPr>
              <a:t>Il Nuovo Testamento</a:t>
            </a:r>
            <a:endParaRPr lang="it-IT" b="1" dirty="0">
              <a:solidFill>
                <a:srgbClr val="0070C0"/>
              </a:solidFill>
              <a:latin typeface="Algerian" pitchFamily="82" charset="0"/>
            </a:endParaRPr>
          </a:p>
        </p:txBody>
      </p:sp>
      <p:sp useBgFill="1">
        <p:nvSpPr>
          <p:cNvPr id="3" name="Sottotitolo 2"/>
          <p:cNvSpPr>
            <a:spLocks noGrp="1"/>
          </p:cNvSpPr>
          <p:nvPr>
            <p:ph type="subTitle" idx="1"/>
          </p:nvPr>
        </p:nvSpPr>
        <p:spPr>
          <a:xfrm>
            <a:off x="1371600" y="2564904"/>
            <a:ext cx="6400800" cy="3600400"/>
          </a:xfrm>
        </p:spPr>
        <p:txBody>
          <a:bodyPr/>
          <a:lstStyle/>
          <a:p>
            <a:endParaRPr lang="it-IT" dirty="0"/>
          </a:p>
        </p:txBody>
      </p:sp>
      <p:pic>
        <p:nvPicPr>
          <p:cNvPr id="4" name="Immagine 3" descr="Risultato immagine per nuovo testamento immagini">
            <a:hlinkClick r:id="rId2"/>
          </p:cNvPr>
          <p:cNvPicPr/>
          <p:nvPr/>
        </p:nvPicPr>
        <p:blipFill>
          <a:blip r:embed="rId3" cstate="print"/>
          <a:srcRect/>
          <a:stretch>
            <a:fillRect/>
          </a:stretch>
        </p:blipFill>
        <p:spPr bwMode="auto">
          <a:xfrm>
            <a:off x="2123728" y="2276872"/>
            <a:ext cx="4536504" cy="417646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pPr algn="ctr">
              <a:buNone/>
            </a:pPr>
            <a:r>
              <a:rPr lang="it-IT" sz="7200" b="1" dirty="0" smtClean="0">
                <a:solidFill>
                  <a:srgbClr val="FF0000"/>
                </a:solidFill>
              </a:rPr>
              <a:t>Con quale tipo di terreno identifichi il tuo cuore?</a:t>
            </a:r>
            <a:endParaRPr lang="it-IT" sz="7200" b="1" dirty="0">
              <a:solidFill>
                <a:srgbClr val="FF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latin typeface="Algerian" pitchFamily="82" charset="0"/>
              </a:rPr>
              <a:t>Marco  …</a:t>
            </a:r>
            <a:endParaRPr lang="it-IT" b="1" dirty="0">
              <a:solidFill>
                <a:srgbClr val="FF0000"/>
              </a:solidFill>
              <a:latin typeface="Algerian" pitchFamily="82" charset="0"/>
            </a:endParaRPr>
          </a:p>
        </p:txBody>
      </p:sp>
      <p:sp>
        <p:nvSpPr>
          <p:cNvPr id="3" name="Segnaposto contenuto 2"/>
          <p:cNvSpPr>
            <a:spLocks noGrp="1"/>
          </p:cNvSpPr>
          <p:nvPr>
            <p:ph idx="1"/>
          </p:nvPr>
        </p:nvSpPr>
        <p:spPr/>
        <p:txBody>
          <a:bodyPr>
            <a:normAutofit/>
          </a:bodyPr>
          <a:lstStyle/>
          <a:p>
            <a:pPr algn="ctr">
              <a:buNone/>
            </a:pPr>
            <a:endParaRPr lang="it-IT" sz="3600" b="1" dirty="0" smtClean="0"/>
          </a:p>
          <a:p>
            <a:pPr algn="ctr">
              <a:buNone/>
            </a:pPr>
            <a:r>
              <a:rPr lang="it-IT" sz="3600" b="1" dirty="0" smtClean="0"/>
              <a:t> … </a:t>
            </a:r>
            <a:r>
              <a:rPr lang="it-IT" sz="3600" b="1" dirty="0"/>
              <a:t>è rivolto ai cristiani che si sono convertiti dal paganesimo e descrive progressivamente il mistero di </a:t>
            </a:r>
            <a:r>
              <a:rPr lang="it-IT" sz="3600" b="1" i="1" dirty="0"/>
              <a:t>Gesù Cristo, Figlio di Dio </a:t>
            </a:r>
            <a:r>
              <a:rPr lang="it-IT" sz="3600" b="1" dirty="0"/>
              <a:t>(1,1) e per questo è stato definito il ‘Vangelo del catecumeno</a:t>
            </a:r>
            <a:r>
              <a:rPr lang="it-IT" sz="3600" b="1" dirty="0" smtClean="0"/>
              <a:t>’.</a:t>
            </a:r>
            <a:endParaRPr lang="it-IT" sz="36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tx2">
                    <a:lumMod val="75000"/>
                  </a:schemeClr>
                </a:solidFill>
                <a:latin typeface="Algerian" pitchFamily="82" charset="0"/>
              </a:rPr>
              <a:t>Matteo …</a:t>
            </a:r>
            <a:endParaRPr lang="it-IT" b="1" dirty="0">
              <a:solidFill>
                <a:schemeClr val="tx2">
                  <a:lumMod val="75000"/>
                </a:schemeClr>
              </a:solidFill>
              <a:latin typeface="Algerian" pitchFamily="82" charset="0"/>
            </a:endParaRPr>
          </a:p>
        </p:txBody>
      </p:sp>
      <p:sp>
        <p:nvSpPr>
          <p:cNvPr id="3" name="Segnaposto contenuto 2"/>
          <p:cNvSpPr>
            <a:spLocks noGrp="1"/>
          </p:cNvSpPr>
          <p:nvPr>
            <p:ph idx="1"/>
          </p:nvPr>
        </p:nvSpPr>
        <p:spPr/>
        <p:txBody>
          <a:bodyPr>
            <a:normAutofit/>
          </a:bodyPr>
          <a:lstStyle/>
          <a:p>
            <a:pPr algn="ctr">
              <a:buNone/>
            </a:pPr>
            <a:endParaRPr lang="it-IT" b="1" dirty="0" smtClean="0"/>
          </a:p>
          <a:p>
            <a:pPr algn="ctr">
              <a:buNone/>
            </a:pPr>
            <a:r>
              <a:rPr lang="it-IT" b="1" dirty="0" smtClean="0"/>
              <a:t>… è rivolto ai cristiani convertiti dal giudaismo e si prefigge di dimostrare che Gesù è il Messia annunciato. È l’evangelista che fa pronunciare a Gesù il termine ‘chiesa’ (16,18; 18,17) e 5 discorsi con cui istruisce i suoi interlocutori. Viene considerato appunto come il ‘Vangelo del catechista’.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C000"/>
                </a:solidFill>
                <a:latin typeface="Algerian" pitchFamily="82" charset="0"/>
              </a:rPr>
              <a:t>Luca …</a:t>
            </a:r>
            <a:endParaRPr lang="it-IT" b="1" dirty="0">
              <a:solidFill>
                <a:srgbClr val="FFC000"/>
              </a:solidFill>
              <a:latin typeface="Algerian" pitchFamily="82" charset="0"/>
            </a:endParaRPr>
          </a:p>
        </p:txBody>
      </p:sp>
      <p:sp>
        <p:nvSpPr>
          <p:cNvPr id="3" name="Segnaposto contenuto 2"/>
          <p:cNvSpPr>
            <a:spLocks noGrp="1"/>
          </p:cNvSpPr>
          <p:nvPr>
            <p:ph idx="1"/>
          </p:nvPr>
        </p:nvSpPr>
        <p:spPr/>
        <p:txBody>
          <a:bodyPr>
            <a:normAutofit/>
          </a:bodyPr>
          <a:lstStyle/>
          <a:p>
            <a:pPr algn="ctr">
              <a:buNone/>
            </a:pPr>
            <a:endParaRPr lang="it-IT" b="1" dirty="0" smtClean="0"/>
          </a:p>
          <a:p>
            <a:pPr algn="ctr">
              <a:buNone/>
            </a:pPr>
            <a:r>
              <a:rPr lang="it-IT" b="1" dirty="0" smtClean="0"/>
              <a:t>… si rivolge ad una comunità un po’ più matura di quelle dei due precedenti evangelisti e la finalità è quella di presentare soprattutto il carattere misericordioso di Gesù e il conseguente dovere dei suoi fedeli di </a:t>
            </a:r>
            <a:r>
              <a:rPr lang="it-IT" b="1" dirty="0" err="1" smtClean="0"/>
              <a:t>imitarLo</a:t>
            </a:r>
            <a:r>
              <a:rPr lang="it-IT" b="1" dirty="0" smtClean="0"/>
              <a:t> nei rapporti con gli altri. È ritenuto il ‘Vangelo del testimone di Gesù’.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accent2">
                    <a:lumMod val="50000"/>
                  </a:schemeClr>
                </a:solidFill>
                <a:latin typeface="Algerian" pitchFamily="82" charset="0"/>
              </a:rPr>
              <a:t>Giovanni …</a:t>
            </a:r>
            <a:endParaRPr lang="it-IT" b="1" dirty="0">
              <a:solidFill>
                <a:schemeClr val="accent2">
                  <a:lumMod val="50000"/>
                </a:schemeClr>
              </a:solidFill>
              <a:latin typeface="Algerian" pitchFamily="82" charset="0"/>
            </a:endParaRPr>
          </a:p>
        </p:txBody>
      </p:sp>
      <p:sp>
        <p:nvSpPr>
          <p:cNvPr id="3" name="Segnaposto contenuto 2"/>
          <p:cNvSpPr>
            <a:spLocks noGrp="1"/>
          </p:cNvSpPr>
          <p:nvPr>
            <p:ph idx="1"/>
          </p:nvPr>
        </p:nvSpPr>
        <p:spPr/>
        <p:txBody>
          <a:bodyPr/>
          <a:lstStyle/>
          <a:p>
            <a:pPr algn="ctr">
              <a:buNone/>
            </a:pPr>
            <a:endParaRPr lang="it-IT" b="1" dirty="0" smtClean="0"/>
          </a:p>
          <a:p>
            <a:pPr algn="ctr">
              <a:buNone/>
            </a:pPr>
            <a:r>
              <a:rPr lang="it-IT" b="1" dirty="0" smtClean="0"/>
              <a:t>… è </a:t>
            </a:r>
            <a:r>
              <a:rPr lang="it-IT" b="1" dirty="0"/>
              <a:t>il Vangelo composto più avanti nel tempo rispetto ai Sinottici (fine I secolo) e propone tematiche in contrasto tra loro quali luce e tenebra, fede ed incredulità, rifiuto e accoglienza, in una logica di una comunità che già ha conosciuto la persecuzione. </a:t>
            </a:r>
            <a:endParaRPr lang="it-IT" b="1" dirty="0" smtClean="0"/>
          </a:p>
          <a:p>
            <a:pPr algn="ctr">
              <a:buNone/>
            </a:pPr>
            <a:r>
              <a:rPr lang="it-IT" b="1" dirty="0" smtClean="0"/>
              <a:t>È </a:t>
            </a:r>
            <a:r>
              <a:rPr lang="it-IT" b="1" dirty="0"/>
              <a:t>definito il ‘Vangelo spirituale’.</a:t>
            </a:r>
          </a:p>
          <a:p>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nvPr>
        </p:nvGraphicFramePr>
        <p:xfrm>
          <a:off x="457200" y="340569"/>
          <a:ext cx="8229600" cy="6400800"/>
        </p:xfrm>
        <a:graphic>
          <a:graphicData uri="http://schemas.openxmlformats.org/drawingml/2006/table">
            <a:tbl>
              <a:tblPr firstRow="1" bandRow="1">
                <a:tableStyleId>{5C22544A-7EE6-4342-B048-85BDC9FD1C3A}</a:tableStyleId>
              </a:tblPr>
              <a:tblGrid>
                <a:gridCol w="2057400"/>
                <a:gridCol w="2057400"/>
                <a:gridCol w="2057400"/>
                <a:gridCol w="2057400"/>
              </a:tblGrid>
              <a:tr h="487534">
                <a:tc>
                  <a:txBody>
                    <a:bodyPr/>
                    <a:lstStyle/>
                    <a:p>
                      <a:pPr algn="ctr" fontAlgn="t"/>
                      <a:r>
                        <a:rPr lang="en-US" sz="2400" b="1" dirty="0" smtClean="0">
                          <a:latin typeface="Times New Roman" pitchFamily="18" charset="0"/>
                          <a:cs typeface="Times New Roman" pitchFamily="18" charset="0"/>
                        </a:rPr>
                        <a:t>Mt 26,51 </a:t>
                      </a:r>
                      <a:endParaRPr lang="it-IT" sz="2400" b="1" dirty="0" smtClean="0">
                        <a:latin typeface="Times New Roman" pitchFamily="18" charset="0"/>
                        <a:cs typeface="Times New Roman" pitchFamily="18" charset="0"/>
                      </a:endParaRPr>
                    </a:p>
                    <a:p>
                      <a:pPr algn="ctr"/>
                      <a:endParaRPr lang="it-IT" sz="2400"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dirty="0" smtClean="0">
                          <a:latin typeface="Times New Roman" pitchFamily="18" charset="0"/>
                          <a:cs typeface="Times New Roman" pitchFamily="18" charset="0"/>
                        </a:rPr>
                        <a:t>Mc 14,47</a:t>
                      </a:r>
                      <a:endParaRPr lang="it-IT" sz="2400" dirty="0" smtClean="0">
                        <a:latin typeface="Times New Roman" pitchFamily="18" charset="0"/>
                        <a:cs typeface="Times New Roman" pitchFamily="18" charset="0"/>
                      </a:endParaRPr>
                    </a:p>
                    <a:p>
                      <a:pPr algn="ctr"/>
                      <a:endParaRPr lang="it-IT" sz="2400" dirty="0">
                        <a:latin typeface="Times New Roman" pitchFamily="18" charset="0"/>
                        <a:cs typeface="Times New Roman" pitchFamily="18" charset="0"/>
                      </a:endParaRPr>
                    </a:p>
                  </a:txBody>
                  <a:tcPr/>
                </a:tc>
                <a:tc>
                  <a:txBody>
                    <a:bodyPr/>
                    <a:lstStyle/>
                    <a:p>
                      <a:pPr algn="ctr" fontAlgn="t"/>
                      <a:r>
                        <a:rPr lang="en-US" sz="2400" b="1" dirty="0" err="1" smtClean="0">
                          <a:latin typeface="Times New Roman" pitchFamily="18" charset="0"/>
                          <a:cs typeface="Times New Roman" pitchFamily="18" charset="0"/>
                        </a:rPr>
                        <a:t>Lc</a:t>
                      </a:r>
                      <a:r>
                        <a:rPr lang="en-US" sz="2400" b="1" dirty="0" smtClean="0">
                          <a:latin typeface="Times New Roman" pitchFamily="18" charset="0"/>
                          <a:cs typeface="Times New Roman" pitchFamily="18" charset="0"/>
                        </a:rPr>
                        <a:t> 22,50-51</a:t>
                      </a:r>
                      <a:endParaRPr lang="it-IT" sz="2400" dirty="0" smtClean="0">
                        <a:latin typeface="Times New Roman" pitchFamily="18" charset="0"/>
                        <a:cs typeface="Times New Roman" pitchFamily="18" charset="0"/>
                      </a:endParaRPr>
                    </a:p>
                    <a:p>
                      <a:pPr algn="ctr"/>
                      <a:endParaRPr lang="it-IT" sz="2400" dirty="0">
                        <a:latin typeface="Times New Roman" pitchFamily="18" charset="0"/>
                        <a:cs typeface="Times New Roman" pitchFamily="18" charset="0"/>
                      </a:endParaRPr>
                    </a:p>
                  </a:txBody>
                  <a:tcPr/>
                </a:tc>
                <a:tc>
                  <a:txBody>
                    <a:bodyPr/>
                    <a:lstStyle/>
                    <a:p>
                      <a:pPr algn="ctr" fontAlgn="t"/>
                      <a:r>
                        <a:rPr lang="en-US" sz="2400" b="1" dirty="0" err="1" smtClean="0">
                          <a:latin typeface="Times New Roman" pitchFamily="18" charset="0"/>
                          <a:cs typeface="Times New Roman" pitchFamily="18" charset="0"/>
                        </a:rPr>
                        <a:t>Gv</a:t>
                      </a:r>
                      <a:r>
                        <a:rPr lang="en-US" sz="2400" b="1" dirty="0" smtClean="0">
                          <a:latin typeface="Times New Roman" pitchFamily="18" charset="0"/>
                          <a:cs typeface="Times New Roman" pitchFamily="18" charset="0"/>
                        </a:rPr>
                        <a:t> 18,10</a:t>
                      </a:r>
                      <a:endParaRPr lang="it-IT" sz="2400" dirty="0" smtClean="0">
                        <a:latin typeface="Times New Roman" pitchFamily="18" charset="0"/>
                        <a:cs typeface="Times New Roman" pitchFamily="18" charset="0"/>
                      </a:endParaRPr>
                    </a:p>
                  </a:txBody>
                  <a:tcPr/>
                </a:tc>
              </a:tr>
              <a:tr h="551374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2400" b="1" i="1" dirty="0" smtClean="0">
                          <a:latin typeface="Times New Roman" pitchFamily="18" charset="0"/>
                          <a:cs typeface="Times New Roman" pitchFamily="18" charset="0"/>
                        </a:rPr>
                        <a:t>Ed ecco, uno di quelli che erano con Gesù, messa mano alla spada, la estrasse e colpì il servo del sommo sacerdote staccandogli un orecchio.</a:t>
                      </a:r>
                      <a:endParaRPr lang="it-IT" sz="2400" b="1" dirty="0" smtClean="0">
                        <a:latin typeface="Times New Roman" pitchFamily="18" charset="0"/>
                        <a:cs typeface="Times New Roman" pitchFamily="18" charset="0"/>
                      </a:endParaRPr>
                    </a:p>
                    <a:p>
                      <a:pPr algn="ctr"/>
                      <a:endParaRPr lang="it-IT" sz="2400" dirty="0">
                        <a:latin typeface="Times New Roman" pitchFamily="18" charset="0"/>
                        <a:cs typeface="Times New Roman" pitchFamily="18" charset="0"/>
                      </a:endParaRPr>
                    </a:p>
                  </a:txBody>
                  <a:tcPr/>
                </a:tc>
                <a:tc>
                  <a:txBody>
                    <a:bodyPr/>
                    <a:lstStyle/>
                    <a:p>
                      <a:pPr algn="ctr"/>
                      <a:r>
                        <a:rPr lang="it-IT" sz="2400" b="1" i="1" dirty="0" smtClean="0">
                          <a:latin typeface="Times New Roman" pitchFamily="18" charset="0"/>
                          <a:cs typeface="Times New Roman" pitchFamily="18" charset="0"/>
                        </a:rPr>
                        <a:t>Uno dei presenti, estratta la spada, colpì il servo del sommo sacerdote e gli recise l' orecchio.</a:t>
                      </a:r>
                      <a:endParaRPr lang="it-IT" sz="2400" dirty="0" smtClean="0">
                        <a:latin typeface="Times New Roman" pitchFamily="18" charset="0"/>
                        <a:cs typeface="Times New Roman" pitchFamily="18" charset="0"/>
                      </a:endParaRPr>
                    </a:p>
                    <a:p>
                      <a:pPr algn="ctr"/>
                      <a:endParaRPr lang="it-IT" sz="2400"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2400" b="1" i="1" dirty="0" smtClean="0">
                          <a:latin typeface="Times New Roman" pitchFamily="18" charset="0"/>
                          <a:cs typeface="Times New Roman" pitchFamily="18" charset="0"/>
                        </a:rPr>
                        <a:t>E uno di loro colpì il servo del sommo sacerdote e gli staccò l' orecchio destro. Gesù intervenne dicendo: "Lasciate, basta così!". </a:t>
                      </a:r>
                      <a:r>
                        <a:rPr lang="it-IT" sz="2400" b="1" i="1" u="sng" dirty="0" smtClean="0">
                          <a:latin typeface="Times New Roman" pitchFamily="18" charset="0"/>
                          <a:cs typeface="Times New Roman" pitchFamily="18" charset="0"/>
                        </a:rPr>
                        <a:t>E toccandogli l' orecchio, lo guarì</a:t>
                      </a:r>
                      <a:r>
                        <a:rPr lang="it-IT" sz="2400" b="1" i="1" dirty="0" smtClean="0">
                          <a:latin typeface="Times New Roman" pitchFamily="18" charset="0"/>
                          <a:cs typeface="Times New Roman" pitchFamily="18" charset="0"/>
                        </a:rPr>
                        <a:t>. </a:t>
                      </a:r>
                      <a:endParaRPr lang="it-IT" sz="2400" dirty="0" smtClean="0">
                        <a:latin typeface="Times New Roman" pitchFamily="18" charset="0"/>
                        <a:cs typeface="Times New Roman" pitchFamily="18" charset="0"/>
                      </a:endParaRPr>
                    </a:p>
                    <a:p>
                      <a:pPr algn="ctr"/>
                      <a:endParaRPr lang="it-IT" sz="2400"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2400" b="1" i="1" dirty="0" smtClean="0">
                          <a:latin typeface="Times New Roman" pitchFamily="18" charset="0"/>
                          <a:cs typeface="Times New Roman" pitchFamily="18" charset="0"/>
                        </a:rPr>
                        <a:t>Allora Simon Pietro, che aveva una spada, la trasse fuori e colpì il servo del sommo sacerdote e gli tagliò l' orecchio destro. Quel servo si chiamava </a:t>
                      </a:r>
                      <a:r>
                        <a:rPr lang="it-IT" sz="2400" b="1" i="1" dirty="0" err="1" smtClean="0">
                          <a:latin typeface="Times New Roman" pitchFamily="18" charset="0"/>
                          <a:cs typeface="Times New Roman" pitchFamily="18" charset="0"/>
                        </a:rPr>
                        <a:t>Malco</a:t>
                      </a:r>
                      <a:endParaRPr lang="it-IT" sz="2400" dirty="0" smtClean="0">
                        <a:latin typeface="Times New Roman" pitchFamily="18" charset="0"/>
                        <a:cs typeface="Times New Roman" pitchFamily="18" charset="0"/>
                      </a:endParaRPr>
                    </a:p>
                    <a:p>
                      <a:pPr algn="ctr"/>
                      <a:endParaRPr lang="it-IT" sz="24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accent1">
                    <a:lumMod val="50000"/>
                  </a:schemeClr>
                </a:solidFill>
                <a:latin typeface="Algerian" pitchFamily="82" charset="0"/>
              </a:rPr>
              <a:t>Le Lettere Cattoliche …</a:t>
            </a:r>
            <a:endParaRPr lang="it-IT" b="1" dirty="0">
              <a:solidFill>
                <a:schemeClr val="accent1">
                  <a:lumMod val="50000"/>
                </a:schemeClr>
              </a:solidFill>
              <a:latin typeface="Algerian" pitchFamily="82" charset="0"/>
            </a:endParaRPr>
          </a:p>
        </p:txBody>
      </p:sp>
      <p:sp>
        <p:nvSpPr>
          <p:cNvPr id="3" name="Segnaposto contenuto 2"/>
          <p:cNvSpPr>
            <a:spLocks noGrp="1"/>
          </p:cNvSpPr>
          <p:nvPr>
            <p:ph idx="1"/>
          </p:nvPr>
        </p:nvSpPr>
        <p:spPr/>
        <p:txBody>
          <a:bodyPr>
            <a:normAutofit/>
          </a:bodyPr>
          <a:lstStyle/>
          <a:p>
            <a:pPr algn="ctr">
              <a:buNone/>
            </a:pPr>
            <a:r>
              <a:rPr lang="it-IT" b="1" dirty="0" smtClean="0">
                <a:latin typeface="Times New Roman" pitchFamily="18" charset="0"/>
                <a:cs typeface="Times New Roman" pitchFamily="18" charset="0"/>
              </a:rPr>
              <a:t>… chiamate </a:t>
            </a:r>
            <a:r>
              <a:rPr lang="it-IT" b="1" dirty="0">
                <a:latin typeface="Times New Roman" pitchFamily="18" charset="0"/>
                <a:cs typeface="Times New Roman" pitchFamily="18" charset="0"/>
              </a:rPr>
              <a:t>così perché non rivolte a singole comunità, ma a tutti (sono appunto ‘</a:t>
            </a:r>
            <a:r>
              <a:rPr lang="it-IT" b="1" dirty="0">
                <a:solidFill>
                  <a:srgbClr val="FF0000"/>
                </a:solidFill>
                <a:latin typeface="Times New Roman" pitchFamily="18" charset="0"/>
                <a:cs typeface="Times New Roman" pitchFamily="18" charset="0"/>
              </a:rPr>
              <a:t>cattoliche</a:t>
            </a:r>
            <a:r>
              <a:rPr lang="it-IT" b="1" dirty="0">
                <a:latin typeface="Times New Roman" pitchFamily="18" charset="0"/>
                <a:cs typeface="Times New Roman" pitchFamily="18" charset="0"/>
              </a:rPr>
              <a:t>’ cioè ‘</a:t>
            </a:r>
            <a:r>
              <a:rPr lang="it-IT" b="1" dirty="0">
                <a:solidFill>
                  <a:srgbClr val="FF0000"/>
                </a:solidFill>
                <a:latin typeface="Times New Roman" pitchFamily="18" charset="0"/>
                <a:cs typeface="Times New Roman" pitchFamily="18" charset="0"/>
              </a:rPr>
              <a:t>universali</a:t>
            </a:r>
            <a:r>
              <a:rPr lang="it-IT" b="1" dirty="0">
                <a:latin typeface="Times New Roman" pitchFamily="18" charset="0"/>
                <a:cs typeface="Times New Roman" pitchFamily="18" charset="0"/>
              </a:rPr>
              <a:t>’), sono definite con il nome di chi si suppone ne sia stato l’Autore: </a:t>
            </a:r>
            <a:r>
              <a:rPr lang="it-IT" b="1" i="1" dirty="0">
                <a:solidFill>
                  <a:srgbClr val="0070C0"/>
                </a:solidFill>
                <a:latin typeface="Times New Roman" pitchFamily="18" charset="0"/>
                <a:cs typeface="Times New Roman" pitchFamily="18" charset="0"/>
              </a:rPr>
              <a:t>Lettera di Giacomo, di Giuda, Prima e Seconda di Pietro, Prima - Seconda e Terza di Giovanni</a:t>
            </a:r>
            <a:r>
              <a:rPr lang="it-IT" b="1" dirty="0">
                <a:latin typeface="Times New Roman" pitchFamily="18" charset="0"/>
                <a:cs typeface="Times New Roman" pitchFamily="18" charset="0"/>
              </a:rPr>
              <a:t>. </a:t>
            </a:r>
            <a:endParaRPr lang="it-IT"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tx2"/>
                </a:solidFill>
              </a:rPr>
              <a:t>Sempre le Lettere ‘cattoliche’ …</a:t>
            </a:r>
            <a:endParaRPr lang="it-IT" b="1" dirty="0">
              <a:solidFill>
                <a:schemeClr val="tx2"/>
              </a:solidFill>
            </a:endParaRPr>
          </a:p>
        </p:txBody>
      </p:sp>
      <p:sp>
        <p:nvSpPr>
          <p:cNvPr id="3" name="Segnaposto contenuto 2"/>
          <p:cNvSpPr>
            <a:spLocks noGrp="1"/>
          </p:cNvSpPr>
          <p:nvPr>
            <p:ph idx="1"/>
          </p:nvPr>
        </p:nvSpPr>
        <p:spPr/>
        <p:txBody>
          <a:bodyPr/>
          <a:lstStyle/>
          <a:p>
            <a:pPr algn="ctr">
              <a:buNone/>
            </a:pPr>
            <a:r>
              <a:rPr lang="it-IT" b="1" dirty="0" smtClean="0">
                <a:latin typeface="Times New Roman" pitchFamily="18" charset="0"/>
                <a:cs typeface="Times New Roman" pitchFamily="18" charset="0"/>
              </a:rPr>
              <a:t>… ognuna di esse affronta tematiche legate alle varie esigenze della vita comunitaria come ad esempio: la fede e le opere (</a:t>
            </a:r>
            <a:r>
              <a:rPr lang="it-IT" b="1" i="1" dirty="0" smtClean="0">
                <a:solidFill>
                  <a:srgbClr val="0070C0"/>
                </a:solidFill>
                <a:latin typeface="Times New Roman" pitchFamily="18" charset="0"/>
                <a:cs typeface="Times New Roman" pitchFamily="18" charset="0"/>
              </a:rPr>
              <a:t>Giacomo</a:t>
            </a:r>
            <a:r>
              <a:rPr lang="it-IT" b="1" dirty="0" smtClean="0">
                <a:latin typeface="Times New Roman" pitchFamily="18" charset="0"/>
                <a:cs typeface="Times New Roman" pitchFamily="18" charset="0"/>
              </a:rPr>
              <a:t>), i falsi dottori (</a:t>
            </a:r>
            <a:r>
              <a:rPr lang="it-IT" b="1" i="1" dirty="0" smtClean="0">
                <a:solidFill>
                  <a:srgbClr val="0070C0"/>
                </a:solidFill>
                <a:latin typeface="Times New Roman" pitchFamily="18" charset="0"/>
                <a:cs typeface="Times New Roman" pitchFamily="18" charset="0"/>
              </a:rPr>
              <a:t>Giuda</a:t>
            </a:r>
            <a:r>
              <a:rPr lang="it-IT" b="1" dirty="0" smtClean="0">
                <a:latin typeface="Times New Roman" pitchFamily="18" charset="0"/>
                <a:cs typeface="Times New Roman" pitchFamily="18" charset="0"/>
              </a:rPr>
              <a:t>), la ragione della speranza del cristiano (</a:t>
            </a:r>
            <a:r>
              <a:rPr lang="it-IT" b="1" i="1" dirty="0" smtClean="0">
                <a:solidFill>
                  <a:srgbClr val="0070C0"/>
                </a:solidFill>
                <a:latin typeface="Times New Roman" pitchFamily="18" charset="0"/>
                <a:cs typeface="Times New Roman" pitchFamily="18" charset="0"/>
              </a:rPr>
              <a:t>I Pietro</a:t>
            </a:r>
            <a:r>
              <a:rPr lang="it-IT" b="1" dirty="0" smtClean="0">
                <a:latin typeface="Times New Roman" pitchFamily="18" charset="0"/>
                <a:cs typeface="Times New Roman" pitchFamily="18" charset="0"/>
              </a:rPr>
              <a:t>), l’attesa del giorno del Signore (</a:t>
            </a:r>
            <a:r>
              <a:rPr lang="it-IT" b="1" i="1" dirty="0" smtClean="0">
                <a:solidFill>
                  <a:srgbClr val="0070C0"/>
                </a:solidFill>
                <a:latin typeface="Times New Roman" pitchFamily="18" charset="0"/>
                <a:cs typeface="Times New Roman" pitchFamily="18" charset="0"/>
              </a:rPr>
              <a:t>II Pietro</a:t>
            </a:r>
            <a:r>
              <a:rPr lang="it-IT" b="1" dirty="0" smtClean="0">
                <a:latin typeface="Times New Roman" pitchFamily="18" charset="0"/>
                <a:cs typeface="Times New Roman" pitchFamily="18" charset="0"/>
              </a:rPr>
              <a:t>), l’amore per Dio e per i fratelli (</a:t>
            </a:r>
            <a:r>
              <a:rPr lang="it-IT" b="1" i="1" dirty="0" smtClean="0">
                <a:solidFill>
                  <a:srgbClr val="0070C0"/>
                </a:solidFill>
                <a:latin typeface="Times New Roman" pitchFamily="18" charset="0"/>
                <a:cs typeface="Times New Roman" pitchFamily="18" charset="0"/>
              </a:rPr>
              <a:t>I, </a:t>
            </a:r>
            <a:r>
              <a:rPr lang="it-IT" b="1" i="1" dirty="0" err="1" smtClean="0">
                <a:solidFill>
                  <a:srgbClr val="0070C0"/>
                </a:solidFill>
                <a:latin typeface="Times New Roman" pitchFamily="18" charset="0"/>
                <a:cs typeface="Times New Roman" pitchFamily="18" charset="0"/>
              </a:rPr>
              <a:t>II</a:t>
            </a:r>
            <a:r>
              <a:rPr lang="it-IT" b="1" i="1" dirty="0" smtClean="0">
                <a:solidFill>
                  <a:srgbClr val="0070C0"/>
                </a:solidFill>
                <a:latin typeface="Times New Roman" pitchFamily="18" charset="0"/>
                <a:cs typeface="Times New Roman" pitchFamily="18" charset="0"/>
              </a:rPr>
              <a:t> e III Giovanni</a:t>
            </a:r>
            <a:r>
              <a:rPr lang="it-IT" b="1" dirty="0" smtClean="0">
                <a:latin typeface="Times New Roman" pitchFamily="18" charset="0"/>
                <a:cs typeface="Times New Roman" pitchFamily="18" charset="0"/>
              </a:rPr>
              <a:t>). </a:t>
            </a:r>
          </a:p>
          <a:p>
            <a:pPr algn="ctr">
              <a:buNone/>
            </a:pPr>
            <a:endParaRPr lang="it-IT"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accent2">
                    <a:lumMod val="75000"/>
                  </a:schemeClr>
                </a:solidFill>
                <a:latin typeface="Algerian" pitchFamily="82" charset="0"/>
              </a:rPr>
              <a:t>L’Apocalisse</a:t>
            </a:r>
            <a:endParaRPr lang="it-IT" b="1" dirty="0">
              <a:solidFill>
                <a:schemeClr val="accent2">
                  <a:lumMod val="75000"/>
                </a:schemeClr>
              </a:solidFill>
              <a:latin typeface="Algerian" pitchFamily="82" charset="0"/>
            </a:endParaRPr>
          </a:p>
        </p:txBody>
      </p:sp>
      <p:sp>
        <p:nvSpPr>
          <p:cNvPr id="3" name="Segnaposto contenuto 2"/>
          <p:cNvSpPr>
            <a:spLocks noGrp="1"/>
          </p:cNvSpPr>
          <p:nvPr>
            <p:ph idx="1"/>
          </p:nvPr>
        </p:nvSpPr>
        <p:spPr/>
        <p:txBody>
          <a:bodyPr>
            <a:normAutofit lnSpcReduction="10000"/>
          </a:bodyPr>
          <a:lstStyle/>
          <a:p>
            <a:pPr algn="ctr">
              <a:buNone/>
            </a:pPr>
            <a:r>
              <a:rPr lang="it-IT" dirty="0" smtClean="0"/>
              <a:t>… </a:t>
            </a:r>
            <a:r>
              <a:rPr lang="it-IT" b="1" u="sng" dirty="0" smtClean="0">
                <a:latin typeface="Times New Roman" pitchFamily="18" charset="0"/>
                <a:cs typeface="Times New Roman" pitchFamily="18" charset="0"/>
              </a:rPr>
              <a:t>è </a:t>
            </a:r>
            <a:r>
              <a:rPr lang="it-IT" b="1" u="sng" dirty="0">
                <a:latin typeface="Times New Roman" pitchFamily="18" charset="0"/>
                <a:cs typeface="Times New Roman" pitchFamily="18" charset="0"/>
              </a:rPr>
              <a:t>l’ultimo Libro del NT </a:t>
            </a:r>
            <a:r>
              <a:rPr lang="it-IT" b="1" dirty="0">
                <a:latin typeface="Times New Roman" pitchFamily="18" charset="0"/>
                <a:cs typeface="Times New Roman" pitchFamily="18" charset="0"/>
              </a:rPr>
              <a:t>ed è attribuito all’Apostolo Giovanni </a:t>
            </a:r>
            <a:r>
              <a:rPr lang="it-IT" sz="2000" dirty="0">
                <a:latin typeface="Times New Roman" pitchFamily="18" charset="0"/>
                <a:cs typeface="Times New Roman" pitchFamily="18" charset="0"/>
              </a:rPr>
              <a:t>(forse </a:t>
            </a:r>
            <a:r>
              <a:rPr lang="it-IT" sz="2000" dirty="0" smtClean="0">
                <a:latin typeface="Times New Roman" pitchFamily="18" charset="0"/>
                <a:cs typeface="Times New Roman" pitchFamily="18" charset="0"/>
              </a:rPr>
              <a:t> è più </a:t>
            </a:r>
            <a:r>
              <a:rPr lang="it-IT" sz="2000" dirty="0">
                <a:latin typeface="Times New Roman" pitchFamily="18" charset="0"/>
                <a:cs typeface="Times New Roman" pitchFamily="18" charset="0"/>
              </a:rPr>
              <a:t>attendibile </a:t>
            </a:r>
            <a:r>
              <a:rPr lang="it-IT" sz="2000" dirty="0" smtClean="0">
                <a:latin typeface="Times New Roman" pitchFamily="18" charset="0"/>
                <a:cs typeface="Times New Roman" pitchFamily="18" charset="0"/>
              </a:rPr>
              <a:t>ritenere </a:t>
            </a:r>
            <a:r>
              <a:rPr lang="it-IT" sz="2000" dirty="0">
                <a:latin typeface="Times New Roman" pitchFamily="18" charset="0"/>
                <a:cs typeface="Times New Roman" pitchFamily="18" charset="0"/>
              </a:rPr>
              <a:t>che l’abbia scritto un suo discepolo</a:t>
            </a:r>
            <a:r>
              <a:rPr lang="it-IT" dirty="0">
                <a:latin typeface="Times New Roman" pitchFamily="18" charset="0"/>
                <a:cs typeface="Times New Roman" pitchFamily="18" charset="0"/>
              </a:rPr>
              <a:t>).</a:t>
            </a:r>
            <a:r>
              <a:rPr lang="it-IT" b="1" dirty="0">
                <a:latin typeface="Times New Roman" pitchFamily="18" charset="0"/>
                <a:cs typeface="Times New Roman" pitchFamily="18" charset="0"/>
              </a:rPr>
              <a:t> </a:t>
            </a:r>
            <a:endParaRPr lang="it-IT" b="1" dirty="0" smtClean="0">
              <a:latin typeface="Times New Roman" pitchFamily="18" charset="0"/>
              <a:cs typeface="Times New Roman" pitchFamily="18" charset="0"/>
            </a:endParaRPr>
          </a:p>
          <a:p>
            <a:pPr algn="ctr">
              <a:buNone/>
            </a:pPr>
            <a:r>
              <a:rPr lang="it-IT" b="1" dirty="0" smtClean="0">
                <a:latin typeface="Times New Roman" pitchFamily="18" charset="0"/>
                <a:cs typeface="Times New Roman" pitchFamily="18" charset="0"/>
              </a:rPr>
              <a:t>Redatto con un </a:t>
            </a:r>
            <a:r>
              <a:rPr lang="it-IT" b="1" dirty="0">
                <a:latin typeface="Times New Roman" pitchFamily="18" charset="0"/>
                <a:cs typeface="Times New Roman" pitchFamily="18" charset="0"/>
              </a:rPr>
              <a:t>linguaggio simbolico che vuole alludere alle persecuzioni subite dai cristiani sotto </a:t>
            </a:r>
            <a:r>
              <a:rPr lang="it-IT" b="1" dirty="0">
                <a:solidFill>
                  <a:schemeClr val="accent4">
                    <a:lumMod val="50000"/>
                  </a:schemeClr>
                </a:solidFill>
                <a:latin typeface="Times New Roman" pitchFamily="18" charset="0"/>
                <a:cs typeface="Times New Roman" pitchFamily="18" charset="0"/>
              </a:rPr>
              <a:t>l’imperatore </a:t>
            </a:r>
            <a:r>
              <a:rPr lang="it-IT" b="1" dirty="0" smtClean="0">
                <a:solidFill>
                  <a:schemeClr val="accent4">
                    <a:lumMod val="50000"/>
                  </a:schemeClr>
                </a:solidFill>
                <a:latin typeface="Times New Roman" pitchFamily="18" charset="0"/>
                <a:cs typeface="Times New Roman" pitchFamily="18" charset="0"/>
              </a:rPr>
              <a:t>Domiziano </a:t>
            </a:r>
            <a:r>
              <a:rPr lang="it-IT" sz="2000" dirty="0" smtClean="0">
                <a:latin typeface="Times New Roman" pitchFamily="18" charset="0"/>
                <a:cs typeface="Times New Roman" pitchFamily="18" charset="0"/>
              </a:rPr>
              <a:t>(</a:t>
            </a:r>
            <a:r>
              <a:rPr lang="it-IT" sz="2000" b="1" dirty="0" smtClean="0">
                <a:latin typeface="Times New Roman" pitchFamily="18" charset="0"/>
                <a:cs typeface="Times New Roman" pitchFamily="18" charset="0"/>
              </a:rPr>
              <a:t>81/96)</a:t>
            </a:r>
            <a:r>
              <a:rPr lang="it-IT" b="1" dirty="0" smtClean="0">
                <a:latin typeface="Times New Roman" pitchFamily="18" charset="0"/>
                <a:cs typeface="Times New Roman" pitchFamily="18" charset="0"/>
              </a:rPr>
              <a:t>: è </a:t>
            </a:r>
            <a:r>
              <a:rPr lang="it-IT" b="1" dirty="0">
                <a:latin typeface="Times New Roman" pitchFamily="18" charset="0"/>
                <a:cs typeface="Times New Roman" pitchFamily="18" charset="0"/>
              </a:rPr>
              <a:t>l’immagine della chiesa pellegrina che attende di ricongiungersi a Cristo nella Gerusalemme ‘nuova’.</a:t>
            </a:r>
          </a:p>
          <a:p>
            <a:endParaRPr lang="it-IT"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980728"/>
            <a:ext cx="8229600" cy="5145435"/>
          </a:xfrm>
        </p:spPr>
        <p:txBody>
          <a:bodyPr>
            <a:normAutofit/>
          </a:bodyPr>
          <a:lstStyle/>
          <a:p>
            <a:pPr algn="ctr">
              <a:buNone/>
            </a:pPr>
            <a:r>
              <a:rPr lang="it-IT" sz="4800" b="1" dirty="0">
                <a:solidFill>
                  <a:srgbClr val="FF0000"/>
                </a:solidFill>
                <a:latin typeface="Arial Black" pitchFamily="34" charset="0"/>
              </a:rPr>
              <a:t>Relativamente al NT </a:t>
            </a:r>
            <a:endParaRPr lang="it-IT" sz="4800" b="1" dirty="0" smtClean="0">
              <a:solidFill>
                <a:srgbClr val="FF0000"/>
              </a:solidFill>
              <a:latin typeface="Arial Black" pitchFamily="34" charset="0"/>
            </a:endParaRPr>
          </a:p>
          <a:p>
            <a:pPr algn="ctr">
              <a:buNone/>
            </a:pPr>
            <a:r>
              <a:rPr lang="it-IT" sz="4800" b="1" dirty="0" smtClean="0">
                <a:solidFill>
                  <a:srgbClr val="FF0000"/>
                </a:solidFill>
                <a:latin typeface="Arial Black" pitchFamily="34" charset="0"/>
              </a:rPr>
              <a:t>si </a:t>
            </a:r>
            <a:r>
              <a:rPr lang="it-IT" sz="4800" b="1" dirty="0">
                <a:solidFill>
                  <a:srgbClr val="FF0000"/>
                </a:solidFill>
                <a:latin typeface="Arial Black" pitchFamily="34" charset="0"/>
              </a:rPr>
              <a:t>possiedono più di </a:t>
            </a:r>
            <a:endParaRPr lang="it-IT" sz="4800" b="1" dirty="0" smtClean="0">
              <a:solidFill>
                <a:srgbClr val="FF0000"/>
              </a:solidFill>
              <a:latin typeface="Arial Black" pitchFamily="34" charset="0"/>
            </a:endParaRPr>
          </a:p>
          <a:p>
            <a:pPr algn="ctr">
              <a:buNone/>
            </a:pPr>
            <a:r>
              <a:rPr lang="it-IT" sz="4800" b="1" u="sng" dirty="0" smtClean="0">
                <a:solidFill>
                  <a:srgbClr val="FF0000"/>
                </a:solidFill>
                <a:latin typeface="Arial Black" pitchFamily="34" charset="0"/>
              </a:rPr>
              <a:t>5000 </a:t>
            </a:r>
            <a:r>
              <a:rPr lang="it-IT" sz="4800" b="1" u="sng" dirty="0">
                <a:solidFill>
                  <a:srgbClr val="FF0000"/>
                </a:solidFill>
                <a:latin typeface="Arial Black" pitchFamily="34" charset="0"/>
              </a:rPr>
              <a:t>manoscritti </a:t>
            </a:r>
            <a:endParaRPr lang="it-IT" sz="4800" b="1" u="sng" dirty="0" smtClean="0">
              <a:solidFill>
                <a:srgbClr val="FF0000"/>
              </a:solidFill>
              <a:latin typeface="Arial Black" pitchFamily="34" charset="0"/>
            </a:endParaRPr>
          </a:p>
          <a:p>
            <a:pPr algn="ctr">
              <a:buNone/>
            </a:pPr>
            <a:r>
              <a:rPr lang="it-IT" sz="3600" b="1" dirty="0" smtClean="0">
                <a:solidFill>
                  <a:srgbClr val="FF0000"/>
                </a:solidFill>
                <a:latin typeface="Arial Black" pitchFamily="34" charset="0"/>
              </a:rPr>
              <a:t>i </a:t>
            </a:r>
            <a:r>
              <a:rPr lang="it-IT" sz="3600" b="1" dirty="0">
                <a:solidFill>
                  <a:srgbClr val="FF0000"/>
                </a:solidFill>
                <a:latin typeface="Arial Black" pitchFamily="34" charset="0"/>
              </a:rPr>
              <a:t>più importanti dei quali sono i </a:t>
            </a:r>
            <a:r>
              <a:rPr lang="it-IT" sz="4800" b="1" u="sng" dirty="0">
                <a:solidFill>
                  <a:srgbClr val="FF0000"/>
                </a:solidFill>
                <a:latin typeface="Arial Black" pitchFamily="34" charset="0"/>
              </a:rPr>
              <a:t>299 </a:t>
            </a:r>
            <a:r>
              <a:rPr lang="it-IT" sz="4800" b="1" u="sng" dirty="0" err="1" smtClean="0">
                <a:solidFill>
                  <a:srgbClr val="FF0000"/>
                </a:solidFill>
                <a:latin typeface="Arial Black" pitchFamily="34" charset="0"/>
              </a:rPr>
              <a:t>mss</a:t>
            </a:r>
            <a:r>
              <a:rPr lang="it-IT" sz="4800" b="1" u="sng" dirty="0" smtClean="0">
                <a:solidFill>
                  <a:srgbClr val="FF0000"/>
                </a:solidFill>
                <a:latin typeface="Arial Black" pitchFamily="34" charset="0"/>
              </a:rPr>
              <a:t> </a:t>
            </a:r>
            <a:r>
              <a:rPr lang="it-IT" sz="4800" b="1" u="sng" dirty="0">
                <a:solidFill>
                  <a:srgbClr val="FF0000"/>
                </a:solidFill>
                <a:latin typeface="Arial Black" pitchFamily="34" charset="0"/>
              </a:rPr>
              <a:t>maiuscoli</a:t>
            </a:r>
            <a:r>
              <a:rPr lang="it-IT" sz="4800" b="1" dirty="0">
                <a:solidFill>
                  <a:srgbClr val="FF0000"/>
                </a:solidFill>
                <a:latin typeface="Arial Black" pitchFamily="34" charset="0"/>
              </a:rPr>
              <a:t> </a:t>
            </a:r>
            <a:endParaRPr lang="it-IT" sz="4800" b="1" dirty="0" smtClean="0">
              <a:solidFill>
                <a:srgbClr val="FF0000"/>
              </a:solidFill>
              <a:latin typeface="Arial Black" pitchFamily="34" charset="0"/>
            </a:endParaRPr>
          </a:p>
          <a:p>
            <a:pPr algn="ctr">
              <a:buNone/>
            </a:pPr>
            <a:r>
              <a:rPr lang="it-IT" sz="4800" b="1" dirty="0" smtClean="0">
                <a:solidFill>
                  <a:srgbClr val="FF0000"/>
                </a:solidFill>
                <a:latin typeface="Arial Black" pitchFamily="34" charset="0"/>
              </a:rPr>
              <a:t>e </a:t>
            </a:r>
            <a:r>
              <a:rPr lang="it-IT" sz="4800" b="1" u="sng" dirty="0">
                <a:solidFill>
                  <a:srgbClr val="FF0000"/>
                </a:solidFill>
                <a:latin typeface="Arial Black" pitchFamily="34" charset="0"/>
              </a:rPr>
              <a:t>96 papiri</a:t>
            </a:r>
            <a:r>
              <a:rPr lang="it-IT" sz="4800" b="1" dirty="0">
                <a:solidFill>
                  <a:srgbClr val="FF0000"/>
                </a:solidFill>
                <a:latin typeface="Arial Black" pitchFamily="34" charset="0"/>
              </a:rPr>
              <a:t>. </a:t>
            </a:r>
          </a:p>
          <a:p>
            <a:pPr algn="ctr"/>
            <a:endParaRPr lang="it-IT" sz="4800" b="1" dirty="0">
              <a:solidFill>
                <a:srgbClr val="FF0000"/>
              </a:solidFill>
              <a:latin typeface="Arial Black"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ctr">
              <a:buNone/>
            </a:pPr>
            <a:r>
              <a:rPr lang="it-IT" sz="4800" b="1" dirty="0">
                <a:latin typeface="Times New Roman" pitchFamily="18" charset="0"/>
                <a:cs typeface="Times New Roman" pitchFamily="18" charset="0"/>
              </a:rPr>
              <a:t>I primi scritti </a:t>
            </a:r>
            <a:endParaRPr lang="it-IT" sz="4800" b="1" dirty="0" smtClean="0">
              <a:latin typeface="Times New Roman" pitchFamily="18" charset="0"/>
              <a:cs typeface="Times New Roman" pitchFamily="18" charset="0"/>
            </a:endParaRPr>
          </a:p>
          <a:p>
            <a:pPr algn="ctr">
              <a:buNone/>
            </a:pPr>
            <a:r>
              <a:rPr lang="it-IT" sz="4800" b="1" dirty="0" smtClean="0">
                <a:latin typeface="Times New Roman" pitchFamily="18" charset="0"/>
                <a:cs typeface="Times New Roman" pitchFamily="18" charset="0"/>
              </a:rPr>
              <a:t>ad </a:t>
            </a:r>
            <a:r>
              <a:rPr lang="it-IT" sz="4800" b="1" dirty="0">
                <a:latin typeface="Times New Roman" pitchFamily="18" charset="0"/>
                <a:cs typeface="Times New Roman" pitchFamily="18" charset="0"/>
              </a:rPr>
              <a:t>essere stati composti </a:t>
            </a:r>
            <a:endParaRPr lang="it-IT" sz="4800" b="1" dirty="0" smtClean="0">
              <a:latin typeface="Times New Roman" pitchFamily="18" charset="0"/>
              <a:cs typeface="Times New Roman" pitchFamily="18" charset="0"/>
            </a:endParaRPr>
          </a:p>
          <a:p>
            <a:pPr algn="ctr">
              <a:buNone/>
            </a:pPr>
            <a:r>
              <a:rPr lang="it-IT" sz="4800" b="1" dirty="0" smtClean="0">
                <a:latin typeface="Times New Roman" pitchFamily="18" charset="0"/>
                <a:cs typeface="Times New Roman" pitchFamily="18" charset="0"/>
              </a:rPr>
              <a:t>(</a:t>
            </a:r>
            <a:r>
              <a:rPr lang="it-IT" sz="4800" dirty="0">
                <a:latin typeface="Times New Roman" pitchFamily="18" charset="0"/>
                <a:cs typeface="Times New Roman" pitchFamily="18" charset="0"/>
              </a:rPr>
              <a:t>probabilmente tra il 50 e il 60</a:t>
            </a:r>
            <a:r>
              <a:rPr lang="it-IT" sz="4800" b="1" dirty="0">
                <a:latin typeface="Times New Roman" pitchFamily="18" charset="0"/>
                <a:cs typeface="Times New Roman" pitchFamily="18" charset="0"/>
              </a:rPr>
              <a:t>) </a:t>
            </a:r>
            <a:endParaRPr lang="it-IT" sz="4800" b="1" dirty="0" smtClean="0">
              <a:latin typeface="Times New Roman" pitchFamily="18" charset="0"/>
              <a:cs typeface="Times New Roman" pitchFamily="18" charset="0"/>
            </a:endParaRPr>
          </a:p>
          <a:p>
            <a:pPr algn="ctr">
              <a:buNone/>
            </a:pPr>
            <a:r>
              <a:rPr lang="it-IT" sz="4800" b="1" dirty="0" smtClean="0">
                <a:latin typeface="Times New Roman" pitchFamily="18" charset="0"/>
                <a:cs typeface="Times New Roman" pitchFamily="18" charset="0"/>
              </a:rPr>
              <a:t>sono </a:t>
            </a:r>
            <a:r>
              <a:rPr lang="it-IT" sz="4800" b="1" dirty="0">
                <a:latin typeface="Times New Roman" pitchFamily="18" charset="0"/>
                <a:cs typeface="Times New Roman" pitchFamily="18" charset="0"/>
              </a:rPr>
              <a:t>la Lettere di San Paolo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b="1" u="sng" dirty="0" smtClean="0">
                <a:solidFill>
                  <a:schemeClr val="accent2">
                    <a:lumMod val="50000"/>
                  </a:schemeClr>
                </a:solidFill>
                <a:latin typeface="Times New Roman" pitchFamily="18" charset="0"/>
                <a:cs typeface="Times New Roman" pitchFamily="18" charset="0"/>
              </a:rPr>
              <a:t>Dei 299 </a:t>
            </a:r>
            <a:r>
              <a:rPr lang="it-IT" sz="3600" b="1" u="sng" dirty="0" err="1" smtClean="0">
                <a:solidFill>
                  <a:schemeClr val="accent2">
                    <a:lumMod val="50000"/>
                  </a:schemeClr>
                </a:solidFill>
                <a:latin typeface="Times New Roman" pitchFamily="18" charset="0"/>
                <a:cs typeface="Times New Roman" pitchFamily="18" charset="0"/>
              </a:rPr>
              <a:t>mss</a:t>
            </a:r>
            <a:r>
              <a:rPr lang="it-IT" sz="3600" b="1" u="sng" dirty="0" smtClean="0">
                <a:solidFill>
                  <a:schemeClr val="accent2">
                    <a:lumMod val="50000"/>
                  </a:schemeClr>
                </a:solidFill>
                <a:latin typeface="Times New Roman" pitchFamily="18" charset="0"/>
                <a:cs typeface="Times New Roman" pitchFamily="18" charset="0"/>
              </a:rPr>
              <a:t> maiuscoli i più noti sono</a:t>
            </a:r>
            <a:r>
              <a:rPr lang="it-IT" sz="3600" b="1" dirty="0" smtClean="0">
                <a:solidFill>
                  <a:schemeClr val="accent2">
                    <a:lumMod val="50000"/>
                  </a:schemeClr>
                </a:solidFill>
                <a:latin typeface="Times New Roman" pitchFamily="18" charset="0"/>
                <a:cs typeface="Times New Roman" pitchFamily="18" charset="0"/>
              </a:rPr>
              <a:t>:</a:t>
            </a:r>
            <a:endParaRPr lang="it-IT" sz="3600" b="1" dirty="0">
              <a:solidFill>
                <a:schemeClr val="accent2">
                  <a:lumMod val="50000"/>
                </a:schemeClr>
              </a:solidFill>
              <a:latin typeface="Times New Roman" pitchFamily="18" charset="0"/>
              <a:cs typeface="Times New Roman" pitchFamily="18" charset="0"/>
            </a:endParaRPr>
          </a:p>
        </p:txBody>
      </p:sp>
      <p:sp>
        <p:nvSpPr>
          <p:cNvPr id="3" name="Segnaposto contenuto 2"/>
          <p:cNvSpPr>
            <a:spLocks noGrp="1"/>
          </p:cNvSpPr>
          <p:nvPr>
            <p:ph idx="1"/>
          </p:nvPr>
        </p:nvSpPr>
        <p:spPr/>
        <p:txBody>
          <a:bodyPr>
            <a:normAutofit fontScale="85000" lnSpcReduction="10000"/>
          </a:bodyPr>
          <a:lstStyle/>
          <a:p>
            <a:r>
              <a:rPr lang="it-IT" b="1" dirty="0" smtClean="0">
                <a:solidFill>
                  <a:srgbClr val="FF0000"/>
                </a:solidFill>
                <a:latin typeface="Times New Roman" pitchFamily="18" charset="0"/>
                <a:cs typeface="Times New Roman" pitchFamily="18" charset="0"/>
              </a:rPr>
              <a:t>S </a:t>
            </a:r>
            <a:r>
              <a:rPr lang="it-IT" b="1" dirty="0">
                <a:solidFill>
                  <a:srgbClr val="FF0000"/>
                </a:solidFill>
                <a:latin typeface="Times New Roman" pitchFamily="18" charset="0"/>
                <a:cs typeface="Times New Roman" pitchFamily="18" charset="0"/>
              </a:rPr>
              <a:t>(01) </a:t>
            </a:r>
            <a:r>
              <a:rPr lang="it-IT" dirty="0">
                <a:solidFill>
                  <a:srgbClr val="FF0000"/>
                </a:solidFill>
                <a:latin typeface="Times New Roman" pitchFamily="18" charset="0"/>
                <a:cs typeface="Times New Roman" pitchFamily="18" charset="0"/>
              </a:rPr>
              <a:t>= </a:t>
            </a:r>
            <a:r>
              <a:rPr lang="it-IT" b="1" dirty="0">
                <a:solidFill>
                  <a:srgbClr val="FF0000"/>
                </a:solidFill>
                <a:latin typeface="Times New Roman" pitchFamily="18" charset="0"/>
                <a:cs typeface="Times New Roman" pitchFamily="18" charset="0"/>
              </a:rPr>
              <a:t>Codice Sinaitico </a:t>
            </a:r>
            <a:r>
              <a:rPr lang="it-IT" dirty="0">
                <a:latin typeface="Times New Roman" pitchFamily="18" charset="0"/>
                <a:cs typeface="Times New Roman" pitchFamily="18" charset="0"/>
              </a:rPr>
              <a:t>perché scoperto nel Monastero di S. Caterina sul Monte Sinai (tra il 1844 e il 1859) e conservato al </a:t>
            </a:r>
            <a:r>
              <a:rPr lang="it-IT" dirty="0" err="1">
                <a:latin typeface="Times New Roman" pitchFamily="18" charset="0"/>
                <a:cs typeface="Times New Roman" pitchFamily="18" charset="0"/>
              </a:rPr>
              <a:t>British</a:t>
            </a:r>
            <a:r>
              <a:rPr lang="it-IT" dirty="0">
                <a:latin typeface="Times New Roman" pitchFamily="18" charset="0"/>
                <a:cs typeface="Times New Roman" pitchFamily="18" charset="0"/>
              </a:rPr>
              <a:t> </a:t>
            </a:r>
            <a:r>
              <a:rPr lang="it-IT" dirty="0" err="1">
                <a:latin typeface="Times New Roman" pitchFamily="18" charset="0"/>
                <a:cs typeface="Times New Roman" pitchFamily="18" charset="0"/>
              </a:rPr>
              <a:t>Museum</a:t>
            </a:r>
            <a:r>
              <a:rPr lang="it-IT" dirty="0">
                <a:latin typeface="Times New Roman" pitchFamily="18" charset="0"/>
                <a:cs typeface="Times New Roman" pitchFamily="18" charset="0"/>
              </a:rPr>
              <a:t> di Londra. È del IV secolo.</a:t>
            </a:r>
          </a:p>
          <a:p>
            <a:r>
              <a:rPr lang="it-IT" b="1" dirty="0">
                <a:solidFill>
                  <a:srgbClr val="FF0000"/>
                </a:solidFill>
                <a:latin typeface="Times New Roman" pitchFamily="18" charset="0"/>
                <a:cs typeface="Times New Roman" pitchFamily="18" charset="0"/>
              </a:rPr>
              <a:t>B (03) </a:t>
            </a:r>
            <a:r>
              <a:rPr lang="it-IT" dirty="0">
                <a:solidFill>
                  <a:srgbClr val="FF0000"/>
                </a:solidFill>
                <a:latin typeface="Times New Roman" pitchFamily="18" charset="0"/>
                <a:cs typeface="Times New Roman" pitchFamily="18" charset="0"/>
              </a:rPr>
              <a:t>= </a:t>
            </a:r>
            <a:r>
              <a:rPr lang="it-IT" b="1" dirty="0">
                <a:solidFill>
                  <a:srgbClr val="FF0000"/>
                </a:solidFill>
                <a:latin typeface="Times New Roman" pitchFamily="18" charset="0"/>
                <a:cs typeface="Times New Roman" pitchFamily="18" charset="0"/>
              </a:rPr>
              <a:t>Codice Vaticano </a:t>
            </a:r>
            <a:r>
              <a:rPr lang="it-IT" dirty="0">
                <a:latin typeface="Times New Roman" pitchFamily="18" charset="0"/>
                <a:cs typeface="Times New Roman" pitchFamily="18" charset="0"/>
              </a:rPr>
              <a:t>perché conservato nella Biblioteca apostolica Vaticana. È del IV secolo.</a:t>
            </a:r>
          </a:p>
          <a:p>
            <a:r>
              <a:rPr lang="it-IT" b="1" dirty="0">
                <a:solidFill>
                  <a:srgbClr val="FF0000"/>
                </a:solidFill>
                <a:latin typeface="Times New Roman" pitchFamily="18" charset="0"/>
                <a:cs typeface="Times New Roman" pitchFamily="18" charset="0"/>
              </a:rPr>
              <a:t>A (02) </a:t>
            </a:r>
            <a:r>
              <a:rPr lang="it-IT" dirty="0">
                <a:solidFill>
                  <a:srgbClr val="FF0000"/>
                </a:solidFill>
                <a:latin typeface="Times New Roman" pitchFamily="18" charset="0"/>
                <a:cs typeface="Times New Roman" pitchFamily="18" charset="0"/>
              </a:rPr>
              <a:t>= </a:t>
            </a:r>
            <a:r>
              <a:rPr lang="it-IT" b="1" dirty="0">
                <a:solidFill>
                  <a:srgbClr val="FF0000"/>
                </a:solidFill>
                <a:latin typeface="Times New Roman" pitchFamily="18" charset="0"/>
                <a:cs typeface="Times New Roman" pitchFamily="18" charset="0"/>
              </a:rPr>
              <a:t>Codice Alessandrino </a:t>
            </a:r>
            <a:r>
              <a:rPr lang="it-IT" dirty="0">
                <a:latin typeface="Times New Roman" pitchFamily="18" charset="0"/>
                <a:cs typeface="Times New Roman" pitchFamily="18" charset="0"/>
              </a:rPr>
              <a:t>anch’esso conservato al </a:t>
            </a:r>
            <a:r>
              <a:rPr lang="it-IT" dirty="0" err="1">
                <a:latin typeface="Times New Roman" pitchFamily="18" charset="0"/>
                <a:cs typeface="Times New Roman" pitchFamily="18" charset="0"/>
              </a:rPr>
              <a:t>British</a:t>
            </a:r>
            <a:r>
              <a:rPr lang="it-IT" dirty="0">
                <a:latin typeface="Times New Roman" pitchFamily="18" charset="0"/>
                <a:cs typeface="Times New Roman" pitchFamily="18" charset="0"/>
              </a:rPr>
              <a:t> </a:t>
            </a:r>
            <a:r>
              <a:rPr lang="it-IT" dirty="0" err="1">
                <a:latin typeface="Times New Roman" pitchFamily="18" charset="0"/>
                <a:cs typeface="Times New Roman" pitchFamily="18" charset="0"/>
              </a:rPr>
              <a:t>Museum</a:t>
            </a:r>
            <a:r>
              <a:rPr lang="it-IT" dirty="0">
                <a:latin typeface="Times New Roman" pitchFamily="18" charset="0"/>
                <a:cs typeface="Times New Roman" pitchFamily="18" charset="0"/>
              </a:rPr>
              <a:t> di Londra. È del V secolo.</a:t>
            </a:r>
          </a:p>
          <a:p>
            <a:r>
              <a:rPr lang="it-IT" b="1" dirty="0">
                <a:solidFill>
                  <a:srgbClr val="FF0000"/>
                </a:solidFill>
                <a:latin typeface="Times New Roman" pitchFamily="18" charset="0"/>
                <a:cs typeface="Times New Roman" pitchFamily="18" charset="0"/>
              </a:rPr>
              <a:t>C (04) </a:t>
            </a:r>
            <a:r>
              <a:rPr lang="it-IT" dirty="0">
                <a:solidFill>
                  <a:srgbClr val="FF0000"/>
                </a:solidFill>
                <a:latin typeface="Times New Roman" pitchFamily="18" charset="0"/>
                <a:cs typeface="Times New Roman" pitchFamily="18" charset="0"/>
              </a:rPr>
              <a:t>= </a:t>
            </a:r>
            <a:r>
              <a:rPr lang="it-IT" b="1" dirty="0">
                <a:solidFill>
                  <a:srgbClr val="FF0000"/>
                </a:solidFill>
                <a:latin typeface="Times New Roman" pitchFamily="18" charset="0"/>
                <a:cs typeface="Times New Roman" pitchFamily="18" charset="0"/>
              </a:rPr>
              <a:t>Codice di </a:t>
            </a:r>
            <a:r>
              <a:rPr lang="it-IT" b="1" dirty="0" err="1">
                <a:solidFill>
                  <a:srgbClr val="FF0000"/>
                </a:solidFill>
                <a:latin typeface="Times New Roman" pitchFamily="18" charset="0"/>
                <a:cs typeface="Times New Roman" pitchFamily="18" charset="0"/>
              </a:rPr>
              <a:t>Efrem</a:t>
            </a:r>
            <a:r>
              <a:rPr lang="it-IT" dirty="0">
                <a:latin typeface="Times New Roman" pitchFamily="18" charset="0"/>
                <a:cs typeface="Times New Roman" pitchFamily="18" charset="0"/>
              </a:rPr>
              <a:t>. È conservato alla Biblioteca nazionale di Parigi ed è del V secolo</a:t>
            </a:r>
            <a:r>
              <a:rPr lang="it-IT" dirty="0" smtClean="0">
                <a:latin typeface="Times New Roman" pitchFamily="18" charset="0"/>
                <a:cs typeface="Times New Roman" pitchFamily="18" charset="0"/>
              </a:rPr>
              <a:t>.</a:t>
            </a:r>
            <a:endParaRPr lang="it-IT"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accent2">
                    <a:lumMod val="50000"/>
                  </a:schemeClr>
                </a:solidFill>
              </a:rPr>
              <a:t>… seguono</a:t>
            </a:r>
            <a:endParaRPr lang="it-IT" b="1" dirty="0">
              <a:solidFill>
                <a:schemeClr val="accent2">
                  <a:lumMod val="50000"/>
                </a:schemeClr>
              </a:solidFill>
            </a:endParaRPr>
          </a:p>
        </p:txBody>
      </p:sp>
      <p:sp>
        <p:nvSpPr>
          <p:cNvPr id="3" name="Segnaposto contenuto 2"/>
          <p:cNvSpPr>
            <a:spLocks noGrp="1"/>
          </p:cNvSpPr>
          <p:nvPr>
            <p:ph idx="1"/>
          </p:nvPr>
        </p:nvSpPr>
        <p:spPr/>
        <p:txBody>
          <a:bodyPr>
            <a:normAutofit lnSpcReduction="10000"/>
          </a:bodyPr>
          <a:lstStyle/>
          <a:p>
            <a:r>
              <a:rPr lang="it-IT" b="1" dirty="0" smtClean="0">
                <a:solidFill>
                  <a:srgbClr val="FF0000"/>
                </a:solidFill>
                <a:latin typeface="Times New Roman" pitchFamily="18" charset="0"/>
                <a:cs typeface="Times New Roman" pitchFamily="18" charset="0"/>
              </a:rPr>
              <a:t>D (05) = Codice di </a:t>
            </a:r>
            <a:r>
              <a:rPr lang="it-IT" b="1" dirty="0" err="1" smtClean="0">
                <a:solidFill>
                  <a:srgbClr val="FF0000"/>
                </a:solidFill>
                <a:latin typeface="Times New Roman" pitchFamily="18" charset="0"/>
                <a:cs typeface="Times New Roman" pitchFamily="18" charset="0"/>
              </a:rPr>
              <a:t>Beza</a:t>
            </a:r>
            <a:r>
              <a:rPr lang="it-IT" b="1" dirty="0" smtClean="0">
                <a:solidFill>
                  <a:srgbClr val="FF0000"/>
                </a:solidFill>
                <a:latin typeface="Times New Roman" pitchFamily="18" charset="0"/>
                <a:cs typeface="Times New Roman" pitchFamily="18" charset="0"/>
              </a:rPr>
              <a:t> </a:t>
            </a:r>
            <a:r>
              <a:rPr lang="it-IT" dirty="0" smtClean="0">
                <a:latin typeface="Times New Roman" pitchFamily="18" charset="0"/>
                <a:cs typeface="Times New Roman" pitchFamily="18" charset="0"/>
              </a:rPr>
              <a:t>perché è il nome di chi lo ha donato alla Biblioteca dell’Università di Cambridge nel 1581. È del V secolo.</a:t>
            </a:r>
          </a:p>
          <a:p>
            <a:r>
              <a:rPr lang="it-IT" b="1" dirty="0" smtClean="0">
                <a:solidFill>
                  <a:srgbClr val="FF0000"/>
                </a:solidFill>
                <a:latin typeface="Times New Roman" pitchFamily="18" charset="0"/>
                <a:cs typeface="Times New Roman" pitchFamily="18" charset="0"/>
              </a:rPr>
              <a:t>D (06) </a:t>
            </a:r>
            <a:r>
              <a:rPr lang="it-IT" dirty="0" smtClean="0">
                <a:solidFill>
                  <a:srgbClr val="FF0000"/>
                </a:solidFill>
                <a:latin typeface="Times New Roman" pitchFamily="18" charset="0"/>
                <a:cs typeface="Times New Roman" pitchFamily="18" charset="0"/>
              </a:rPr>
              <a:t>= </a:t>
            </a:r>
            <a:r>
              <a:rPr lang="it-IT" b="1" dirty="0" smtClean="0">
                <a:solidFill>
                  <a:srgbClr val="FF0000"/>
                </a:solidFill>
                <a:latin typeface="Times New Roman" pitchFamily="18" charset="0"/>
                <a:cs typeface="Times New Roman" pitchFamily="18" charset="0"/>
              </a:rPr>
              <a:t>Codice </a:t>
            </a:r>
            <a:r>
              <a:rPr lang="it-IT" b="1" dirty="0" err="1" smtClean="0">
                <a:solidFill>
                  <a:srgbClr val="FF0000"/>
                </a:solidFill>
                <a:latin typeface="Times New Roman" pitchFamily="18" charset="0"/>
                <a:cs typeface="Times New Roman" pitchFamily="18" charset="0"/>
              </a:rPr>
              <a:t>Claromontano</a:t>
            </a:r>
            <a:r>
              <a:rPr lang="it-IT" b="1" dirty="0" smtClean="0">
                <a:solidFill>
                  <a:srgbClr val="FF0000"/>
                </a:solidFill>
                <a:latin typeface="Times New Roman" pitchFamily="18" charset="0"/>
                <a:cs typeface="Times New Roman" pitchFamily="18" charset="0"/>
              </a:rPr>
              <a:t> </a:t>
            </a:r>
            <a:r>
              <a:rPr lang="it-IT" dirty="0" smtClean="0">
                <a:latin typeface="Times New Roman" pitchFamily="18" charset="0"/>
                <a:cs typeface="Times New Roman" pitchFamily="18" charset="0"/>
              </a:rPr>
              <a:t>perché rimasto a lungo nel Monastero di Clermont mentre ora è conservato alla Biblioteca nazionale di Parigi. È del V secolo.</a:t>
            </a:r>
          </a:p>
          <a:p>
            <a:r>
              <a:rPr lang="it-IT" b="1" dirty="0" smtClean="0">
                <a:solidFill>
                  <a:srgbClr val="FF0000"/>
                </a:solidFill>
                <a:latin typeface="Times New Roman" pitchFamily="18" charset="0"/>
                <a:cs typeface="Times New Roman" pitchFamily="18" charset="0"/>
              </a:rPr>
              <a:t>W (032) </a:t>
            </a:r>
            <a:r>
              <a:rPr lang="it-IT" dirty="0" smtClean="0">
                <a:solidFill>
                  <a:srgbClr val="FF0000"/>
                </a:solidFill>
                <a:latin typeface="Times New Roman" pitchFamily="18" charset="0"/>
                <a:cs typeface="Times New Roman" pitchFamily="18" charset="0"/>
              </a:rPr>
              <a:t>= </a:t>
            </a:r>
            <a:r>
              <a:rPr lang="it-IT" b="1" dirty="0" smtClean="0">
                <a:solidFill>
                  <a:srgbClr val="FF0000"/>
                </a:solidFill>
                <a:latin typeface="Times New Roman" pitchFamily="18" charset="0"/>
                <a:cs typeface="Times New Roman" pitchFamily="18" charset="0"/>
              </a:rPr>
              <a:t>Codice di Washington </a:t>
            </a:r>
            <a:r>
              <a:rPr lang="it-IT" dirty="0" smtClean="0">
                <a:latin typeface="Times New Roman" pitchFamily="18" charset="0"/>
                <a:cs typeface="Times New Roman" pitchFamily="18" charset="0"/>
              </a:rPr>
              <a:t>dove anche è conservato. È del </a:t>
            </a:r>
            <a:r>
              <a:rPr lang="it-IT" dirty="0" err="1" smtClean="0">
                <a:latin typeface="Times New Roman" pitchFamily="18" charset="0"/>
                <a:cs typeface="Times New Roman" pitchFamily="18" charset="0"/>
              </a:rPr>
              <a:t>VI</a:t>
            </a:r>
            <a:r>
              <a:rPr lang="it-IT" dirty="0" smtClean="0">
                <a:latin typeface="Times New Roman" pitchFamily="18" charset="0"/>
                <a:cs typeface="Times New Roman" pitchFamily="18" charset="0"/>
              </a:rPr>
              <a:t> secolo.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u="sng" dirty="0" smtClean="0"/>
              <a:t>Dei 96 Papiri i più studiati sono</a:t>
            </a:r>
            <a:r>
              <a:rPr lang="it-IT" dirty="0" smtClean="0"/>
              <a:t>:</a:t>
            </a:r>
            <a:endParaRPr lang="it-IT" dirty="0"/>
          </a:p>
        </p:txBody>
      </p:sp>
      <p:sp>
        <p:nvSpPr>
          <p:cNvPr id="3" name="Segnaposto contenuto 2"/>
          <p:cNvSpPr>
            <a:spLocks noGrp="1"/>
          </p:cNvSpPr>
          <p:nvPr>
            <p:ph idx="1"/>
          </p:nvPr>
        </p:nvSpPr>
        <p:spPr/>
        <p:txBody>
          <a:bodyPr>
            <a:normAutofit/>
          </a:bodyPr>
          <a:lstStyle/>
          <a:p>
            <a:pPr algn="just"/>
            <a:r>
              <a:rPr lang="it-IT" sz="4400" b="1" dirty="0" smtClean="0">
                <a:solidFill>
                  <a:srgbClr val="0070C0"/>
                </a:solidFill>
                <a:latin typeface="Times New Roman" pitchFamily="18" charset="0"/>
                <a:cs typeface="Times New Roman" pitchFamily="18" charset="0"/>
              </a:rPr>
              <a:t>P</a:t>
            </a:r>
            <a:r>
              <a:rPr lang="it-IT" sz="4400" b="1" baseline="30000" dirty="0" smtClean="0">
                <a:solidFill>
                  <a:srgbClr val="0070C0"/>
                </a:solidFill>
                <a:latin typeface="Times New Roman" pitchFamily="18" charset="0"/>
                <a:cs typeface="Times New Roman" pitchFamily="18" charset="0"/>
              </a:rPr>
              <a:t>52</a:t>
            </a:r>
            <a:r>
              <a:rPr lang="it-IT" dirty="0" smtClean="0">
                <a:latin typeface="Times New Roman" pitchFamily="18" charset="0"/>
                <a:cs typeface="Times New Roman" pitchFamily="18" charset="0"/>
              </a:rPr>
              <a:t> </a:t>
            </a:r>
            <a:r>
              <a:rPr lang="it-IT" dirty="0">
                <a:latin typeface="Times New Roman" pitchFamily="18" charset="0"/>
                <a:cs typeface="Times New Roman" pitchFamily="18" charset="0"/>
              </a:rPr>
              <a:t>= </a:t>
            </a:r>
            <a:r>
              <a:rPr lang="it-IT" b="1" u="sng" dirty="0">
                <a:solidFill>
                  <a:schemeClr val="accent2">
                    <a:lumMod val="50000"/>
                  </a:schemeClr>
                </a:solidFill>
                <a:latin typeface="Times New Roman" pitchFamily="18" charset="0"/>
                <a:cs typeface="Times New Roman" pitchFamily="18" charset="0"/>
              </a:rPr>
              <a:t>è il testimone più antico del NT</a:t>
            </a:r>
            <a:r>
              <a:rPr lang="it-IT" dirty="0">
                <a:latin typeface="Times New Roman" pitchFamily="18" charset="0"/>
                <a:cs typeface="Times New Roman" pitchFamily="18" charset="0"/>
              </a:rPr>
              <a:t>, </a:t>
            </a:r>
            <a:endParaRPr lang="it-IT" dirty="0" smtClean="0">
              <a:latin typeface="Times New Roman" pitchFamily="18" charset="0"/>
              <a:cs typeface="Times New Roman" pitchFamily="18" charset="0"/>
            </a:endParaRPr>
          </a:p>
          <a:p>
            <a:pPr algn="just">
              <a:buNone/>
            </a:pPr>
            <a:r>
              <a:rPr lang="it-IT" dirty="0" smtClean="0">
                <a:latin typeface="Times New Roman" pitchFamily="18" charset="0"/>
                <a:cs typeface="Times New Roman" pitchFamily="18" charset="0"/>
              </a:rPr>
              <a:t>della </a:t>
            </a:r>
            <a:r>
              <a:rPr lang="it-IT" dirty="0">
                <a:latin typeface="Times New Roman" pitchFamily="18" charset="0"/>
                <a:cs typeface="Times New Roman" pitchFamily="18" charset="0"/>
              </a:rPr>
              <a:t>prima metà del II secolo. È stato scoperto in Egitto ed ora è conservato alla John </a:t>
            </a:r>
            <a:r>
              <a:rPr lang="it-IT" dirty="0" err="1">
                <a:latin typeface="Times New Roman" pitchFamily="18" charset="0"/>
                <a:cs typeface="Times New Roman" pitchFamily="18" charset="0"/>
              </a:rPr>
              <a:t>Ryland</a:t>
            </a:r>
            <a:r>
              <a:rPr lang="it-IT" dirty="0">
                <a:latin typeface="Times New Roman" pitchFamily="18" charset="0"/>
                <a:cs typeface="Times New Roman" pitchFamily="18" charset="0"/>
              </a:rPr>
              <a:t>’s </a:t>
            </a:r>
            <a:r>
              <a:rPr lang="it-IT" dirty="0" err="1">
                <a:latin typeface="Times New Roman" pitchFamily="18" charset="0"/>
                <a:cs typeface="Times New Roman" pitchFamily="18" charset="0"/>
              </a:rPr>
              <a:t>Library</a:t>
            </a:r>
            <a:r>
              <a:rPr lang="it-IT" dirty="0">
                <a:latin typeface="Times New Roman" pitchFamily="18" charset="0"/>
                <a:cs typeface="Times New Roman" pitchFamily="18" charset="0"/>
              </a:rPr>
              <a:t> di Manchester. </a:t>
            </a:r>
            <a:endParaRPr lang="it-IT" dirty="0" smtClean="0">
              <a:latin typeface="Times New Roman" pitchFamily="18" charset="0"/>
              <a:cs typeface="Times New Roman" pitchFamily="18" charset="0"/>
            </a:endParaRPr>
          </a:p>
          <a:p>
            <a:pPr algn="just">
              <a:buNone/>
            </a:pPr>
            <a:r>
              <a:rPr lang="it-IT" b="1" dirty="0" smtClean="0">
                <a:latin typeface="Times New Roman" pitchFamily="18" charset="0"/>
                <a:cs typeface="Times New Roman" pitchFamily="18" charset="0"/>
              </a:rPr>
              <a:t>Importantissimo</a:t>
            </a:r>
            <a:r>
              <a:rPr lang="it-IT" dirty="0" smtClean="0">
                <a:latin typeface="Times New Roman" pitchFamily="18" charset="0"/>
                <a:cs typeface="Times New Roman" pitchFamily="18" charset="0"/>
              </a:rPr>
              <a:t> </a:t>
            </a:r>
            <a:r>
              <a:rPr lang="it-IT" dirty="0">
                <a:latin typeface="Times New Roman" pitchFamily="18" charset="0"/>
                <a:cs typeface="Times New Roman" pitchFamily="18" charset="0"/>
              </a:rPr>
              <a:t>perché ci fa prendere consapevolezza che il Vangelo di Giovanni </a:t>
            </a:r>
            <a:r>
              <a:rPr lang="it-IT" dirty="0" smtClean="0">
                <a:latin typeface="Times New Roman" pitchFamily="18" charset="0"/>
                <a:cs typeface="Times New Roman" pitchFamily="18" charset="0"/>
              </a:rPr>
              <a:t>(contenuto in </a:t>
            </a:r>
            <a:r>
              <a:rPr lang="it-IT" dirty="0">
                <a:latin typeface="Times New Roman" pitchFamily="18" charset="0"/>
                <a:cs typeface="Times New Roman" pitchFamily="18" charset="0"/>
              </a:rPr>
              <a:t>questo Papiro) nella prima metà del II secolo era già divulgato in Egitto.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0070C0"/>
                </a:solidFill>
                <a:latin typeface="Times New Roman" pitchFamily="18" charset="0"/>
                <a:cs typeface="Times New Roman" pitchFamily="18" charset="0"/>
              </a:rPr>
              <a:t>… seguono</a:t>
            </a:r>
            <a:endParaRPr lang="it-IT" b="1" dirty="0">
              <a:solidFill>
                <a:srgbClr val="0070C0"/>
              </a:solidFill>
              <a:latin typeface="Times New Roman" pitchFamily="18" charset="0"/>
              <a:cs typeface="Times New Roman" pitchFamily="18" charset="0"/>
            </a:endParaRPr>
          </a:p>
        </p:txBody>
      </p:sp>
      <p:sp>
        <p:nvSpPr>
          <p:cNvPr id="3" name="Segnaposto contenuto 2"/>
          <p:cNvSpPr>
            <a:spLocks noGrp="1"/>
          </p:cNvSpPr>
          <p:nvPr>
            <p:ph idx="1"/>
          </p:nvPr>
        </p:nvSpPr>
        <p:spPr/>
        <p:txBody>
          <a:bodyPr>
            <a:normAutofit lnSpcReduction="10000"/>
          </a:bodyPr>
          <a:lstStyle/>
          <a:p>
            <a:r>
              <a:rPr lang="it-IT" sz="4000" b="1" dirty="0" smtClean="0">
                <a:solidFill>
                  <a:srgbClr val="0070C0"/>
                </a:solidFill>
                <a:latin typeface="Times New Roman" pitchFamily="18" charset="0"/>
                <a:cs typeface="Times New Roman" pitchFamily="18" charset="0"/>
              </a:rPr>
              <a:t>P</a:t>
            </a:r>
            <a:r>
              <a:rPr lang="it-IT" sz="4000" b="1" baseline="30000" dirty="0" smtClean="0">
                <a:solidFill>
                  <a:srgbClr val="0070C0"/>
                </a:solidFill>
                <a:latin typeface="Times New Roman" pitchFamily="18" charset="0"/>
                <a:cs typeface="Times New Roman" pitchFamily="18" charset="0"/>
              </a:rPr>
              <a:t>45</a:t>
            </a:r>
            <a:r>
              <a:rPr lang="it-IT" sz="4000" b="1" dirty="0" smtClean="0">
                <a:solidFill>
                  <a:srgbClr val="0070C0"/>
                </a:solidFill>
                <a:latin typeface="Times New Roman" pitchFamily="18" charset="0"/>
                <a:cs typeface="Times New Roman" pitchFamily="18" charset="0"/>
              </a:rPr>
              <a:t>, P</a:t>
            </a:r>
            <a:r>
              <a:rPr lang="it-IT" sz="4000" b="1" baseline="30000" dirty="0" smtClean="0">
                <a:solidFill>
                  <a:srgbClr val="0070C0"/>
                </a:solidFill>
                <a:latin typeface="Times New Roman" pitchFamily="18" charset="0"/>
                <a:cs typeface="Times New Roman" pitchFamily="18" charset="0"/>
              </a:rPr>
              <a:t>46</a:t>
            </a:r>
            <a:r>
              <a:rPr lang="it-IT" sz="4000" b="1" dirty="0" smtClean="0">
                <a:solidFill>
                  <a:srgbClr val="0070C0"/>
                </a:solidFill>
                <a:latin typeface="Times New Roman" pitchFamily="18" charset="0"/>
                <a:cs typeface="Times New Roman" pitchFamily="18" charset="0"/>
              </a:rPr>
              <a:t>, P</a:t>
            </a:r>
            <a:r>
              <a:rPr lang="it-IT" sz="4000" b="1" baseline="30000" dirty="0" smtClean="0">
                <a:solidFill>
                  <a:srgbClr val="0070C0"/>
                </a:solidFill>
                <a:latin typeface="Times New Roman" pitchFamily="18" charset="0"/>
                <a:cs typeface="Times New Roman" pitchFamily="18" charset="0"/>
              </a:rPr>
              <a:t>47</a:t>
            </a:r>
            <a:r>
              <a:rPr lang="it-IT" sz="4000" b="1" dirty="0" smtClean="0">
                <a:solidFill>
                  <a:srgbClr val="0070C0"/>
                </a:solidFill>
                <a:latin typeface="Times New Roman" pitchFamily="18" charset="0"/>
                <a:cs typeface="Times New Roman" pitchFamily="18" charset="0"/>
              </a:rPr>
              <a:t> </a:t>
            </a:r>
            <a:r>
              <a:rPr lang="it-IT" dirty="0" smtClean="0">
                <a:latin typeface="Times New Roman" pitchFamily="18" charset="0"/>
                <a:cs typeface="Times New Roman" pitchFamily="18" charset="0"/>
              </a:rPr>
              <a:t>= Papiri di </a:t>
            </a:r>
            <a:r>
              <a:rPr lang="it-IT" b="1" dirty="0" smtClean="0">
                <a:solidFill>
                  <a:srgbClr val="FF0000"/>
                </a:solidFill>
                <a:latin typeface="Times New Roman" pitchFamily="18" charset="0"/>
                <a:cs typeface="Times New Roman" pitchFamily="18" charset="0"/>
              </a:rPr>
              <a:t>Chester </a:t>
            </a:r>
            <a:r>
              <a:rPr lang="it-IT" b="1" dirty="0" err="1" smtClean="0">
                <a:solidFill>
                  <a:srgbClr val="FF0000"/>
                </a:solidFill>
                <a:latin typeface="Times New Roman" pitchFamily="18" charset="0"/>
                <a:cs typeface="Times New Roman" pitchFamily="18" charset="0"/>
              </a:rPr>
              <a:t>Beatty</a:t>
            </a:r>
            <a:r>
              <a:rPr lang="it-IT" b="1" dirty="0" smtClean="0">
                <a:solidFill>
                  <a:srgbClr val="FF0000"/>
                </a:solidFill>
                <a:latin typeface="Times New Roman" pitchFamily="18" charset="0"/>
                <a:cs typeface="Times New Roman" pitchFamily="18" charset="0"/>
              </a:rPr>
              <a:t> </a:t>
            </a:r>
            <a:r>
              <a:rPr lang="it-IT" dirty="0" smtClean="0">
                <a:latin typeface="Times New Roman" pitchFamily="18" charset="0"/>
                <a:cs typeface="Times New Roman" pitchFamily="18" charset="0"/>
              </a:rPr>
              <a:t>perché acquistati da sir Alfred Chester </a:t>
            </a:r>
            <a:r>
              <a:rPr lang="it-IT" dirty="0" err="1" smtClean="0">
                <a:latin typeface="Times New Roman" pitchFamily="18" charset="0"/>
                <a:cs typeface="Times New Roman" pitchFamily="18" charset="0"/>
              </a:rPr>
              <a:t>Beatty</a:t>
            </a:r>
            <a:r>
              <a:rPr lang="it-IT" dirty="0" smtClean="0">
                <a:latin typeface="Times New Roman" pitchFamily="18" charset="0"/>
                <a:cs typeface="Times New Roman" pitchFamily="18" charset="0"/>
              </a:rPr>
              <a:t> negli anni 1930/31 e conservati nell’omonima Biblioteca a Dublino. Corrispondo alla prima metà del III secolo.  </a:t>
            </a:r>
          </a:p>
          <a:p>
            <a:r>
              <a:rPr lang="it-IT" sz="4000" b="1" dirty="0" smtClean="0">
                <a:solidFill>
                  <a:srgbClr val="0070C0"/>
                </a:solidFill>
                <a:latin typeface="Times New Roman" pitchFamily="18" charset="0"/>
                <a:cs typeface="Times New Roman" pitchFamily="18" charset="0"/>
              </a:rPr>
              <a:t>P</a:t>
            </a:r>
            <a:r>
              <a:rPr lang="it-IT" sz="4000" b="1" baseline="30000" dirty="0" smtClean="0">
                <a:solidFill>
                  <a:srgbClr val="0070C0"/>
                </a:solidFill>
                <a:latin typeface="Times New Roman" pitchFamily="18" charset="0"/>
                <a:cs typeface="Times New Roman" pitchFamily="18" charset="0"/>
              </a:rPr>
              <a:t>66 </a:t>
            </a:r>
            <a:r>
              <a:rPr lang="it-IT" sz="4000" b="1" dirty="0" smtClean="0">
                <a:solidFill>
                  <a:srgbClr val="0070C0"/>
                </a:solidFill>
                <a:latin typeface="Times New Roman" pitchFamily="18" charset="0"/>
                <a:cs typeface="Times New Roman" pitchFamily="18" charset="0"/>
              </a:rPr>
              <a:t>P</a:t>
            </a:r>
            <a:r>
              <a:rPr lang="it-IT" sz="4000" b="1" baseline="30000" dirty="0" smtClean="0">
                <a:solidFill>
                  <a:srgbClr val="0070C0"/>
                </a:solidFill>
                <a:latin typeface="Times New Roman" pitchFamily="18" charset="0"/>
                <a:cs typeface="Times New Roman" pitchFamily="18" charset="0"/>
              </a:rPr>
              <a:t>72 </a:t>
            </a:r>
            <a:r>
              <a:rPr lang="it-IT" sz="4000" b="1" dirty="0" smtClean="0">
                <a:solidFill>
                  <a:srgbClr val="0070C0"/>
                </a:solidFill>
                <a:latin typeface="Times New Roman" pitchFamily="18" charset="0"/>
                <a:cs typeface="Times New Roman" pitchFamily="18" charset="0"/>
              </a:rPr>
              <a:t>P</a:t>
            </a:r>
            <a:r>
              <a:rPr lang="it-IT" sz="4000" b="1" baseline="30000" dirty="0" smtClean="0">
                <a:solidFill>
                  <a:srgbClr val="0070C0"/>
                </a:solidFill>
                <a:latin typeface="Times New Roman" pitchFamily="18" charset="0"/>
                <a:cs typeface="Times New Roman" pitchFamily="18" charset="0"/>
              </a:rPr>
              <a:t>75</a:t>
            </a:r>
            <a:r>
              <a:rPr lang="it-IT" sz="4000" baseline="30000" dirty="0" smtClean="0">
                <a:solidFill>
                  <a:srgbClr val="0070C0"/>
                </a:solidFill>
                <a:latin typeface="Times New Roman" pitchFamily="18" charset="0"/>
                <a:cs typeface="Times New Roman" pitchFamily="18" charset="0"/>
              </a:rPr>
              <a:t> </a:t>
            </a:r>
            <a:r>
              <a:rPr lang="it-IT" dirty="0" smtClean="0">
                <a:latin typeface="Times New Roman" pitchFamily="18" charset="0"/>
                <a:cs typeface="Times New Roman" pitchFamily="18" charset="0"/>
              </a:rPr>
              <a:t>= Papiri </a:t>
            </a:r>
            <a:r>
              <a:rPr lang="it-IT" b="1" dirty="0" err="1" smtClean="0">
                <a:solidFill>
                  <a:srgbClr val="FF0000"/>
                </a:solidFill>
                <a:latin typeface="Times New Roman" pitchFamily="18" charset="0"/>
                <a:cs typeface="Times New Roman" pitchFamily="18" charset="0"/>
              </a:rPr>
              <a:t>Bodmer</a:t>
            </a:r>
            <a:r>
              <a:rPr lang="it-IT" dirty="0" smtClean="0">
                <a:latin typeface="Times New Roman" pitchFamily="18" charset="0"/>
                <a:cs typeface="Times New Roman" pitchFamily="18" charset="0"/>
              </a:rPr>
              <a:t>  perché conservati alla </a:t>
            </a:r>
            <a:r>
              <a:rPr lang="it-IT" dirty="0" err="1" smtClean="0">
                <a:latin typeface="Times New Roman" pitchFamily="18" charset="0"/>
                <a:cs typeface="Times New Roman" pitchFamily="18" charset="0"/>
              </a:rPr>
              <a:t>Bodmer</a:t>
            </a:r>
            <a:r>
              <a:rPr lang="it-IT" dirty="0" smtClean="0">
                <a:latin typeface="Times New Roman" pitchFamily="18" charset="0"/>
                <a:cs typeface="Times New Roman" pitchFamily="18" charset="0"/>
              </a:rPr>
              <a:t> </a:t>
            </a:r>
            <a:r>
              <a:rPr lang="it-IT" dirty="0" err="1" smtClean="0">
                <a:latin typeface="Times New Roman" pitchFamily="18" charset="0"/>
                <a:cs typeface="Times New Roman" pitchFamily="18" charset="0"/>
              </a:rPr>
              <a:t>Library</a:t>
            </a:r>
            <a:r>
              <a:rPr lang="it-IT" dirty="0" smtClean="0">
                <a:latin typeface="Times New Roman" pitchFamily="18" charset="0"/>
                <a:cs typeface="Times New Roman" pitchFamily="18" charset="0"/>
              </a:rPr>
              <a:t> di </a:t>
            </a:r>
            <a:r>
              <a:rPr lang="it-IT" dirty="0" err="1" smtClean="0">
                <a:latin typeface="Times New Roman" pitchFamily="18" charset="0"/>
                <a:cs typeface="Times New Roman" pitchFamily="18" charset="0"/>
              </a:rPr>
              <a:t>Cologny</a:t>
            </a:r>
            <a:r>
              <a:rPr lang="it-IT" dirty="0" smtClean="0">
                <a:latin typeface="Times New Roman" pitchFamily="18" charset="0"/>
                <a:cs typeface="Times New Roman" pitchFamily="18" charset="0"/>
              </a:rPr>
              <a:t> in Svizzera. Vanno dagli inizi del III secolo al IV secolo.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2 ‘Versioni’ latine</a:t>
            </a:r>
            <a:endParaRPr lang="it-IT" dirty="0"/>
          </a:p>
        </p:txBody>
      </p:sp>
      <p:sp>
        <p:nvSpPr>
          <p:cNvPr id="3" name="Segnaposto contenuto 2"/>
          <p:cNvSpPr>
            <a:spLocks noGrp="1"/>
          </p:cNvSpPr>
          <p:nvPr>
            <p:ph idx="1"/>
          </p:nvPr>
        </p:nvSpPr>
        <p:spPr/>
        <p:txBody>
          <a:bodyPr>
            <a:normAutofit fontScale="92500" lnSpcReduction="20000"/>
          </a:bodyPr>
          <a:lstStyle/>
          <a:p>
            <a:pPr algn="ctr">
              <a:buNone/>
            </a:pPr>
            <a:r>
              <a:rPr lang="it-IT" b="1" dirty="0" smtClean="0">
                <a:solidFill>
                  <a:srgbClr val="FF0000"/>
                </a:solidFill>
                <a:latin typeface="Arial Black" pitchFamily="34" charset="0"/>
              </a:rPr>
              <a:t>1)</a:t>
            </a:r>
            <a:r>
              <a:rPr lang="it-IT" b="1" i="1" dirty="0" smtClean="0">
                <a:solidFill>
                  <a:srgbClr val="FF0000"/>
                </a:solidFill>
                <a:latin typeface="Arial Black" pitchFamily="34" charset="0"/>
              </a:rPr>
              <a:t> </a:t>
            </a:r>
            <a:r>
              <a:rPr lang="it-IT" b="1" i="1" dirty="0" err="1" smtClean="0">
                <a:solidFill>
                  <a:srgbClr val="FF0000"/>
                </a:solidFill>
                <a:latin typeface="Arial Black" pitchFamily="34" charset="0"/>
              </a:rPr>
              <a:t>Vetus</a:t>
            </a:r>
            <a:r>
              <a:rPr lang="it-IT" b="1" i="1" dirty="0" smtClean="0">
                <a:solidFill>
                  <a:srgbClr val="FF0000"/>
                </a:solidFill>
                <a:latin typeface="Arial Black" pitchFamily="34" charset="0"/>
              </a:rPr>
              <a:t> </a:t>
            </a:r>
            <a:r>
              <a:rPr lang="it-IT" b="1" i="1" dirty="0">
                <a:solidFill>
                  <a:srgbClr val="FF0000"/>
                </a:solidFill>
                <a:latin typeface="Arial Black" pitchFamily="34" charset="0"/>
              </a:rPr>
              <a:t>Latina</a:t>
            </a:r>
            <a:endParaRPr lang="it-IT" b="1" dirty="0">
              <a:solidFill>
                <a:srgbClr val="FF0000"/>
              </a:solidFill>
              <a:latin typeface="Arial Black" pitchFamily="34" charset="0"/>
            </a:endParaRPr>
          </a:p>
          <a:p>
            <a:pPr algn="ctr">
              <a:buNone/>
            </a:pPr>
            <a:r>
              <a:rPr lang="it-IT" dirty="0">
                <a:latin typeface="Times New Roman" pitchFamily="18" charset="0"/>
                <a:cs typeface="Times New Roman" pitchFamily="18" charset="0"/>
              </a:rPr>
              <a:t>Nella Chiesa delle origini si andava sempre più manifestando l’esigenza da parte dei fedeli interessati alla conoscenza del Vangelo di poterlo leggere in una lingua che non fosse il greco perché non tutti lo conoscevano. Specie tra i cristiani dell’Africa settentrionale, dell’Italia, della Spagna e della Gallia si diffuse così </a:t>
            </a:r>
            <a:r>
              <a:rPr lang="it-IT" b="1" dirty="0">
                <a:latin typeface="Times New Roman" pitchFamily="18" charset="0"/>
                <a:cs typeface="Times New Roman" pitchFamily="18" charset="0"/>
              </a:rPr>
              <a:t>già alla fine del II secolo </a:t>
            </a:r>
            <a:r>
              <a:rPr lang="it-IT" dirty="0">
                <a:latin typeface="Times New Roman" pitchFamily="18" charset="0"/>
                <a:cs typeface="Times New Roman" pitchFamily="18" charset="0"/>
              </a:rPr>
              <a:t>una prima traduzione in lingua latina definita successivamente </a:t>
            </a:r>
            <a:r>
              <a:rPr lang="it-IT" b="1" i="1" dirty="0" err="1">
                <a:solidFill>
                  <a:srgbClr val="FF0000"/>
                </a:solidFill>
                <a:latin typeface="Times New Roman" pitchFamily="18" charset="0"/>
                <a:cs typeface="Times New Roman" pitchFamily="18" charset="0"/>
              </a:rPr>
              <a:t>Vetus</a:t>
            </a:r>
            <a:r>
              <a:rPr lang="it-IT" b="1" i="1" dirty="0">
                <a:solidFill>
                  <a:srgbClr val="FF0000"/>
                </a:solidFill>
                <a:latin typeface="Times New Roman" pitchFamily="18" charset="0"/>
                <a:cs typeface="Times New Roman" pitchFamily="18" charset="0"/>
              </a:rPr>
              <a:t> latina</a:t>
            </a:r>
            <a:r>
              <a:rPr lang="it-IT" dirty="0">
                <a:latin typeface="Times New Roman" pitchFamily="18" charset="0"/>
                <a:cs typeface="Times New Roman" pitchFamily="18" charset="0"/>
              </a:rPr>
              <a:t>, per intendere cioè la più antica traduzione latina</a:t>
            </a:r>
            <a:r>
              <a:rPr lang="it-IT" dirty="0" smtClean="0">
                <a:latin typeface="Times New Roman" pitchFamily="18" charset="0"/>
                <a:cs typeface="Times New Roman" pitchFamily="18" charset="0"/>
              </a:rPr>
              <a:t>.</a:t>
            </a:r>
            <a:endParaRPr lang="it-IT"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latin typeface="Arial Black" pitchFamily="34" charset="0"/>
              </a:rPr>
              <a:t>2)</a:t>
            </a:r>
            <a:r>
              <a:rPr lang="it-IT" b="1" i="1" dirty="0" smtClean="0">
                <a:solidFill>
                  <a:srgbClr val="FF0000"/>
                </a:solidFill>
                <a:latin typeface="Arial Black" pitchFamily="34" charset="0"/>
              </a:rPr>
              <a:t> Vulgata</a:t>
            </a:r>
            <a:endParaRPr lang="it-IT" b="1" i="1" dirty="0">
              <a:solidFill>
                <a:srgbClr val="FF0000"/>
              </a:solidFill>
              <a:latin typeface="Arial Black" pitchFamily="34" charset="0"/>
            </a:endParaRPr>
          </a:p>
        </p:txBody>
      </p:sp>
      <p:sp>
        <p:nvSpPr>
          <p:cNvPr id="3" name="Segnaposto contenuto 2"/>
          <p:cNvSpPr>
            <a:spLocks noGrp="1"/>
          </p:cNvSpPr>
          <p:nvPr>
            <p:ph idx="1"/>
          </p:nvPr>
        </p:nvSpPr>
        <p:spPr>
          <a:xfrm>
            <a:off x="395536" y="1556792"/>
            <a:ext cx="8352928" cy="4525963"/>
          </a:xfrm>
        </p:spPr>
        <p:txBody>
          <a:bodyPr>
            <a:normAutofit lnSpcReduction="10000"/>
          </a:bodyPr>
          <a:lstStyle/>
          <a:p>
            <a:pPr algn="ctr">
              <a:buNone/>
            </a:pPr>
            <a:r>
              <a:rPr lang="it-IT" b="1" dirty="0" smtClean="0">
                <a:latin typeface="Times New Roman" pitchFamily="18" charset="0"/>
                <a:cs typeface="Times New Roman" pitchFamily="18" charset="0"/>
              </a:rPr>
              <a:t>Alla </a:t>
            </a:r>
            <a:r>
              <a:rPr lang="it-IT" b="1" dirty="0">
                <a:latin typeface="Times New Roman" pitchFamily="18" charset="0"/>
                <a:cs typeface="Times New Roman" pitchFamily="18" charset="0"/>
              </a:rPr>
              <a:t>fine del IV secolo, su invito di Papa </a:t>
            </a:r>
            <a:r>
              <a:rPr lang="it-IT" b="1" dirty="0" err="1">
                <a:latin typeface="Times New Roman" pitchFamily="18" charset="0"/>
                <a:cs typeface="Times New Roman" pitchFamily="18" charset="0"/>
              </a:rPr>
              <a:t>Damaso</a:t>
            </a:r>
            <a:r>
              <a:rPr lang="it-IT" b="1" dirty="0">
                <a:latin typeface="Times New Roman" pitchFamily="18" charset="0"/>
                <a:cs typeface="Times New Roman" pitchFamily="18" charset="0"/>
              </a:rPr>
              <a:t>, </a:t>
            </a:r>
            <a:r>
              <a:rPr lang="it-IT" sz="3600" b="1" dirty="0">
                <a:solidFill>
                  <a:schemeClr val="accent2">
                    <a:lumMod val="75000"/>
                  </a:schemeClr>
                </a:solidFill>
                <a:latin typeface="Arial Black" pitchFamily="34" charset="0"/>
                <a:cs typeface="Times New Roman" pitchFamily="18" charset="0"/>
              </a:rPr>
              <a:t>S. Girolamo </a:t>
            </a:r>
            <a:r>
              <a:rPr lang="it-IT" b="1" dirty="0">
                <a:latin typeface="Times New Roman" pitchFamily="18" charset="0"/>
                <a:cs typeface="Times New Roman" pitchFamily="18" charset="0"/>
              </a:rPr>
              <a:t>si stabilisce a </a:t>
            </a:r>
            <a:r>
              <a:rPr lang="it-IT" b="1" dirty="0" err="1">
                <a:latin typeface="Times New Roman" pitchFamily="18" charset="0"/>
                <a:cs typeface="Times New Roman" pitchFamily="18" charset="0"/>
              </a:rPr>
              <a:t>Betlem</a:t>
            </a:r>
            <a:r>
              <a:rPr lang="it-IT" b="1" dirty="0">
                <a:latin typeface="Times New Roman" pitchFamily="18" charset="0"/>
                <a:cs typeface="Times New Roman" pitchFamily="18" charset="0"/>
              </a:rPr>
              <a:t> e produce una nuova traduzione latina definita poi </a:t>
            </a:r>
            <a:r>
              <a:rPr lang="it-IT" b="1" i="1" dirty="0">
                <a:latin typeface="Times New Roman" pitchFamily="18" charset="0"/>
                <a:cs typeface="Times New Roman" pitchFamily="18" charset="0"/>
              </a:rPr>
              <a:t>Vulgata</a:t>
            </a:r>
            <a:r>
              <a:rPr lang="it-IT" b="1" dirty="0">
                <a:latin typeface="Times New Roman" pitchFamily="18" charset="0"/>
                <a:cs typeface="Times New Roman" pitchFamily="18" charset="0"/>
              </a:rPr>
              <a:t>. Con il trascorrere dei secoli la </a:t>
            </a:r>
            <a:r>
              <a:rPr lang="it-IT" b="1" i="1" dirty="0">
                <a:latin typeface="Times New Roman" pitchFamily="18" charset="0"/>
                <a:cs typeface="Times New Roman" pitchFamily="18" charset="0"/>
              </a:rPr>
              <a:t>Vulgata</a:t>
            </a:r>
            <a:r>
              <a:rPr lang="it-IT" b="1" dirty="0">
                <a:latin typeface="Times New Roman" pitchFamily="18" charset="0"/>
                <a:cs typeface="Times New Roman" pitchFamily="18" charset="0"/>
              </a:rPr>
              <a:t> acquistò crescente importanza rispetto alla </a:t>
            </a:r>
            <a:r>
              <a:rPr lang="it-IT" b="1" i="1" dirty="0" err="1">
                <a:latin typeface="Times New Roman" pitchFamily="18" charset="0"/>
                <a:cs typeface="Times New Roman" pitchFamily="18" charset="0"/>
              </a:rPr>
              <a:t>Vetus</a:t>
            </a:r>
            <a:r>
              <a:rPr lang="it-IT" b="1" i="1" dirty="0">
                <a:latin typeface="Times New Roman" pitchFamily="18" charset="0"/>
                <a:cs typeface="Times New Roman" pitchFamily="18" charset="0"/>
              </a:rPr>
              <a:t> latina</a:t>
            </a:r>
            <a:r>
              <a:rPr lang="it-IT" b="1" dirty="0">
                <a:latin typeface="Times New Roman" pitchFamily="18" charset="0"/>
                <a:cs typeface="Times New Roman" pitchFamily="18" charset="0"/>
              </a:rPr>
              <a:t> tanto da essere proclamata dal </a:t>
            </a:r>
            <a:r>
              <a:rPr lang="it-IT" b="1" dirty="0">
                <a:solidFill>
                  <a:srgbClr val="FF0000"/>
                </a:solidFill>
                <a:latin typeface="Times New Roman" pitchFamily="18" charset="0"/>
                <a:cs typeface="Times New Roman" pitchFamily="18" charset="0"/>
              </a:rPr>
              <a:t>Concilio di Trento </a:t>
            </a:r>
            <a:r>
              <a:rPr lang="it-IT" sz="2000" dirty="0">
                <a:latin typeface="Times New Roman" pitchFamily="18" charset="0"/>
                <a:cs typeface="Times New Roman" pitchFamily="18" charset="0"/>
              </a:rPr>
              <a:t>(1546) </a:t>
            </a:r>
            <a:r>
              <a:rPr lang="it-IT" sz="4000" b="1" u="sng" dirty="0">
                <a:latin typeface="Times New Roman" pitchFamily="18" charset="0"/>
                <a:cs typeface="Times New Roman" pitchFamily="18" charset="0"/>
              </a:rPr>
              <a:t>l'unica versione autorizzata latina della Bibbia</a:t>
            </a:r>
            <a:r>
              <a:rPr lang="it-IT" sz="4000" dirty="0">
                <a:latin typeface="Times New Roman" pitchFamily="18" charset="0"/>
                <a:cs typeface="Times New Roman" pitchFamily="18" charset="0"/>
              </a:rPr>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nvPr>
        </p:nvGraphicFramePr>
        <p:xfrm>
          <a:off x="0" y="3"/>
          <a:ext cx="9144000" cy="6795701"/>
        </p:xfrm>
        <a:graphic>
          <a:graphicData uri="http://schemas.openxmlformats.org/drawingml/2006/table">
            <a:tbl>
              <a:tblPr firstRow="1" bandRow="1">
                <a:tableStyleId>{5C22544A-7EE6-4342-B048-85BDC9FD1C3A}</a:tableStyleId>
              </a:tblPr>
              <a:tblGrid>
                <a:gridCol w="1187624"/>
                <a:gridCol w="2232248"/>
                <a:gridCol w="2376264"/>
                <a:gridCol w="1944216"/>
                <a:gridCol w="1403648"/>
              </a:tblGrid>
              <a:tr h="332653">
                <a:tc>
                  <a:txBody>
                    <a:bodyPr/>
                    <a:lstStyle/>
                    <a:p>
                      <a:pPr algn="ctr">
                        <a:lnSpc>
                          <a:spcPct val="115000"/>
                        </a:lnSpc>
                        <a:spcAft>
                          <a:spcPts val="0"/>
                        </a:spcAft>
                      </a:pPr>
                      <a:r>
                        <a:rPr lang="it-IT" sz="1800" b="1" dirty="0">
                          <a:solidFill>
                            <a:srgbClr val="FF0000"/>
                          </a:solidFill>
                          <a:latin typeface="Times New Roman"/>
                          <a:ea typeface="Calibri"/>
                          <a:cs typeface="Arial"/>
                        </a:rPr>
                        <a:t>Vangeli</a:t>
                      </a:r>
                      <a:endParaRPr lang="it-IT" sz="1800" dirty="0">
                        <a:solidFill>
                          <a:srgbClr val="FF0000"/>
                        </a:solidFill>
                        <a:latin typeface="Calibri"/>
                        <a:ea typeface="Calibri"/>
                        <a:cs typeface="Arial"/>
                      </a:endParaRPr>
                    </a:p>
                  </a:txBody>
                  <a:tcPr marL="68580" marR="68580" marT="0" marB="0">
                    <a:solidFill>
                      <a:schemeClr val="bg2"/>
                    </a:solidFill>
                  </a:tcPr>
                </a:tc>
                <a:tc>
                  <a:txBody>
                    <a:bodyPr/>
                    <a:lstStyle/>
                    <a:p>
                      <a:pPr algn="ctr">
                        <a:lnSpc>
                          <a:spcPct val="115000"/>
                        </a:lnSpc>
                        <a:spcAft>
                          <a:spcPts val="0"/>
                        </a:spcAft>
                      </a:pPr>
                      <a:r>
                        <a:rPr lang="it-IT" sz="1800" b="1" dirty="0">
                          <a:solidFill>
                            <a:srgbClr val="FF0000"/>
                          </a:solidFill>
                          <a:latin typeface="Times New Roman"/>
                          <a:ea typeface="Calibri"/>
                          <a:cs typeface="Arial"/>
                        </a:rPr>
                        <a:t>Atti degli Apostoli</a:t>
                      </a:r>
                      <a:endParaRPr lang="it-IT" sz="1800" dirty="0">
                        <a:solidFill>
                          <a:srgbClr val="FF0000"/>
                        </a:solidFill>
                        <a:latin typeface="Calibri"/>
                        <a:ea typeface="Calibri"/>
                        <a:cs typeface="Arial"/>
                      </a:endParaRPr>
                    </a:p>
                  </a:txBody>
                  <a:tcPr marL="68580" marR="68580" marT="0" marB="0">
                    <a:solidFill>
                      <a:schemeClr val="bg2"/>
                    </a:solidFill>
                  </a:tcPr>
                </a:tc>
                <a:tc>
                  <a:txBody>
                    <a:bodyPr/>
                    <a:lstStyle/>
                    <a:p>
                      <a:pPr algn="ctr">
                        <a:lnSpc>
                          <a:spcPct val="115000"/>
                        </a:lnSpc>
                        <a:spcAft>
                          <a:spcPts val="0"/>
                        </a:spcAft>
                      </a:pPr>
                      <a:r>
                        <a:rPr lang="it-IT" sz="1800" b="1" dirty="0">
                          <a:solidFill>
                            <a:srgbClr val="FF0000"/>
                          </a:solidFill>
                          <a:latin typeface="Times New Roman"/>
                          <a:ea typeface="Calibri"/>
                          <a:cs typeface="Arial"/>
                        </a:rPr>
                        <a:t>Lettere di San Paolo</a:t>
                      </a:r>
                      <a:endParaRPr lang="it-IT" sz="1800" dirty="0">
                        <a:solidFill>
                          <a:srgbClr val="FF0000"/>
                        </a:solidFill>
                        <a:latin typeface="Calibri"/>
                        <a:ea typeface="Calibri"/>
                        <a:cs typeface="Arial"/>
                      </a:endParaRPr>
                    </a:p>
                  </a:txBody>
                  <a:tcPr marL="68580" marR="68580" marT="0" marB="0">
                    <a:solidFill>
                      <a:schemeClr val="bg2"/>
                    </a:solidFill>
                  </a:tcPr>
                </a:tc>
                <a:tc>
                  <a:txBody>
                    <a:bodyPr/>
                    <a:lstStyle/>
                    <a:p>
                      <a:pPr algn="ctr">
                        <a:lnSpc>
                          <a:spcPct val="115000"/>
                        </a:lnSpc>
                        <a:spcAft>
                          <a:spcPts val="0"/>
                        </a:spcAft>
                      </a:pPr>
                      <a:r>
                        <a:rPr lang="it-IT" sz="1800" b="1" dirty="0">
                          <a:solidFill>
                            <a:srgbClr val="FF0000"/>
                          </a:solidFill>
                          <a:latin typeface="Times New Roman"/>
                          <a:ea typeface="Calibri"/>
                          <a:cs typeface="Arial"/>
                        </a:rPr>
                        <a:t>Lettere Cattoliche</a:t>
                      </a:r>
                      <a:endParaRPr lang="it-IT" sz="1800" dirty="0">
                        <a:solidFill>
                          <a:srgbClr val="FF0000"/>
                        </a:solidFill>
                        <a:latin typeface="Calibri"/>
                        <a:ea typeface="Calibri"/>
                        <a:cs typeface="Arial"/>
                      </a:endParaRPr>
                    </a:p>
                  </a:txBody>
                  <a:tcPr marL="68580" marR="68580" marT="0" marB="0">
                    <a:solidFill>
                      <a:schemeClr val="bg2"/>
                    </a:solidFill>
                  </a:tcPr>
                </a:tc>
                <a:tc>
                  <a:txBody>
                    <a:bodyPr/>
                    <a:lstStyle/>
                    <a:p>
                      <a:pPr algn="ctr">
                        <a:lnSpc>
                          <a:spcPct val="115000"/>
                        </a:lnSpc>
                        <a:spcAft>
                          <a:spcPts val="0"/>
                        </a:spcAft>
                      </a:pPr>
                      <a:r>
                        <a:rPr lang="it-IT" sz="1800" b="1" dirty="0">
                          <a:solidFill>
                            <a:srgbClr val="FF0000"/>
                          </a:solidFill>
                          <a:latin typeface="Times New Roman"/>
                          <a:ea typeface="Calibri"/>
                          <a:cs typeface="Arial"/>
                        </a:rPr>
                        <a:t>Apocalisse</a:t>
                      </a:r>
                      <a:endParaRPr lang="it-IT" sz="1800" dirty="0">
                        <a:solidFill>
                          <a:srgbClr val="FF0000"/>
                        </a:solidFill>
                        <a:latin typeface="Calibri"/>
                        <a:ea typeface="Calibri"/>
                        <a:cs typeface="Arial"/>
                      </a:endParaRPr>
                    </a:p>
                  </a:txBody>
                  <a:tcPr marL="68580" marR="68580" marT="0" marB="0">
                    <a:solidFill>
                      <a:schemeClr val="bg2"/>
                    </a:solidFill>
                  </a:tcPr>
                </a:tc>
              </a:tr>
              <a:tr h="547580">
                <a:tc>
                  <a:txBody>
                    <a:bodyPr/>
                    <a:lstStyle/>
                    <a:p>
                      <a:pPr algn="ctr">
                        <a:lnSpc>
                          <a:spcPct val="115000"/>
                        </a:lnSpc>
                        <a:spcAft>
                          <a:spcPts val="0"/>
                        </a:spcAft>
                      </a:pPr>
                      <a:r>
                        <a:rPr lang="it-IT" sz="1800" b="1" dirty="0">
                          <a:latin typeface="Times New Roman"/>
                          <a:ea typeface="Calibri"/>
                          <a:cs typeface="Arial"/>
                        </a:rPr>
                        <a:t>Matteo</a:t>
                      </a:r>
                      <a:endParaRPr lang="it-IT" sz="1800" b="1" dirty="0">
                        <a:latin typeface="Calibri"/>
                        <a:ea typeface="Calibri"/>
                        <a:cs typeface="Arial"/>
                      </a:endParaRPr>
                    </a:p>
                  </a:txBody>
                  <a:tcPr marL="68580" marR="68580" marT="0" marB="0">
                    <a:solidFill>
                      <a:schemeClr val="bg2"/>
                    </a:solidFill>
                  </a:tcPr>
                </a:tc>
                <a:tc>
                  <a:txBody>
                    <a:bodyPr/>
                    <a:lstStyle/>
                    <a:p>
                      <a:pPr algn="ctr">
                        <a:lnSpc>
                          <a:spcPct val="115000"/>
                        </a:lnSpc>
                        <a:spcAft>
                          <a:spcPts val="0"/>
                        </a:spcAft>
                      </a:pPr>
                      <a:r>
                        <a:rPr lang="it-IT" sz="1800" b="1" dirty="0">
                          <a:latin typeface="Times New Roman"/>
                          <a:ea typeface="Calibri"/>
                          <a:cs typeface="Arial"/>
                        </a:rPr>
                        <a:t>Atti degli Apostoli</a:t>
                      </a:r>
                      <a:endParaRPr lang="it-IT" sz="1800" b="1" dirty="0">
                        <a:latin typeface="Calibri"/>
                        <a:ea typeface="Calibri"/>
                        <a:cs typeface="Arial"/>
                      </a:endParaRPr>
                    </a:p>
                  </a:txBody>
                  <a:tcPr marL="68580" marR="68580" marT="0" marB="0">
                    <a:solidFill>
                      <a:schemeClr val="bg2"/>
                    </a:solidFill>
                  </a:tcPr>
                </a:tc>
                <a:tc>
                  <a:txBody>
                    <a:bodyPr/>
                    <a:lstStyle/>
                    <a:p>
                      <a:pPr algn="ctr">
                        <a:lnSpc>
                          <a:spcPct val="115000"/>
                        </a:lnSpc>
                        <a:spcAft>
                          <a:spcPts val="0"/>
                        </a:spcAft>
                      </a:pPr>
                      <a:r>
                        <a:rPr lang="it-IT" sz="1800" b="1" dirty="0">
                          <a:latin typeface="Times New Roman"/>
                          <a:ea typeface="Calibri"/>
                          <a:cs typeface="Arial"/>
                        </a:rPr>
                        <a:t>Romani </a:t>
                      </a:r>
                      <a:endParaRPr lang="it-IT" sz="1800" b="1" dirty="0">
                        <a:latin typeface="Calibri"/>
                        <a:ea typeface="Calibri"/>
                        <a:cs typeface="Arial"/>
                      </a:endParaRPr>
                    </a:p>
                  </a:txBody>
                  <a:tcPr marL="68580" marR="68580" marT="0" marB="0">
                    <a:solidFill>
                      <a:schemeClr val="bg2"/>
                    </a:solidFill>
                  </a:tcPr>
                </a:tc>
                <a:tc>
                  <a:txBody>
                    <a:bodyPr/>
                    <a:lstStyle/>
                    <a:p>
                      <a:pPr algn="ctr">
                        <a:lnSpc>
                          <a:spcPct val="115000"/>
                        </a:lnSpc>
                        <a:spcAft>
                          <a:spcPts val="0"/>
                        </a:spcAft>
                      </a:pPr>
                      <a:r>
                        <a:rPr lang="it-IT" sz="1800" b="1" dirty="0">
                          <a:latin typeface="Times New Roman"/>
                          <a:ea typeface="Calibri"/>
                          <a:cs typeface="Arial"/>
                        </a:rPr>
                        <a:t>Giacomo</a:t>
                      </a:r>
                      <a:endParaRPr lang="it-IT" sz="1800" b="1" dirty="0">
                        <a:latin typeface="Calibri"/>
                        <a:ea typeface="Calibri"/>
                        <a:cs typeface="Arial"/>
                      </a:endParaRPr>
                    </a:p>
                  </a:txBody>
                  <a:tcPr marL="68580" marR="68580" marT="0" marB="0">
                    <a:solidFill>
                      <a:schemeClr val="bg2"/>
                    </a:solidFill>
                  </a:tcPr>
                </a:tc>
                <a:tc>
                  <a:txBody>
                    <a:bodyPr/>
                    <a:lstStyle/>
                    <a:p>
                      <a:pPr algn="ctr">
                        <a:lnSpc>
                          <a:spcPct val="115000"/>
                        </a:lnSpc>
                        <a:spcAft>
                          <a:spcPts val="0"/>
                        </a:spcAft>
                      </a:pPr>
                      <a:r>
                        <a:rPr lang="it-IT" sz="1800" b="1" dirty="0">
                          <a:latin typeface="Times New Roman"/>
                          <a:ea typeface="Calibri"/>
                          <a:cs typeface="Arial"/>
                        </a:rPr>
                        <a:t>Apocalisse </a:t>
                      </a:r>
                      <a:endParaRPr lang="it-IT" sz="1800" b="1" dirty="0">
                        <a:latin typeface="Calibri"/>
                        <a:ea typeface="Calibri"/>
                        <a:cs typeface="Arial"/>
                      </a:endParaRPr>
                    </a:p>
                  </a:txBody>
                  <a:tcPr marL="68580" marR="68580" marT="0" marB="0">
                    <a:solidFill>
                      <a:schemeClr val="bg2"/>
                    </a:solidFill>
                  </a:tcPr>
                </a:tc>
              </a:tr>
              <a:tr h="507320">
                <a:tc>
                  <a:txBody>
                    <a:bodyPr/>
                    <a:lstStyle/>
                    <a:p>
                      <a:pPr algn="ctr">
                        <a:lnSpc>
                          <a:spcPct val="115000"/>
                        </a:lnSpc>
                        <a:spcAft>
                          <a:spcPts val="0"/>
                        </a:spcAft>
                      </a:pPr>
                      <a:r>
                        <a:rPr lang="it-IT" sz="1800" b="1" dirty="0">
                          <a:latin typeface="Times New Roman"/>
                          <a:ea typeface="Calibri"/>
                          <a:cs typeface="Arial"/>
                        </a:rPr>
                        <a:t>Marco</a:t>
                      </a:r>
                      <a:endParaRPr lang="it-IT" sz="1800" b="1" dirty="0">
                        <a:latin typeface="Calibri"/>
                        <a:ea typeface="Calibri"/>
                        <a:cs typeface="Arial"/>
                      </a:endParaRPr>
                    </a:p>
                  </a:txBody>
                  <a:tcPr marL="68580" marR="68580" marT="0" marB="0">
                    <a:solidFill>
                      <a:schemeClr val="bg2"/>
                    </a:solidFill>
                  </a:tcPr>
                </a:tc>
                <a:tc>
                  <a:txBody>
                    <a:bodyPr/>
                    <a:lstStyle/>
                    <a:p>
                      <a:pPr algn="ctr">
                        <a:lnSpc>
                          <a:spcPct val="115000"/>
                        </a:lnSpc>
                        <a:spcAft>
                          <a:spcPts val="0"/>
                        </a:spcAft>
                      </a:pPr>
                      <a:endParaRPr lang="it-IT" sz="1800" b="1" dirty="0">
                        <a:latin typeface="Times New Roman"/>
                        <a:ea typeface="Calibri"/>
                        <a:cs typeface="Arial"/>
                      </a:endParaRPr>
                    </a:p>
                  </a:txBody>
                  <a:tcPr marL="68580" marR="68580" marT="0" marB="0">
                    <a:solidFill>
                      <a:schemeClr val="bg2"/>
                    </a:solidFill>
                  </a:tcPr>
                </a:tc>
                <a:tc>
                  <a:txBody>
                    <a:bodyPr/>
                    <a:lstStyle/>
                    <a:p>
                      <a:pPr algn="ctr">
                        <a:lnSpc>
                          <a:spcPct val="115000"/>
                        </a:lnSpc>
                        <a:spcAft>
                          <a:spcPts val="0"/>
                        </a:spcAft>
                      </a:pPr>
                      <a:r>
                        <a:rPr lang="it-IT" sz="1800" b="1" dirty="0">
                          <a:latin typeface="Times New Roman"/>
                          <a:ea typeface="Calibri"/>
                          <a:cs typeface="Arial"/>
                        </a:rPr>
                        <a:t>1 Corinzi</a:t>
                      </a:r>
                      <a:endParaRPr lang="it-IT" sz="1800" b="1" dirty="0">
                        <a:latin typeface="Calibri"/>
                        <a:ea typeface="Calibri"/>
                        <a:cs typeface="Arial"/>
                      </a:endParaRPr>
                    </a:p>
                  </a:txBody>
                  <a:tcPr marL="68580" marR="68580" marT="0" marB="0">
                    <a:solidFill>
                      <a:schemeClr val="bg2"/>
                    </a:solidFill>
                  </a:tcPr>
                </a:tc>
                <a:tc>
                  <a:txBody>
                    <a:bodyPr/>
                    <a:lstStyle/>
                    <a:p>
                      <a:pPr algn="ctr">
                        <a:lnSpc>
                          <a:spcPct val="115000"/>
                        </a:lnSpc>
                        <a:spcAft>
                          <a:spcPts val="0"/>
                        </a:spcAft>
                      </a:pPr>
                      <a:r>
                        <a:rPr lang="it-IT" sz="1800" b="1">
                          <a:latin typeface="Times New Roman"/>
                          <a:ea typeface="Calibri"/>
                          <a:cs typeface="Arial"/>
                        </a:rPr>
                        <a:t>1 Pietro</a:t>
                      </a:r>
                      <a:endParaRPr lang="it-IT" sz="1800" b="1">
                        <a:latin typeface="Calibri"/>
                        <a:ea typeface="Calibri"/>
                        <a:cs typeface="Arial"/>
                      </a:endParaRPr>
                    </a:p>
                  </a:txBody>
                  <a:tcPr marL="68580" marR="68580" marT="0" marB="0">
                    <a:solidFill>
                      <a:schemeClr val="bg2"/>
                    </a:solidFill>
                  </a:tcPr>
                </a:tc>
                <a:tc>
                  <a:txBody>
                    <a:bodyPr/>
                    <a:lstStyle/>
                    <a:p>
                      <a:pPr algn="ctr">
                        <a:lnSpc>
                          <a:spcPct val="115000"/>
                        </a:lnSpc>
                        <a:spcAft>
                          <a:spcPts val="0"/>
                        </a:spcAft>
                      </a:pPr>
                      <a:endParaRPr lang="it-IT" sz="1800" b="1">
                        <a:latin typeface="Times New Roman"/>
                        <a:ea typeface="Calibri"/>
                        <a:cs typeface="Arial"/>
                      </a:endParaRPr>
                    </a:p>
                  </a:txBody>
                  <a:tcPr marL="68580" marR="68580" marT="0" marB="0">
                    <a:solidFill>
                      <a:schemeClr val="bg2"/>
                    </a:solidFill>
                  </a:tcPr>
                </a:tc>
              </a:tr>
              <a:tr h="507320">
                <a:tc>
                  <a:txBody>
                    <a:bodyPr/>
                    <a:lstStyle/>
                    <a:p>
                      <a:pPr algn="ctr">
                        <a:lnSpc>
                          <a:spcPct val="115000"/>
                        </a:lnSpc>
                        <a:spcAft>
                          <a:spcPts val="0"/>
                        </a:spcAft>
                      </a:pPr>
                      <a:r>
                        <a:rPr lang="it-IT" sz="1800" b="1">
                          <a:latin typeface="Times New Roman"/>
                          <a:ea typeface="Calibri"/>
                          <a:cs typeface="Arial"/>
                        </a:rPr>
                        <a:t>Luca</a:t>
                      </a:r>
                      <a:endParaRPr lang="it-IT" sz="1800" b="1">
                        <a:latin typeface="Calibri"/>
                        <a:ea typeface="Calibri"/>
                        <a:cs typeface="Arial"/>
                      </a:endParaRPr>
                    </a:p>
                  </a:txBody>
                  <a:tcPr marL="68580" marR="68580" marT="0" marB="0">
                    <a:solidFill>
                      <a:schemeClr val="bg2"/>
                    </a:solidFill>
                  </a:tcPr>
                </a:tc>
                <a:tc>
                  <a:txBody>
                    <a:bodyPr/>
                    <a:lstStyle/>
                    <a:p>
                      <a:pPr algn="ctr">
                        <a:lnSpc>
                          <a:spcPct val="115000"/>
                        </a:lnSpc>
                        <a:spcAft>
                          <a:spcPts val="0"/>
                        </a:spcAft>
                      </a:pPr>
                      <a:endParaRPr lang="it-IT" sz="1800" b="1" dirty="0">
                        <a:latin typeface="Times New Roman"/>
                        <a:ea typeface="Calibri"/>
                        <a:cs typeface="Arial"/>
                      </a:endParaRPr>
                    </a:p>
                  </a:txBody>
                  <a:tcPr marL="68580" marR="68580" marT="0" marB="0">
                    <a:solidFill>
                      <a:schemeClr val="bg2"/>
                    </a:solidFill>
                  </a:tcPr>
                </a:tc>
                <a:tc>
                  <a:txBody>
                    <a:bodyPr/>
                    <a:lstStyle/>
                    <a:p>
                      <a:pPr algn="ctr">
                        <a:lnSpc>
                          <a:spcPct val="115000"/>
                        </a:lnSpc>
                        <a:spcAft>
                          <a:spcPts val="0"/>
                        </a:spcAft>
                      </a:pPr>
                      <a:r>
                        <a:rPr lang="it-IT" sz="1800" b="1" dirty="0">
                          <a:latin typeface="Times New Roman"/>
                          <a:ea typeface="Calibri"/>
                          <a:cs typeface="Arial"/>
                        </a:rPr>
                        <a:t>2 Corinzi</a:t>
                      </a:r>
                      <a:endParaRPr lang="it-IT" sz="1800" b="1" dirty="0">
                        <a:latin typeface="Calibri"/>
                        <a:ea typeface="Calibri"/>
                        <a:cs typeface="Arial"/>
                      </a:endParaRPr>
                    </a:p>
                  </a:txBody>
                  <a:tcPr marL="68580" marR="68580" marT="0" marB="0">
                    <a:solidFill>
                      <a:schemeClr val="bg2"/>
                    </a:solidFill>
                  </a:tcPr>
                </a:tc>
                <a:tc>
                  <a:txBody>
                    <a:bodyPr/>
                    <a:lstStyle/>
                    <a:p>
                      <a:pPr algn="ctr">
                        <a:lnSpc>
                          <a:spcPct val="115000"/>
                        </a:lnSpc>
                        <a:spcAft>
                          <a:spcPts val="0"/>
                        </a:spcAft>
                      </a:pPr>
                      <a:r>
                        <a:rPr lang="it-IT" sz="1800" b="1">
                          <a:latin typeface="Times New Roman"/>
                          <a:ea typeface="Calibri"/>
                          <a:cs typeface="Arial"/>
                        </a:rPr>
                        <a:t>2 Pietro</a:t>
                      </a:r>
                      <a:endParaRPr lang="it-IT" sz="1800" b="1">
                        <a:latin typeface="Calibri"/>
                        <a:ea typeface="Calibri"/>
                        <a:cs typeface="Arial"/>
                      </a:endParaRPr>
                    </a:p>
                  </a:txBody>
                  <a:tcPr marL="68580" marR="68580" marT="0" marB="0">
                    <a:solidFill>
                      <a:schemeClr val="bg2"/>
                    </a:solidFill>
                  </a:tcPr>
                </a:tc>
                <a:tc>
                  <a:txBody>
                    <a:bodyPr/>
                    <a:lstStyle/>
                    <a:p>
                      <a:pPr algn="ctr">
                        <a:lnSpc>
                          <a:spcPct val="115000"/>
                        </a:lnSpc>
                        <a:spcAft>
                          <a:spcPts val="0"/>
                        </a:spcAft>
                      </a:pPr>
                      <a:endParaRPr lang="it-IT" sz="1800" b="1">
                        <a:latin typeface="Times New Roman"/>
                        <a:ea typeface="Calibri"/>
                        <a:cs typeface="Arial"/>
                      </a:endParaRPr>
                    </a:p>
                  </a:txBody>
                  <a:tcPr marL="68580" marR="68580" marT="0" marB="0">
                    <a:solidFill>
                      <a:schemeClr val="bg2"/>
                    </a:solidFill>
                  </a:tcPr>
                </a:tc>
              </a:tr>
              <a:tr h="507320">
                <a:tc>
                  <a:txBody>
                    <a:bodyPr/>
                    <a:lstStyle/>
                    <a:p>
                      <a:pPr algn="ctr">
                        <a:lnSpc>
                          <a:spcPct val="115000"/>
                        </a:lnSpc>
                        <a:spcAft>
                          <a:spcPts val="0"/>
                        </a:spcAft>
                      </a:pPr>
                      <a:r>
                        <a:rPr lang="it-IT" sz="1800" b="1">
                          <a:latin typeface="Times New Roman"/>
                          <a:ea typeface="Calibri"/>
                          <a:cs typeface="Arial"/>
                        </a:rPr>
                        <a:t>Giovanni</a:t>
                      </a:r>
                      <a:endParaRPr lang="it-IT" sz="1800" b="1">
                        <a:latin typeface="Calibri"/>
                        <a:ea typeface="Calibri"/>
                        <a:cs typeface="Arial"/>
                      </a:endParaRPr>
                    </a:p>
                  </a:txBody>
                  <a:tcPr marL="68580" marR="68580" marT="0" marB="0">
                    <a:solidFill>
                      <a:schemeClr val="bg2"/>
                    </a:solidFill>
                  </a:tcPr>
                </a:tc>
                <a:tc>
                  <a:txBody>
                    <a:bodyPr/>
                    <a:lstStyle/>
                    <a:p>
                      <a:pPr algn="ctr">
                        <a:lnSpc>
                          <a:spcPct val="115000"/>
                        </a:lnSpc>
                        <a:spcAft>
                          <a:spcPts val="0"/>
                        </a:spcAft>
                      </a:pPr>
                      <a:endParaRPr lang="it-IT" sz="1800" b="1">
                        <a:latin typeface="Times New Roman"/>
                        <a:ea typeface="Calibri"/>
                        <a:cs typeface="Arial"/>
                      </a:endParaRPr>
                    </a:p>
                  </a:txBody>
                  <a:tcPr marL="68580" marR="68580" marT="0" marB="0">
                    <a:solidFill>
                      <a:schemeClr val="bg2"/>
                    </a:solidFill>
                  </a:tcPr>
                </a:tc>
                <a:tc>
                  <a:txBody>
                    <a:bodyPr/>
                    <a:lstStyle/>
                    <a:p>
                      <a:pPr algn="ctr">
                        <a:lnSpc>
                          <a:spcPct val="115000"/>
                        </a:lnSpc>
                        <a:spcAft>
                          <a:spcPts val="0"/>
                        </a:spcAft>
                      </a:pPr>
                      <a:r>
                        <a:rPr lang="it-IT" sz="1800" b="1" dirty="0" err="1">
                          <a:latin typeface="Times New Roman"/>
                          <a:ea typeface="Calibri"/>
                          <a:cs typeface="Arial"/>
                        </a:rPr>
                        <a:t>Galati</a:t>
                      </a:r>
                      <a:r>
                        <a:rPr lang="it-IT" sz="1800" b="1" dirty="0">
                          <a:latin typeface="Times New Roman"/>
                          <a:ea typeface="Calibri"/>
                          <a:cs typeface="Arial"/>
                        </a:rPr>
                        <a:t> </a:t>
                      </a:r>
                      <a:endParaRPr lang="it-IT" sz="1800" b="1" dirty="0">
                        <a:latin typeface="Calibri"/>
                        <a:ea typeface="Calibri"/>
                        <a:cs typeface="Arial"/>
                      </a:endParaRPr>
                    </a:p>
                  </a:txBody>
                  <a:tcPr marL="68580" marR="68580" marT="0" marB="0">
                    <a:solidFill>
                      <a:schemeClr val="bg2"/>
                    </a:solidFill>
                  </a:tcPr>
                </a:tc>
                <a:tc>
                  <a:txBody>
                    <a:bodyPr/>
                    <a:lstStyle/>
                    <a:p>
                      <a:pPr algn="ctr">
                        <a:lnSpc>
                          <a:spcPct val="115000"/>
                        </a:lnSpc>
                        <a:spcAft>
                          <a:spcPts val="0"/>
                        </a:spcAft>
                      </a:pPr>
                      <a:r>
                        <a:rPr lang="it-IT" sz="1800" b="1" dirty="0">
                          <a:latin typeface="Times New Roman"/>
                          <a:ea typeface="Calibri"/>
                          <a:cs typeface="Arial"/>
                        </a:rPr>
                        <a:t>1 Giovanni</a:t>
                      </a:r>
                      <a:endParaRPr lang="it-IT" sz="1800" b="1" dirty="0">
                        <a:latin typeface="Calibri"/>
                        <a:ea typeface="Calibri"/>
                        <a:cs typeface="Arial"/>
                      </a:endParaRPr>
                    </a:p>
                  </a:txBody>
                  <a:tcPr marL="68580" marR="68580" marT="0" marB="0">
                    <a:solidFill>
                      <a:schemeClr val="bg2"/>
                    </a:solidFill>
                  </a:tcPr>
                </a:tc>
                <a:tc>
                  <a:txBody>
                    <a:bodyPr/>
                    <a:lstStyle/>
                    <a:p>
                      <a:pPr algn="ctr">
                        <a:lnSpc>
                          <a:spcPct val="115000"/>
                        </a:lnSpc>
                        <a:spcAft>
                          <a:spcPts val="0"/>
                        </a:spcAft>
                      </a:pPr>
                      <a:endParaRPr lang="it-IT" sz="1800" b="1">
                        <a:latin typeface="Times New Roman"/>
                        <a:ea typeface="Calibri"/>
                        <a:cs typeface="Arial"/>
                      </a:endParaRPr>
                    </a:p>
                  </a:txBody>
                  <a:tcPr marL="68580" marR="68580" marT="0" marB="0">
                    <a:solidFill>
                      <a:schemeClr val="bg2"/>
                    </a:solidFill>
                  </a:tcPr>
                </a:tc>
              </a:tr>
              <a:tr h="507320">
                <a:tc>
                  <a:txBody>
                    <a:bodyPr/>
                    <a:lstStyle/>
                    <a:p>
                      <a:pPr algn="ctr">
                        <a:lnSpc>
                          <a:spcPct val="115000"/>
                        </a:lnSpc>
                        <a:spcAft>
                          <a:spcPts val="0"/>
                        </a:spcAft>
                      </a:pPr>
                      <a:endParaRPr lang="it-IT" sz="1800" b="1">
                        <a:latin typeface="Times New Roman"/>
                        <a:ea typeface="Calibri"/>
                        <a:cs typeface="Arial"/>
                      </a:endParaRPr>
                    </a:p>
                  </a:txBody>
                  <a:tcPr marL="68580" marR="68580" marT="0" marB="0">
                    <a:solidFill>
                      <a:schemeClr val="bg2"/>
                    </a:solidFill>
                  </a:tcPr>
                </a:tc>
                <a:tc>
                  <a:txBody>
                    <a:bodyPr/>
                    <a:lstStyle/>
                    <a:p>
                      <a:pPr algn="ctr">
                        <a:lnSpc>
                          <a:spcPct val="115000"/>
                        </a:lnSpc>
                        <a:spcAft>
                          <a:spcPts val="0"/>
                        </a:spcAft>
                      </a:pPr>
                      <a:endParaRPr lang="it-IT" sz="1800" b="1">
                        <a:latin typeface="Times New Roman"/>
                        <a:ea typeface="Calibri"/>
                        <a:cs typeface="Arial"/>
                      </a:endParaRPr>
                    </a:p>
                  </a:txBody>
                  <a:tcPr marL="68580" marR="68580" marT="0" marB="0">
                    <a:solidFill>
                      <a:schemeClr val="bg2"/>
                    </a:solidFill>
                  </a:tcPr>
                </a:tc>
                <a:tc>
                  <a:txBody>
                    <a:bodyPr/>
                    <a:lstStyle/>
                    <a:p>
                      <a:pPr algn="ctr">
                        <a:lnSpc>
                          <a:spcPct val="115000"/>
                        </a:lnSpc>
                        <a:spcAft>
                          <a:spcPts val="0"/>
                        </a:spcAft>
                      </a:pPr>
                      <a:r>
                        <a:rPr lang="it-IT" sz="1800" b="1" dirty="0">
                          <a:latin typeface="Times New Roman"/>
                          <a:ea typeface="Calibri"/>
                          <a:cs typeface="Arial"/>
                        </a:rPr>
                        <a:t>Efesini </a:t>
                      </a:r>
                      <a:endParaRPr lang="it-IT" sz="1800" b="1" dirty="0">
                        <a:latin typeface="Calibri"/>
                        <a:ea typeface="Calibri"/>
                        <a:cs typeface="Arial"/>
                      </a:endParaRPr>
                    </a:p>
                  </a:txBody>
                  <a:tcPr marL="68580" marR="68580" marT="0" marB="0">
                    <a:solidFill>
                      <a:schemeClr val="bg2"/>
                    </a:solidFill>
                  </a:tcPr>
                </a:tc>
                <a:tc>
                  <a:txBody>
                    <a:bodyPr/>
                    <a:lstStyle/>
                    <a:p>
                      <a:pPr algn="ctr">
                        <a:lnSpc>
                          <a:spcPct val="115000"/>
                        </a:lnSpc>
                        <a:spcAft>
                          <a:spcPts val="0"/>
                        </a:spcAft>
                      </a:pPr>
                      <a:r>
                        <a:rPr lang="it-IT" sz="1800" b="1">
                          <a:latin typeface="Times New Roman"/>
                          <a:ea typeface="Calibri"/>
                          <a:cs typeface="Arial"/>
                        </a:rPr>
                        <a:t>2 Giovanni</a:t>
                      </a:r>
                      <a:endParaRPr lang="it-IT" sz="1800" b="1">
                        <a:latin typeface="Calibri"/>
                        <a:ea typeface="Calibri"/>
                        <a:cs typeface="Arial"/>
                      </a:endParaRPr>
                    </a:p>
                  </a:txBody>
                  <a:tcPr marL="68580" marR="68580" marT="0" marB="0">
                    <a:solidFill>
                      <a:schemeClr val="bg2"/>
                    </a:solidFill>
                  </a:tcPr>
                </a:tc>
                <a:tc>
                  <a:txBody>
                    <a:bodyPr/>
                    <a:lstStyle/>
                    <a:p>
                      <a:pPr algn="ctr">
                        <a:lnSpc>
                          <a:spcPct val="115000"/>
                        </a:lnSpc>
                        <a:spcAft>
                          <a:spcPts val="0"/>
                        </a:spcAft>
                      </a:pPr>
                      <a:endParaRPr lang="it-IT" sz="1800" b="1">
                        <a:latin typeface="Times New Roman"/>
                        <a:ea typeface="Calibri"/>
                        <a:cs typeface="Arial"/>
                      </a:endParaRPr>
                    </a:p>
                  </a:txBody>
                  <a:tcPr marL="68580" marR="68580" marT="0" marB="0">
                    <a:solidFill>
                      <a:schemeClr val="bg2"/>
                    </a:solidFill>
                  </a:tcPr>
                </a:tc>
              </a:tr>
              <a:tr h="507320">
                <a:tc>
                  <a:txBody>
                    <a:bodyPr/>
                    <a:lstStyle/>
                    <a:p>
                      <a:pPr algn="ctr">
                        <a:lnSpc>
                          <a:spcPct val="115000"/>
                        </a:lnSpc>
                        <a:spcAft>
                          <a:spcPts val="0"/>
                        </a:spcAft>
                      </a:pPr>
                      <a:endParaRPr lang="it-IT" sz="1800" b="1">
                        <a:latin typeface="Times New Roman"/>
                        <a:ea typeface="Calibri"/>
                        <a:cs typeface="Arial"/>
                      </a:endParaRPr>
                    </a:p>
                  </a:txBody>
                  <a:tcPr marL="68580" marR="68580" marT="0" marB="0">
                    <a:solidFill>
                      <a:schemeClr val="bg2"/>
                    </a:solidFill>
                  </a:tcPr>
                </a:tc>
                <a:tc>
                  <a:txBody>
                    <a:bodyPr/>
                    <a:lstStyle/>
                    <a:p>
                      <a:pPr algn="ctr">
                        <a:lnSpc>
                          <a:spcPct val="115000"/>
                        </a:lnSpc>
                        <a:spcAft>
                          <a:spcPts val="0"/>
                        </a:spcAft>
                      </a:pPr>
                      <a:endParaRPr lang="it-IT" sz="1800" b="1" dirty="0">
                        <a:latin typeface="Times New Roman"/>
                        <a:ea typeface="Calibri"/>
                        <a:cs typeface="Arial"/>
                      </a:endParaRPr>
                    </a:p>
                  </a:txBody>
                  <a:tcPr marL="68580" marR="68580" marT="0" marB="0">
                    <a:solidFill>
                      <a:schemeClr val="bg2"/>
                    </a:solidFill>
                  </a:tcPr>
                </a:tc>
                <a:tc>
                  <a:txBody>
                    <a:bodyPr/>
                    <a:lstStyle/>
                    <a:p>
                      <a:pPr algn="ctr">
                        <a:lnSpc>
                          <a:spcPct val="115000"/>
                        </a:lnSpc>
                        <a:spcAft>
                          <a:spcPts val="0"/>
                        </a:spcAft>
                      </a:pPr>
                      <a:r>
                        <a:rPr lang="it-IT" sz="1800" b="1" dirty="0">
                          <a:latin typeface="Times New Roman"/>
                          <a:ea typeface="Calibri"/>
                          <a:cs typeface="Arial"/>
                        </a:rPr>
                        <a:t>Filippesi </a:t>
                      </a:r>
                      <a:endParaRPr lang="it-IT" sz="1800" b="1" dirty="0">
                        <a:latin typeface="Calibri"/>
                        <a:ea typeface="Calibri"/>
                        <a:cs typeface="Arial"/>
                      </a:endParaRPr>
                    </a:p>
                  </a:txBody>
                  <a:tcPr marL="68580" marR="68580" marT="0" marB="0">
                    <a:solidFill>
                      <a:schemeClr val="bg2"/>
                    </a:solidFill>
                  </a:tcPr>
                </a:tc>
                <a:tc>
                  <a:txBody>
                    <a:bodyPr/>
                    <a:lstStyle/>
                    <a:p>
                      <a:pPr algn="ctr">
                        <a:lnSpc>
                          <a:spcPct val="115000"/>
                        </a:lnSpc>
                        <a:spcAft>
                          <a:spcPts val="0"/>
                        </a:spcAft>
                      </a:pPr>
                      <a:r>
                        <a:rPr lang="it-IT" sz="1800" b="1" dirty="0">
                          <a:latin typeface="Times New Roman"/>
                          <a:ea typeface="Calibri"/>
                          <a:cs typeface="Arial"/>
                        </a:rPr>
                        <a:t>3 Giovanni</a:t>
                      </a:r>
                      <a:endParaRPr lang="it-IT" sz="1800" b="1" dirty="0">
                        <a:latin typeface="Calibri"/>
                        <a:ea typeface="Calibri"/>
                        <a:cs typeface="Arial"/>
                      </a:endParaRPr>
                    </a:p>
                  </a:txBody>
                  <a:tcPr marL="68580" marR="68580" marT="0" marB="0">
                    <a:solidFill>
                      <a:schemeClr val="bg2"/>
                    </a:solidFill>
                  </a:tcPr>
                </a:tc>
                <a:tc>
                  <a:txBody>
                    <a:bodyPr/>
                    <a:lstStyle/>
                    <a:p>
                      <a:pPr algn="ctr">
                        <a:lnSpc>
                          <a:spcPct val="115000"/>
                        </a:lnSpc>
                        <a:spcAft>
                          <a:spcPts val="0"/>
                        </a:spcAft>
                      </a:pPr>
                      <a:endParaRPr lang="it-IT" sz="1800" b="1" dirty="0">
                        <a:latin typeface="Times New Roman"/>
                        <a:ea typeface="Calibri"/>
                        <a:cs typeface="Arial"/>
                      </a:endParaRPr>
                    </a:p>
                  </a:txBody>
                  <a:tcPr marL="68580" marR="68580" marT="0" marB="0">
                    <a:solidFill>
                      <a:schemeClr val="bg2"/>
                    </a:solidFill>
                  </a:tcPr>
                </a:tc>
              </a:tr>
              <a:tr h="507320">
                <a:tc>
                  <a:txBody>
                    <a:bodyPr/>
                    <a:lstStyle/>
                    <a:p>
                      <a:pPr algn="ctr">
                        <a:lnSpc>
                          <a:spcPct val="115000"/>
                        </a:lnSpc>
                        <a:spcAft>
                          <a:spcPts val="0"/>
                        </a:spcAft>
                      </a:pPr>
                      <a:endParaRPr lang="it-IT" sz="1800" b="1">
                        <a:latin typeface="Times New Roman"/>
                        <a:ea typeface="Calibri"/>
                        <a:cs typeface="Arial"/>
                      </a:endParaRPr>
                    </a:p>
                  </a:txBody>
                  <a:tcPr marL="68580" marR="68580" marT="0" marB="0">
                    <a:solidFill>
                      <a:schemeClr val="bg2"/>
                    </a:solidFill>
                  </a:tcPr>
                </a:tc>
                <a:tc>
                  <a:txBody>
                    <a:bodyPr/>
                    <a:lstStyle/>
                    <a:p>
                      <a:pPr algn="ctr">
                        <a:lnSpc>
                          <a:spcPct val="115000"/>
                        </a:lnSpc>
                        <a:spcAft>
                          <a:spcPts val="0"/>
                        </a:spcAft>
                      </a:pPr>
                      <a:endParaRPr lang="it-IT" sz="1800" b="1">
                        <a:latin typeface="Times New Roman"/>
                        <a:ea typeface="Calibri"/>
                        <a:cs typeface="Arial"/>
                      </a:endParaRPr>
                    </a:p>
                  </a:txBody>
                  <a:tcPr marL="68580" marR="68580" marT="0" marB="0">
                    <a:solidFill>
                      <a:schemeClr val="bg2"/>
                    </a:solidFill>
                  </a:tcPr>
                </a:tc>
                <a:tc>
                  <a:txBody>
                    <a:bodyPr/>
                    <a:lstStyle/>
                    <a:p>
                      <a:pPr algn="ctr">
                        <a:lnSpc>
                          <a:spcPct val="115000"/>
                        </a:lnSpc>
                        <a:spcAft>
                          <a:spcPts val="0"/>
                        </a:spcAft>
                      </a:pPr>
                      <a:r>
                        <a:rPr lang="it-IT" sz="1800" b="1" dirty="0" err="1">
                          <a:latin typeface="Times New Roman"/>
                          <a:ea typeface="Calibri"/>
                          <a:cs typeface="Arial"/>
                        </a:rPr>
                        <a:t>Colossesi</a:t>
                      </a:r>
                      <a:r>
                        <a:rPr lang="it-IT" sz="1800" b="1" dirty="0">
                          <a:latin typeface="Times New Roman"/>
                          <a:ea typeface="Calibri"/>
                          <a:cs typeface="Arial"/>
                        </a:rPr>
                        <a:t> </a:t>
                      </a:r>
                      <a:endParaRPr lang="it-IT" sz="1800" b="1" dirty="0">
                        <a:latin typeface="Calibri"/>
                        <a:ea typeface="Calibri"/>
                        <a:cs typeface="Arial"/>
                      </a:endParaRPr>
                    </a:p>
                  </a:txBody>
                  <a:tcPr marL="68580" marR="68580" marT="0" marB="0">
                    <a:solidFill>
                      <a:schemeClr val="bg2"/>
                    </a:solidFill>
                  </a:tcPr>
                </a:tc>
                <a:tc>
                  <a:txBody>
                    <a:bodyPr/>
                    <a:lstStyle/>
                    <a:p>
                      <a:pPr algn="ctr">
                        <a:lnSpc>
                          <a:spcPct val="115000"/>
                        </a:lnSpc>
                        <a:spcAft>
                          <a:spcPts val="0"/>
                        </a:spcAft>
                      </a:pPr>
                      <a:r>
                        <a:rPr lang="it-IT" sz="1800" b="1" dirty="0">
                          <a:latin typeface="Times New Roman"/>
                          <a:ea typeface="Calibri"/>
                          <a:cs typeface="Arial"/>
                        </a:rPr>
                        <a:t>Giuda</a:t>
                      </a:r>
                      <a:endParaRPr lang="it-IT" sz="1800" b="1" dirty="0">
                        <a:latin typeface="Calibri"/>
                        <a:ea typeface="Calibri"/>
                        <a:cs typeface="Arial"/>
                      </a:endParaRPr>
                    </a:p>
                  </a:txBody>
                  <a:tcPr marL="68580" marR="68580" marT="0" marB="0">
                    <a:solidFill>
                      <a:schemeClr val="bg2"/>
                    </a:solidFill>
                  </a:tcPr>
                </a:tc>
                <a:tc>
                  <a:txBody>
                    <a:bodyPr/>
                    <a:lstStyle/>
                    <a:p>
                      <a:pPr algn="ctr">
                        <a:lnSpc>
                          <a:spcPct val="115000"/>
                        </a:lnSpc>
                        <a:spcAft>
                          <a:spcPts val="0"/>
                        </a:spcAft>
                      </a:pPr>
                      <a:endParaRPr lang="it-IT" sz="1800" b="1">
                        <a:latin typeface="Times New Roman"/>
                        <a:ea typeface="Calibri"/>
                        <a:cs typeface="Arial"/>
                      </a:endParaRPr>
                    </a:p>
                  </a:txBody>
                  <a:tcPr marL="68580" marR="68580" marT="0" marB="0">
                    <a:solidFill>
                      <a:schemeClr val="bg2"/>
                    </a:solidFill>
                  </a:tcPr>
                </a:tc>
              </a:tr>
              <a:tr h="507320">
                <a:tc>
                  <a:txBody>
                    <a:bodyPr/>
                    <a:lstStyle/>
                    <a:p>
                      <a:pPr algn="ctr">
                        <a:lnSpc>
                          <a:spcPct val="115000"/>
                        </a:lnSpc>
                        <a:spcAft>
                          <a:spcPts val="0"/>
                        </a:spcAft>
                      </a:pPr>
                      <a:endParaRPr lang="it-IT" sz="1800" b="1">
                        <a:latin typeface="Times New Roman"/>
                        <a:ea typeface="Calibri"/>
                        <a:cs typeface="Arial"/>
                      </a:endParaRPr>
                    </a:p>
                  </a:txBody>
                  <a:tcPr marL="68580" marR="68580" marT="0" marB="0">
                    <a:solidFill>
                      <a:schemeClr val="bg2"/>
                    </a:solidFill>
                  </a:tcPr>
                </a:tc>
                <a:tc>
                  <a:txBody>
                    <a:bodyPr/>
                    <a:lstStyle/>
                    <a:p>
                      <a:pPr algn="ctr">
                        <a:lnSpc>
                          <a:spcPct val="115000"/>
                        </a:lnSpc>
                        <a:spcAft>
                          <a:spcPts val="0"/>
                        </a:spcAft>
                      </a:pPr>
                      <a:endParaRPr lang="it-IT" sz="1800" b="1">
                        <a:latin typeface="Times New Roman"/>
                        <a:ea typeface="Calibri"/>
                        <a:cs typeface="Arial"/>
                      </a:endParaRPr>
                    </a:p>
                  </a:txBody>
                  <a:tcPr marL="68580" marR="68580" marT="0" marB="0">
                    <a:solidFill>
                      <a:schemeClr val="bg2"/>
                    </a:solidFill>
                  </a:tcPr>
                </a:tc>
                <a:tc>
                  <a:txBody>
                    <a:bodyPr/>
                    <a:lstStyle/>
                    <a:p>
                      <a:pPr algn="ctr">
                        <a:lnSpc>
                          <a:spcPct val="115000"/>
                        </a:lnSpc>
                        <a:spcAft>
                          <a:spcPts val="0"/>
                        </a:spcAft>
                      </a:pPr>
                      <a:r>
                        <a:rPr lang="it-IT" sz="1800" b="1" dirty="0">
                          <a:latin typeface="Times New Roman"/>
                          <a:ea typeface="Calibri"/>
                          <a:cs typeface="Arial"/>
                        </a:rPr>
                        <a:t>1 Tessalonicesi </a:t>
                      </a:r>
                      <a:endParaRPr lang="it-IT" sz="1800" b="1" dirty="0">
                        <a:latin typeface="Calibri"/>
                        <a:ea typeface="Calibri"/>
                        <a:cs typeface="Arial"/>
                      </a:endParaRPr>
                    </a:p>
                  </a:txBody>
                  <a:tcPr marL="68580" marR="68580" marT="0" marB="0">
                    <a:solidFill>
                      <a:schemeClr val="bg2"/>
                    </a:solidFill>
                  </a:tcPr>
                </a:tc>
                <a:tc>
                  <a:txBody>
                    <a:bodyPr/>
                    <a:lstStyle/>
                    <a:p>
                      <a:pPr algn="ctr">
                        <a:lnSpc>
                          <a:spcPct val="115000"/>
                        </a:lnSpc>
                        <a:spcAft>
                          <a:spcPts val="0"/>
                        </a:spcAft>
                      </a:pPr>
                      <a:endParaRPr lang="it-IT" sz="1800" b="1">
                        <a:latin typeface="Times New Roman"/>
                        <a:ea typeface="Calibri"/>
                        <a:cs typeface="Arial"/>
                      </a:endParaRPr>
                    </a:p>
                  </a:txBody>
                  <a:tcPr marL="68580" marR="68580" marT="0" marB="0">
                    <a:solidFill>
                      <a:schemeClr val="bg2"/>
                    </a:solidFill>
                  </a:tcPr>
                </a:tc>
                <a:tc>
                  <a:txBody>
                    <a:bodyPr/>
                    <a:lstStyle/>
                    <a:p>
                      <a:pPr algn="ctr">
                        <a:lnSpc>
                          <a:spcPct val="115000"/>
                        </a:lnSpc>
                        <a:spcAft>
                          <a:spcPts val="0"/>
                        </a:spcAft>
                      </a:pPr>
                      <a:endParaRPr lang="it-IT" sz="1800" b="1" dirty="0">
                        <a:latin typeface="Times New Roman"/>
                        <a:ea typeface="Calibri"/>
                        <a:cs typeface="Arial"/>
                      </a:endParaRPr>
                    </a:p>
                  </a:txBody>
                  <a:tcPr marL="68580" marR="68580" marT="0" marB="0">
                    <a:solidFill>
                      <a:schemeClr val="bg2"/>
                    </a:solidFill>
                  </a:tcPr>
                </a:tc>
              </a:tr>
              <a:tr h="437684">
                <a:tc>
                  <a:txBody>
                    <a:bodyPr/>
                    <a:lstStyle/>
                    <a:p>
                      <a:pPr algn="ctr">
                        <a:lnSpc>
                          <a:spcPct val="115000"/>
                        </a:lnSpc>
                        <a:spcAft>
                          <a:spcPts val="0"/>
                        </a:spcAft>
                      </a:pPr>
                      <a:endParaRPr lang="it-IT" sz="1800" b="1">
                        <a:latin typeface="Times New Roman"/>
                        <a:ea typeface="Calibri"/>
                        <a:cs typeface="Arial"/>
                      </a:endParaRPr>
                    </a:p>
                  </a:txBody>
                  <a:tcPr marL="68580" marR="68580" marT="0" marB="0">
                    <a:solidFill>
                      <a:schemeClr val="bg2"/>
                    </a:solidFill>
                  </a:tcPr>
                </a:tc>
                <a:tc>
                  <a:txBody>
                    <a:bodyPr/>
                    <a:lstStyle/>
                    <a:p>
                      <a:pPr algn="ctr">
                        <a:lnSpc>
                          <a:spcPct val="115000"/>
                        </a:lnSpc>
                        <a:spcAft>
                          <a:spcPts val="0"/>
                        </a:spcAft>
                      </a:pPr>
                      <a:endParaRPr lang="it-IT" sz="1800" b="1">
                        <a:latin typeface="Times New Roman"/>
                        <a:ea typeface="Calibri"/>
                        <a:cs typeface="Arial"/>
                      </a:endParaRPr>
                    </a:p>
                  </a:txBody>
                  <a:tcPr marL="68580" marR="68580" marT="0" marB="0">
                    <a:solidFill>
                      <a:schemeClr val="bg2"/>
                    </a:solidFill>
                  </a:tcPr>
                </a:tc>
                <a:tc>
                  <a:txBody>
                    <a:bodyPr/>
                    <a:lstStyle/>
                    <a:p>
                      <a:pPr algn="ctr">
                        <a:lnSpc>
                          <a:spcPct val="115000"/>
                        </a:lnSpc>
                        <a:spcAft>
                          <a:spcPts val="0"/>
                        </a:spcAft>
                      </a:pPr>
                      <a:r>
                        <a:rPr lang="it-IT" sz="1800" b="1" dirty="0">
                          <a:latin typeface="Times New Roman"/>
                          <a:ea typeface="Calibri"/>
                          <a:cs typeface="Arial"/>
                        </a:rPr>
                        <a:t>2 Tessalonicesi</a:t>
                      </a:r>
                      <a:endParaRPr lang="it-IT" sz="1800" b="1" dirty="0">
                        <a:latin typeface="Calibri"/>
                        <a:ea typeface="Calibri"/>
                        <a:cs typeface="Arial"/>
                      </a:endParaRPr>
                    </a:p>
                  </a:txBody>
                  <a:tcPr marL="68580" marR="68580" marT="0" marB="0">
                    <a:solidFill>
                      <a:schemeClr val="bg2"/>
                    </a:solidFill>
                  </a:tcPr>
                </a:tc>
                <a:tc>
                  <a:txBody>
                    <a:bodyPr/>
                    <a:lstStyle/>
                    <a:p>
                      <a:pPr algn="ctr">
                        <a:lnSpc>
                          <a:spcPct val="115000"/>
                        </a:lnSpc>
                        <a:spcAft>
                          <a:spcPts val="0"/>
                        </a:spcAft>
                      </a:pPr>
                      <a:endParaRPr lang="it-IT" sz="1800" b="1" dirty="0">
                        <a:latin typeface="Times New Roman"/>
                        <a:ea typeface="Calibri"/>
                        <a:cs typeface="Arial"/>
                      </a:endParaRPr>
                    </a:p>
                  </a:txBody>
                  <a:tcPr marL="68580" marR="68580" marT="0" marB="0">
                    <a:solidFill>
                      <a:schemeClr val="bg2"/>
                    </a:solidFill>
                  </a:tcPr>
                </a:tc>
                <a:tc>
                  <a:txBody>
                    <a:bodyPr/>
                    <a:lstStyle/>
                    <a:p>
                      <a:pPr algn="ctr">
                        <a:lnSpc>
                          <a:spcPct val="115000"/>
                        </a:lnSpc>
                        <a:spcAft>
                          <a:spcPts val="0"/>
                        </a:spcAft>
                      </a:pPr>
                      <a:endParaRPr lang="it-IT" sz="1800" b="1" dirty="0">
                        <a:latin typeface="Times New Roman"/>
                        <a:ea typeface="Calibri"/>
                        <a:cs typeface="Arial"/>
                      </a:endParaRPr>
                    </a:p>
                  </a:txBody>
                  <a:tcPr marL="68580" marR="68580" marT="0" marB="0">
                    <a:solidFill>
                      <a:schemeClr val="bg2"/>
                    </a:solidFill>
                  </a:tcPr>
                </a:tc>
              </a:tr>
              <a:tr h="434420">
                <a:tc>
                  <a:txBody>
                    <a:bodyPr/>
                    <a:lstStyle/>
                    <a:p>
                      <a:pPr algn="ctr">
                        <a:lnSpc>
                          <a:spcPct val="115000"/>
                        </a:lnSpc>
                        <a:spcAft>
                          <a:spcPts val="0"/>
                        </a:spcAft>
                      </a:pPr>
                      <a:endParaRPr lang="it-IT" sz="1800" b="1">
                        <a:latin typeface="Times New Roman"/>
                        <a:ea typeface="Calibri"/>
                        <a:cs typeface="Arial"/>
                      </a:endParaRPr>
                    </a:p>
                  </a:txBody>
                  <a:tcPr marL="68580" marR="68580" marT="0" marB="0">
                    <a:solidFill>
                      <a:schemeClr val="bg2"/>
                    </a:solidFill>
                  </a:tcPr>
                </a:tc>
                <a:tc>
                  <a:txBody>
                    <a:bodyPr/>
                    <a:lstStyle/>
                    <a:p>
                      <a:pPr algn="ctr">
                        <a:lnSpc>
                          <a:spcPct val="115000"/>
                        </a:lnSpc>
                        <a:spcAft>
                          <a:spcPts val="0"/>
                        </a:spcAft>
                      </a:pPr>
                      <a:endParaRPr lang="it-IT" sz="1800" b="1">
                        <a:latin typeface="Times New Roman"/>
                        <a:ea typeface="Calibri"/>
                        <a:cs typeface="Arial"/>
                      </a:endParaRPr>
                    </a:p>
                  </a:txBody>
                  <a:tcPr marL="68580" marR="68580" marT="0" marB="0">
                    <a:solidFill>
                      <a:schemeClr val="bg2"/>
                    </a:solidFill>
                  </a:tcPr>
                </a:tc>
                <a:tc>
                  <a:txBody>
                    <a:bodyPr/>
                    <a:lstStyle/>
                    <a:p>
                      <a:pPr algn="ctr">
                        <a:lnSpc>
                          <a:spcPct val="115000"/>
                        </a:lnSpc>
                        <a:spcAft>
                          <a:spcPts val="0"/>
                        </a:spcAft>
                      </a:pPr>
                      <a:r>
                        <a:rPr lang="it-IT" sz="1800" b="1" dirty="0">
                          <a:latin typeface="Times New Roman"/>
                          <a:ea typeface="Calibri"/>
                          <a:cs typeface="Arial"/>
                        </a:rPr>
                        <a:t>1 Timoteo</a:t>
                      </a:r>
                      <a:endParaRPr lang="it-IT" sz="1800" b="1" dirty="0">
                        <a:latin typeface="Calibri"/>
                        <a:ea typeface="Calibri"/>
                        <a:cs typeface="Arial"/>
                      </a:endParaRPr>
                    </a:p>
                  </a:txBody>
                  <a:tcPr marL="68580" marR="68580" marT="0" marB="0">
                    <a:solidFill>
                      <a:schemeClr val="bg2"/>
                    </a:solidFill>
                  </a:tcPr>
                </a:tc>
                <a:tc>
                  <a:txBody>
                    <a:bodyPr/>
                    <a:lstStyle/>
                    <a:p>
                      <a:pPr algn="ctr">
                        <a:lnSpc>
                          <a:spcPct val="115000"/>
                        </a:lnSpc>
                        <a:spcAft>
                          <a:spcPts val="0"/>
                        </a:spcAft>
                      </a:pPr>
                      <a:endParaRPr lang="it-IT" sz="1800" b="1" dirty="0">
                        <a:latin typeface="Times New Roman"/>
                        <a:ea typeface="Calibri"/>
                        <a:cs typeface="Arial"/>
                      </a:endParaRPr>
                    </a:p>
                  </a:txBody>
                  <a:tcPr marL="68580" marR="68580" marT="0" marB="0">
                    <a:solidFill>
                      <a:schemeClr val="bg2"/>
                    </a:solidFill>
                  </a:tcPr>
                </a:tc>
                <a:tc>
                  <a:txBody>
                    <a:bodyPr/>
                    <a:lstStyle/>
                    <a:p>
                      <a:pPr algn="ctr">
                        <a:lnSpc>
                          <a:spcPct val="115000"/>
                        </a:lnSpc>
                        <a:spcAft>
                          <a:spcPts val="0"/>
                        </a:spcAft>
                      </a:pPr>
                      <a:endParaRPr lang="it-IT" sz="1800" b="1" dirty="0">
                        <a:latin typeface="Times New Roman"/>
                        <a:ea typeface="Calibri"/>
                        <a:cs typeface="Arial"/>
                      </a:endParaRPr>
                    </a:p>
                  </a:txBody>
                  <a:tcPr marL="68580" marR="68580" marT="0" marB="0">
                    <a:solidFill>
                      <a:schemeClr val="bg2"/>
                    </a:solidFill>
                  </a:tcPr>
                </a:tc>
              </a:tr>
              <a:tr h="359148">
                <a:tc>
                  <a:txBody>
                    <a:bodyPr/>
                    <a:lstStyle/>
                    <a:p>
                      <a:pPr algn="ctr">
                        <a:lnSpc>
                          <a:spcPct val="115000"/>
                        </a:lnSpc>
                        <a:spcAft>
                          <a:spcPts val="0"/>
                        </a:spcAft>
                      </a:pPr>
                      <a:endParaRPr lang="it-IT" sz="1800" b="1">
                        <a:latin typeface="Times New Roman"/>
                        <a:ea typeface="Calibri"/>
                        <a:cs typeface="Arial"/>
                      </a:endParaRPr>
                    </a:p>
                  </a:txBody>
                  <a:tcPr marL="68580" marR="68580" marT="0" marB="0">
                    <a:solidFill>
                      <a:schemeClr val="bg2"/>
                    </a:solidFill>
                  </a:tcPr>
                </a:tc>
                <a:tc>
                  <a:txBody>
                    <a:bodyPr/>
                    <a:lstStyle/>
                    <a:p>
                      <a:pPr algn="ctr">
                        <a:lnSpc>
                          <a:spcPct val="115000"/>
                        </a:lnSpc>
                        <a:spcAft>
                          <a:spcPts val="0"/>
                        </a:spcAft>
                      </a:pPr>
                      <a:endParaRPr lang="it-IT" sz="1800" b="1">
                        <a:latin typeface="Times New Roman"/>
                        <a:ea typeface="Calibri"/>
                        <a:cs typeface="Arial"/>
                      </a:endParaRPr>
                    </a:p>
                  </a:txBody>
                  <a:tcPr marL="68580" marR="68580" marT="0" marB="0">
                    <a:solidFill>
                      <a:schemeClr val="bg2"/>
                    </a:solidFill>
                  </a:tcPr>
                </a:tc>
                <a:tc>
                  <a:txBody>
                    <a:bodyPr/>
                    <a:lstStyle/>
                    <a:p>
                      <a:pPr algn="ctr">
                        <a:lnSpc>
                          <a:spcPct val="115000"/>
                        </a:lnSpc>
                        <a:spcAft>
                          <a:spcPts val="0"/>
                        </a:spcAft>
                      </a:pPr>
                      <a:r>
                        <a:rPr lang="it-IT" sz="1800" b="1" dirty="0">
                          <a:latin typeface="Times New Roman"/>
                          <a:ea typeface="Calibri"/>
                          <a:cs typeface="Arial"/>
                        </a:rPr>
                        <a:t>2 Timoteo</a:t>
                      </a:r>
                      <a:endParaRPr lang="it-IT" sz="1800" b="1" dirty="0">
                        <a:latin typeface="Calibri"/>
                        <a:ea typeface="Calibri"/>
                        <a:cs typeface="Arial"/>
                      </a:endParaRPr>
                    </a:p>
                  </a:txBody>
                  <a:tcPr marL="68580" marR="68580" marT="0" marB="0">
                    <a:solidFill>
                      <a:schemeClr val="bg2"/>
                    </a:solidFill>
                  </a:tcPr>
                </a:tc>
                <a:tc>
                  <a:txBody>
                    <a:bodyPr/>
                    <a:lstStyle/>
                    <a:p>
                      <a:pPr algn="ctr">
                        <a:lnSpc>
                          <a:spcPct val="115000"/>
                        </a:lnSpc>
                        <a:spcAft>
                          <a:spcPts val="0"/>
                        </a:spcAft>
                      </a:pPr>
                      <a:endParaRPr lang="it-IT" sz="1800" b="1" dirty="0">
                        <a:latin typeface="Times New Roman"/>
                        <a:ea typeface="Calibri"/>
                        <a:cs typeface="Arial"/>
                      </a:endParaRPr>
                    </a:p>
                  </a:txBody>
                  <a:tcPr marL="68580" marR="68580" marT="0" marB="0">
                    <a:solidFill>
                      <a:schemeClr val="bg2"/>
                    </a:solidFill>
                  </a:tcPr>
                </a:tc>
                <a:tc>
                  <a:txBody>
                    <a:bodyPr/>
                    <a:lstStyle/>
                    <a:p>
                      <a:pPr algn="ctr">
                        <a:lnSpc>
                          <a:spcPct val="115000"/>
                        </a:lnSpc>
                        <a:spcAft>
                          <a:spcPts val="0"/>
                        </a:spcAft>
                      </a:pPr>
                      <a:endParaRPr lang="it-IT" sz="1800" b="1" dirty="0">
                        <a:latin typeface="Times New Roman"/>
                        <a:ea typeface="Calibri"/>
                        <a:cs typeface="Arial"/>
                      </a:endParaRPr>
                    </a:p>
                  </a:txBody>
                  <a:tcPr marL="68580" marR="68580" marT="0" marB="0">
                    <a:solidFill>
                      <a:schemeClr val="bg2"/>
                    </a:solidFill>
                  </a:tcPr>
                </a:tc>
              </a:tr>
              <a:tr h="283876">
                <a:tc>
                  <a:txBody>
                    <a:bodyPr/>
                    <a:lstStyle/>
                    <a:p>
                      <a:pPr algn="ctr">
                        <a:lnSpc>
                          <a:spcPct val="115000"/>
                        </a:lnSpc>
                        <a:spcAft>
                          <a:spcPts val="0"/>
                        </a:spcAft>
                      </a:pPr>
                      <a:endParaRPr lang="it-IT" sz="1800" b="1">
                        <a:latin typeface="Times New Roman"/>
                        <a:ea typeface="Calibri"/>
                        <a:cs typeface="Arial"/>
                      </a:endParaRPr>
                    </a:p>
                  </a:txBody>
                  <a:tcPr marL="68580" marR="68580" marT="0" marB="0">
                    <a:solidFill>
                      <a:schemeClr val="bg2"/>
                    </a:solidFill>
                  </a:tcPr>
                </a:tc>
                <a:tc>
                  <a:txBody>
                    <a:bodyPr/>
                    <a:lstStyle/>
                    <a:p>
                      <a:pPr algn="ctr">
                        <a:lnSpc>
                          <a:spcPct val="115000"/>
                        </a:lnSpc>
                        <a:spcAft>
                          <a:spcPts val="0"/>
                        </a:spcAft>
                      </a:pPr>
                      <a:endParaRPr lang="it-IT" sz="1800" b="1">
                        <a:latin typeface="Times New Roman"/>
                        <a:ea typeface="Calibri"/>
                        <a:cs typeface="Arial"/>
                      </a:endParaRPr>
                    </a:p>
                  </a:txBody>
                  <a:tcPr marL="68580" marR="68580" marT="0" marB="0">
                    <a:solidFill>
                      <a:schemeClr val="bg2"/>
                    </a:solidFill>
                  </a:tcPr>
                </a:tc>
                <a:tc>
                  <a:txBody>
                    <a:bodyPr/>
                    <a:lstStyle/>
                    <a:p>
                      <a:pPr algn="ctr">
                        <a:lnSpc>
                          <a:spcPct val="115000"/>
                        </a:lnSpc>
                        <a:spcAft>
                          <a:spcPts val="0"/>
                        </a:spcAft>
                      </a:pPr>
                      <a:r>
                        <a:rPr lang="it-IT" sz="1800" b="1" dirty="0">
                          <a:latin typeface="Times New Roman"/>
                          <a:ea typeface="Calibri"/>
                          <a:cs typeface="Arial"/>
                        </a:rPr>
                        <a:t>Tito</a:t>
                      </a:r>
                      <a:endParaRPr lang="it-IT" sz="1800" b="1" dirty="0">
                        <a:latin typeface="Calibri"/>
                        <a:ea typeface="Calibri"/>
                        <a:cs typeface="Arial"/>
                      </a:endParaRPr>
                    </a:p>
                  </a:txBody>
                  <a:tcPr marL="68580" marR="68580" marT="0" marB="0">
                    <a:solidFill>
                      <a:schemeClr val="bg2"/>
                    </a:solidFill>
                  </a:tcPr>
                </a:tc>
                <a:tc>
                  <a:txBody>
                    <a:bodyPr/>
                    <a:lstStyle/>
                    <a:p>
                      <a:pPr algn="ctr">
                        <a:lnSpc>
                          <a:spcPct val="115000"/>
                        </a:lnSpc>
                        <a:spcAft>
                          <a:spcPts val="0"/>
                        </a:spcAft>
                      </a:pPr>
                      <a:endParaRPr lang="it-IT" sz="1800" b="1">
                        <a:latin typeface="Times New Roman"/>
                        <a:ea typeface="Calibri"/>
                        <a:cs typeface="Arial"/>
                      </a:endParaRPr>
                    </a:p>
                  </a:txBody>
                  <a:tcPr marL="68580" marR="68580" marT="0" marB="0">
                    <a:solidFill>
                      <a:schemeClr val="bg2"/>
                    </a:solidFill>
                  </a:tcPr>
                </a:tc>
                <a:tc>
                  <a:txBody>
                    <a:bodyPr/>
                    <a:lstStyle/>
                    <a:p>
                      <a:pPr algn="ctr">
                        <a:lnSpc>
                          <a:spcPct val="115000"/>
                        </a:lnSpc>
                        <a:spcAft>
                          <a:spcPts val="0"/>
                        </a:spcAft>
                      </a:pPr>
                      <a:endParaRPr lang="it-IT" sz="1800" b="1" dirty="0">
                        <a:latin typeface="Times New Roman"/>
                        <a:ea typeface="Calibri"/>
                        <a:cs typeface="Arial"/>
                      </a:endParaRPr>
                    </a:p>
                  </a:txBody>
                  <a:tcPr marL="68580" marR="68580" marT="0" marB="0">
                    <a:solidFill>
                      <a:schemeClr val="bg2"/>
                    </a:solidFill>
                  </a:tcPr>
                </a:tc>
              </a:tr>
              <a:tr h="424628">
                <a:tc>
                  <a:txBody>
                    <a:bodyPr/>
                    <a:lstStyle/>
                    <a:p>
                      <a:pPr algn="ctr">
                        <a:lnSpc>
                          <a:spcPct val="115000"/>
                        </a:lnSpc>
                        <a:spcAft>
                          <a:spcPts val="0"/>
                        </a:spcAft>
                      </a:pPr>
                      <a:endParaRPr lang="it-IT" sz="1800" b="1">
                        <a:latin typeface="Times New Roman"/>
                        <a:ea typeface="Calibri"/>
                        <a:cs typeface="Arial"/>
                      </a:endParaRPr>
                    </a:p>
                  </a:txBody>
                  <a:tcPr marL="68580" marR="68580" marT="0" marB="0">
                    <a:solidFill>
                      <a:schemeClr val="bg2"/>
                    </a:solidFill>
                  </a:tcPr>
                </a:tc>
                <a:tc>
                  <a:txBody>
                    <a:bodyPr/>
                    <a:lstStyle/>
                    <a:p>
                      <a:pPr algn="ctr">
                        <a:lnSpc>
                          <a:spcPct val="115000"/>
                        </a:lnSpc>
                        <a:spcAft>
                          <a:spcPts val="0"/>
                        </a:spcAft>
                      </a:pPr>
                      <a:endParaRPr lang="it-IT" sz="1800" b="1">
                        <a:latin typeface="Times New Roman"/>
                        <a:ea typeface="Calibri"/>
                        <a:cs typeface="Arial"/>
                      </a:endParaRPr>
                    </a:p>
                  </a:txBody>
                  <a:tcPr marL="68580" marR="68580" marT="0" marB="0">
                    <a:solidFill>
                      <a:schemeClr val="bg2"/>
                    </a:solidFill>
                  </a:tcPr>
                </a:tc>
                <a:tc>
                  <a:txBody>
                    <a:bodyPr/>
                    <a:lstStyle/>
                    <a:p>
                      <a:pPr algn="ctr">
                        <a:lnSpc>
                          <a:spcPct val="115000"/>
                        </a:lnSpc>
                        <a:spcAft>
                          <a:spcPts val="0"/>
                        </a:spcAft>
                      </a:pPr>
                      <a:r>
                        <a:rPr lang="it-IT" sz="1800" b="1" dirty="0" err="1">
                          <a:latin typeface="Times New Roman"/>
                          <a:ea typeface="Calibri"/>
                          <a:cs typeface="Arial"/>
                        </a:rPr>
                        <a:t>Filemone</a:t>
                      </a:r>
                      <a:endParaRPr lang="it-IT" sz="1800" b="1" dirty="0">
                        <a:latin typeface="Calibri"/>
                        <a:ea typeface="Calibri"/>
                        <a:cs typeface="Arial"/>
                      </a:endParaRPr>
                    </a:p>
                  </a:txBody>
                  <a:tcPr marL="68580" marR="68580" marT="0" marB="0">
                    <a:solidFill>
                      <a:schemeClr val="bg2"/>
                    </a:solidFill>
                  </a:tcPr>
                </a:tc>
                <a:tc>
                  <a:txBody>
                    <a:bodyPr/>
                    <a:lstStyle/>
                    <a:p>
                      <a:pPr algn="ctr">
                        <a:lnSpc>
                          <a:spcPct val="115000"/>
                        </a:lnSpc>
                        <a:spcAft>
                          <a:spcPts val="0"/>
                        </a:spcAft>
                      </a:pPr>
                      <a:endParaRPr lang="it-IT" sz="1800" b="1" dirty="0">
                        <a:latin typeface="Times New Roman"/>
                        <a:ea typeface="Calibri"/>
                        <a:cs typeface="Arial"/>
                      </a:endParaRPr>
                    </a:p>
                  </a:txBody>
                  <a:tcPr marL="68580" marR="68580" marT="0" marB="0">
                    <a:solidFill>
                      <a:schemeClr val="bg2"/>
                    </a:solidFill>
                  </a:tcPr>
                </a:tc>
                <a:tc>
                  <a:txBody>
                    <a:bodyPr/>
                    <a:lstStyle/>
                    <a:p>
                      <a:pPr algn="ctr">
                        <a:lnSpc>
                          <a:spcPct val="115000"/>
                        </a:lnSpc>
                        <a:spcAft>
                          <a:spcPts val="0"/>
                        </a:spcAft>
                      </a:pPr>
                      <a:endParaRPr lang="it-IT" sz="1800" b="1" dirty="0">
                        <a:latin typeface="Times New Roman"/>
                        <a:ea typeface="Calibri"/>
                        <a:cs typeface="Arial"/>
                      </a:endParaRPr>
                    </a:p>
                  </a:txBody>
                  <a:tcPr marL="68580" marR="68580" marT="0" marB="0">
                    <a:solidFill>
                      <a:schemeClr val="bg2"/>
                    </a:solidFill>
                  </a:tcPr>
                </a:tc>
              </a:tr>
              <a:tr h="392880">
                <a:tc>
                  <a:txBody>
                    <a:bodyPr/>
                    <a:lstStyle/>
                    <a:p>
                      <a:pPr algn="ctr">
                        <a:lnSpc>
                          <a:spcPct val="115000"/>
                        </a:lnSpc>
                        <a:spcAft>
                          <a:spcPts val="0"/>
                        </a:spcAft>
                      </a:pPr>
                      <a:endParaRPr lang="it-IT" sz="2000">
                        <a:latin typeface="Times New Roman"/>
                        <a:ea typeface="Calibri"/>
                        <a:cs typeface="Arial"/>
                      </a:endParaRPr>
                    </a:p>
                  </a:txBody>
                  <a:tcPr marL="68580" marR="68580" marT="0" marB="0">
                    <a:solidFill>
                      <a:schemeClr val="bg2"/>
                    </a:solidFill>
                  </a:tcPr>
                </a:tc>
                <a:tc>
                  <a:txBody>
                    <a:bodyPr/>
                    <a:lstStyle/>
                    <a:p>
                      <a:pPr algn="ctr">
                        <a:lnSpc>
                          <a:spcPct val="115000"/>
                        </a:lnSpc>
                        <a:spcAft>
                          <a:spcPts val="0"/>
                        </a:spcAft>
                      </a:pPr>
                      <a:endParaRPr lang="it-IT" sz="2000">
                        <a:latin typeface="Times New Roman"/>
                        <a:ea typeface="Calibri"/>
                        <a:cs typeface="Arial"/>
                      </a:endParaRPr>
                    </a:p>
                  </a:txBody>
                  <a:tcPr marL="68580" marR="68580" marT="0" marB="0">
                    <a:solidFill>
                      <a:schemeClr val="bg2"/>
                    </a:solidFill>
                  </a:tcPr>
                </a:tc>
                <a:tc>
                  <a:txBody>
                    <a:bodyPr/>
                    <a:lstStyle/>
                    <a:p>
                      <a:pPr algn="ctr">
                        <a:lnSpc>
                          <a:spcPct val="115000"/>
                        </a:lnSpc>
                        <a:spcAft>
                          <a:spcPts val="0"/>
                        </a:spcAft>
                      </a:pPr>
                      <a:r>
                        <a:rPr lang="it-IT" sz="1800" b="1" dirty="0">
                          <a:latin typeface="Times New Roman"/>
                          <a:ea typeface="Calibri"/>
                          <a:cs typeface="Arial"/>
                        </a:rPr>
                        <a:t>Ebrei</a:t>
                      </a:r>
                      <a:endParaRPr lang="it-IT" sz="1800" b="1" dirty="0">
                        <a:latin typeface="Calibri"/>
                        <a:ea typeface="Calibri"/>
                        <a:cs typeface="Arial"/>
                      </a:endParaRPr>
                    </a:p>
                  </a:txBody>
                  <a:tcPr marL="68580" marR="68580" marT="0" marB="0">
                    <a:solidFill>
                      <a:schemeClr val="bg2"/>
                    </a:solidFill>
                  </a:tcPr>
                </a:tc>
                <a:tc>
                  <a:txBody>
                    <a:bodyPr/>
                    <a:lstStyle/>
                    <a:p>
                      <a:pPr algn="ctr">
                        <a:lnSpc>
                          <a:spcPct val="115000"/>
                        </a:lnSpc>
                        <a:spcAft>
                          <a:spcPts val="0"/>
                        </a:spcAft>
                      </a:pPr>
                      <a:endParaRPr lang="it-IT" sz="2000" dirty="0">
                        <a:latin typeface="Times New Roman"/>
                        <a:ea typeface="Calibri"/>
                        <a:cs typeface="Arial"/>
                      </a:endParaRPr>
                    </a:p>
                  </a:txBody>
                  <a:tcPr marL="68580" marR="68580" marT="0" marB="0">
                    <a:solidFill>
                      <a:schemeClr val="bg2"/>
                    </a:solidFill>
                  </a:tcPr>
                </a:tc>
                <a:tc>
                  <a:txBody>
                    <a:bodyPr/>
                    <a:lstStyle/>
                    <a:p>
                      <a:pPr algn="ctr">
                        <a:lnSpc>
                          <a:spcPct val="115000"/>
                        </a:lnSpc>
                        <a:spcAft>
                          <a:spcPts val="0"/>
                        </a:spcAft>
                      </a:pPr>
                      <a:endParaRPr lang="it-IT" sz="2000" dirty="0">
                        <a:latin typeface="Times New Roman"/>
                        <a:ea typeface="Calibri"/>
                        <a:cs typeface="Arial"/>
                      </a:endParaRPr>
                    </a:p>
                  </a:txBody>
                  <a:tcPr marL="68580" marR="68580" marT="0" marB="0">
                    <a:solidFill>
                      <a:schemeClr val="bg2"/>
                    </a:solidFill>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solidFill>
                  <a:srgbClr val="FF0000"/>
                </a:solidFill>
              </a:rPr>
              <a:t>Storia del Canone del NT</a:t>
            </a:r>
            <a:endParaRPr lang="it-IT" b="1" dirty="0">
              <a:solidFill>
                <a:srgbClr val="FF0000"/>
              </a:solidFill>
            </a:endParaRPr>
          </a:p>
        </p:txBody>
      </p:sp>
      <p:sp>
        <p:nvSpPr>
          <p:cNvPr id="3" name="Segnaposto contenuto 2"/>
          <p:cNvSpPr>
            <a:spLocks noGrp="1"/>
          </p:cNvSpPr>
          <p:nvPr>
            <p:ph idx="1"/>
          </p:nvPr>
        </p:nvSpPr>
        <p:spPr/>
        <p:txBody>
          <a:bodyPr>
            <a:normAutofit fontScale="92500" lnSpcReduction="20000"/>
          </a:bodyPr>
          <a:lstStyle/>
          <a:p>
            <a:pPr algn="just"/>
            <a:r>
              <a:rPr lang="it-IT" b="1" dirty="0" smtClean="0">
                <a:latin typeface="Times New Roman" pitchFamily="18" charset="0"/>
                <a:cs typeface="Times New Roman" pitchFamily="18" charset="0"/>
              </a:rPr>
              <a:t>Punto </a:t>
            </a:r>
            <a:r>
              <a:rPr lang="it-IT" b="1" dirty="0">
                <a:latin typeface="Times New Roman" pitchFamily="18" charset="0"/>
                <a:cs typeface="Times New Roman" pitchFamily="18" charset="0"/>
              </a:rPr>
              <a:t>di partenza. Necessità di individuare un elenco di Testi di provenienza ‘apostolica’.</a:t>
            </a:r>
          </a:p>
          <a:p>
            <a:pPr algn="ctr">
              <a:buNone/>
            </a:pPr>
            <a:r>
              <a:rPr lang="it-IT" b="1" dirty="0">
                <a:latin typeface="Times New Roman" pitchFamily="18" charset="0"/>
                <a:cs typeface="Times New Roman" pitchFamily="18" charset="0"/>
              </a:rPr>
              <a:t>2 </a:t>
            </a:r>
            <a:r>
              <a:rPr lang="it-IT" b="1" dirty="0" err="1">
                <a:latin typeface="Times New Roman" pitchFamily="18" charset="0"/>
                <a:cs typeface="Times New Roman" pitchFamily="18" charset="0"/>
              </a:rPr>
              <a:t>Pt</a:t>
            </a:r>
            <a:r>
              <a:rPr lang="it-IT" b="1" dirty="0">
                <a:latin typeface="Times New Roman" pitchFamily="18" charset="0"/>
                <a:cs typeface="Times New Roman" pitchFamily="18" charset="0"/>
              </a:rPr>
              <a:t> 3,16 ... </a:t>
            </a:r>
            <a:r>
              <a:rPr lang="it-IT" b="1" i="1" dirty="0">
                <a:solidFill>
                  <a:srgbClr val="0070C0"/>
                </a:solidFill>
                <a:latin typeface="Times New Roman" pitchFamily="18" charset="0"/>
                <a:cs typeface="Times New Roman" pitchFamily="18" charset="0"/>
              </a:rPr>
              <a:t>come in tutte le lettere, nelle quali egli parla di queste cose. In esse vi sono alcuni punti difficili da comprendere, che gli ignoranti e gli incerti travisano, al pari delle altre Scritture, per loro rovina</a:t>
            </a:r>
            <a:r>
              <a:rPr lang="it-IT" b="1" i="1" dirty="0">
                <a:latin typeface="Times New Roman" pitchFamily="18" charset="0"/>
                <a:cs typeface="Times New Roman" pitchFamily="18" charset="0"/>
              </a:rPr>
              <a:t>. </a:t>
            </a:r>
            <a:endParaRPr lang="it-IT" b="1" i="1" dirty="0" smtClean="0">
              <a:latin typeface="Times New Roman" pitchFamily="18" charset="0"/>
              <a:cs typeface="Times New Roman" pitchFamily="18" charset="0"/>
            </a:endParaRPr>
          </a:p>
          <a:p>
            <a:pPr algn="ctr">
              <a:buNone/>
            </a:pPr>
            <a:r>
              <a:rPr lang="it-IT" b="1" dirty="0" smtClean="0">
                <a:latin typeface="Times New Roman" pitchFamily="18" charset="0"/>
                <a:cs typeface="Times New Roman" pitchFamily="18" charset="0"/>
              </a:rPr>
              <a:t>Questo </a:t>
            </a:r>
            <a:r>
              <a:rPr lang="it-IT" b="1" dirty="0">
                <a:latin typeface="Times New Roman" pitchFamily="18" charset="0"/>
                <a:cs typeface="Times New Roman" pitchFamily="18" charset="0"/>
              </a:rPr>
              <a:t>versetto ci permette di comprendere che le Lettere di San Paolo erano già divulgate e considerate ‘</a:t>
            </a:r>
            <a:r>
              <a:rPr lang="it-IT" b="1" dirty="0">
                <a:solidFill>
                  <a:srgbClr val="C00000"/>
                </a:solidFill>
                <a:latin typeface="Times New Roman" pitchFamily="18" charset="0"/>
                <a:cs typeface="Times New Roman" pitchFamily="18" charset="0"/>
              </a:rPr>
              <a:t>ispirate</a:t>
            </a:r>
            <a:r>
              <a:rPr lang="it-IT" b="1" dirty="0">
                <a:latin typeface="Times New Roman" pitchFamily="18" charset="0"/>
                <a:cs typeface="Times New Roman" pitchFamily="18" charset="0"/>
              </a:rPr>
              <a:t>’ alla stessa stregua delle altre Scritture.</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solidFill>
                  <a:srgbClr val="C00000"/>
                </a:solidFill>
                <a:latin typeface="Times New Roman" pitchFamily="18" charset="0"/>
                <a:cs typeface="Times New Roman" pitchFamily="18" charset="0"/>
              </a:rPr>
              <a:t>Sinteticamente alcune tappe.</a:t>
            </a:r>
            <a:endParaRPr lang="it-IT" b="1" dirty="0">
              <a:solidFill>
                <a:srgbClr val="C00000"/>
              </a:solidFill>
              <a:latin typeface="Times New Roman" pitchFamily="18" charset="0"/>
              <a:cs typeface="Times New Roman" pitchFamily="18" charset="0"/>
            </a:endParaRPr>
          </a:p>
        </p:txBody>
      </p:sp>
      <p:sp>
        <p:nvSpPr>
          <p:cNvPr id="3" name="Segnaposto contenuto 2"/>
          <p:cNvSpPr>
            <a:spLocks noGrp="1"/>
          </p:cNvSpPr>
          <p:nvPr>
            <p:ph idx="1"/>
          </p:nvPr>
        </p:nvSpPr>
        <p:spPr/>
        <p:txBody>
          <a:bodyPr>
            <a:normAutofit/>
          </a:bodyPr>
          <a:lstStyle/>
          <a:p>
            <a:pPr algn="ctr">
              <a:buNone/>
            </a:pPr>
            <a:r>
              <a:rPr lang="it-IT" b="1" dirty="0" smtClean="0">
                <a:latin typeface="Times New Roman" pitchFamily="18" charset="0"/>
                <a:cs typeface="Times New Roman" pitchFamily="18" charset="0"/>
              </a:rPr>
              <a:t>Intorno alla </a:t>
            </a:r>
            <a:r>
              <a:rPr lang="it-IT" b="1" u="sng" dirty="0" smtClean="0">
                <a:latin typeface="Times New Roman" pitchFamily="18" charset="0"/>
                <a:cs typeface="Times New Roman" pitchFamily="18" charset="0"/>
              </a:rPr>
              <a:t>metà del II secolo</a:t>
            </a:r>
            <a:r>
              <a:rPr lang="it-IT" b="1" dirty="0" smtClean="0">
                <a:latin typeface="Times New Roman" pitchFamily="18" charset="0"/>
                <a:cs typeface="Times New Roman" pitchFamily="18" charset="0"/>
              </a:rPr>
              <a:t>, </a:t>
            </a:r>
            <a:r>
              <a:rPr lang="it-IT" sz="3600" b="1" dirty="0" smtClean="0">
                <a:solidFill>
                  <a:srgbClr val="FFC000"/>
                </a:solidFill>
                <a:latin typeface="Times New Roman" pitchFamily="18" charset="0"/>
                <a:cs typeface="Times New Roman" pitchFamily="18" charset="0"/>
              </a:rPr>
              <a:t>Giustino</a:t>
            </a:r>
            <a:r>
              <a:rPr lang="it-IT" b="1" dirty="0" smtClean="0">
                <a:latin typeface="Times New Roman" pitchFamily="18" charset="0"/>
                <a:cs typeface="Times New Roman" pitchFamily="18" charset="0"/>
              </a:rPr>
              <a:t> fa presente che nella liturgia i Vangeli vengono già letti insieme ai Profeti: </a:t>
            </a:r>
          </a:p>
          <a:p>
            <a:pPr algn="ctr">
              <a:buNone/>
            </a:pPr>
            <a:r>
              <a:rPr lang="it-IT" b="1" dirty="0" smtClean="0">
                <a:latin typeface="Times New Roman" pitchFamily="18" charset="0"/>
                <a:cs typeface="Times New Roman" pitchFamily="18" charset="0"/>
              </a:rPr>
              <a:t>“</a:t>
            </a:r>
            <a:r>
              <a:rPr lang="it-IT" b="1" dirty="0" smtClean="0">
                <a:solidFill>
                  <a:schemeClr val="tx2">
                    <a:lumMod val="50000"/>
                  </a:schemeClr>
                </a:solidFill>
                <a:latin typeface="Times New Roman" pitchFamily="18" charset="0"/>
                <a:cs typeface="Times New Roman" pitchFamily="18" charset="0"/>
              </a:rPr>
              <a:t>Nel giorno chiamato del sole ci raccogliamo in uno stesso luogo, dalla città e dalla campagna, e si fa lettura delle memorie degli apostoli e degli scritti dei profeti, sin che il tempo lo permette</a:t>
            </a:r>
            <a:r>
              <a:rPr lang="it-IT" b="1" dirty="0" smtClean="0">
                <a:latin typeface="Times New Roman" pitchFamily="18" charset="0"/>
                <a:cs typeface="Times New Roman" pitchFamily="18" charset="0"/>
              </a:rPr>
              <a:t>” </a:t>
            </a:r>
            <a:r>
              <a:rPr lang="it-IT" dirty="0" smtClean="0">
                <a:latin typeface="Times New Roman" pitchFamily="18" charset="0"/>
                <a:cs typeface="Times New Roman" pitchFamily="18" charset="0"/>
              </a:rPr>
              <a:t>(</a:t>
            </a:r>
            <a:r>
              <a:rPr lang="it-IT" i="1" dirty="0" smtClean="0">
                <a:latin typeface="Times New Roman" pitchFamily="18" charset="0"/>
                <a:cs typeface="Times New Roman" pitchFamily="18" charset="0"/>
              </a:rPr>
              <a:t>Apologia</a:t>
            </a:r>
            <a:r>
              <a:rPr lang="it-IT" dirty="0" smtClean="0">
                <a:latin typeface="Times New Roman" pitchFamily="18" charset="0"/>
                <a:cs typeface="Times New Roman" pitchFamily="18" charset="0"/>
              </a:rPr>
              <a:t>, 1,67). </a:t>
            </a:r>
          </a:p>
          <a:p>
            <a:pPr algn="ctr">
              <a:buNone/>
            </a:pPr>
            <a:endParaRPr lang="it-IT" b="1"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smtClean="0">
                <a:solidFill>
                  <a:schemeClr val="tx2">
                    <a:lumMod val="50000"/>
                  </a:schemeClr>
                </a:solidFill>
                <a:latin typeface="Arial Black" pitchFamily="34" charset="0"/>
              </a:rPr>
              <a:t>Marcione</a:t>
            </a:r>
            <a:r>
              <a:rPr lang="it-IT" b="1" dirty="0" smtClean="0">
                <a:solidFill>
                  <a:schemeClr val="tx2">
                    <a:lumMod val="50000"/>
                  </a:schemeClr>
                </a:solidFill>
                <a:latin typeface="Arial Black" pitchFamily="34" charset="0"/>
              </a:rPr>
              <a:t> …</a:t>
            </a:r>
            <a:endParaRPr lang="it-IT" b="1" dirty="0">
              <a:solidFill>
                <a:schemeClr val="tx2">
                  <a:lumMod val="50000"/>
                </a:schemeClr>
              </a:solidFill>
              <a:latin typeface="Arial Black" pitchFamily="34" charset="0"/>
            </a:endParaRPr>
          </a:p>
        </p:txBody>
      </p:sp>
      <p:sp>
        <p:nvSpPr>
          <p:cNvPr id="3" name="Segnaposto contenuto 2"/>
          <p:cNvSpPr>
            <a:spLocks noGrp="1"/>
          </p:cNvSpPr>
          <p:nvPr>
            <p:ph idx="1"/>
          </p:nvPr>
        </p:nvSpPr>
        <p:spPr/>
        <p:txBody>
          <a:bodyPr/>
          <a:lstStyle/>
          <a:p>
            <a:pPr algn="ctr">
              <a:buNone/>
            </a:pPr>
            <a:endParaRPr lang="it-IT" dirty="0" smtClean="0"/>
          </a:p>
          <a:p>
            <a:pPr algn="ctr">
              <a:buNone/>
            </a:pPr>
            <a:r>
              <a:rPr lang="it-IT" dirty="0" smtClean="0"/>
              <a:t>… seppur contestatore della lettura dell’AT, </a:t>
            </a:r>
            <a:r>
              <a:rPr lang="it-IT" b="1" dirty="0" smtClean="0"/>
              <a:t>intorno al 144 </a:t>
            </a:r>
            <a:r>
              <a:rPr lang="it-IT" dirty="0" smtClean="0"/>
              <a:t>produce </a:t>
            </a:r>
            <a:r>
              <a:rPr lang="it-IT" u="sng" dirty="0" smtClean="0"/>
              <a:t>un elenco di 10 Lettere di San Paolo</a:t>
            </a:r>
            <a:r>
              <a:rPr lang="it-IT" dirty="0" smtClean="0"/>
              <a:t> che, insieme al </a:t>
            </a:r>
            <a:r>
              <a:rPr lang="it-IT" u="sng" dirty="0" smtClean="0"/>
              <a:t>Vangelo di Luca</a:t>
            </a:r>
            <a:r>
              <a:rPr lang="it-IT" dirty="0" smtClean="0"/>
              <a:t>, costituiscono secondo lui il ‘canone’ dei Libri ritenuti giusti per la lettura e la formazione. </a:t>
            </a:r>
          </a:p>
          <a:p>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solidFill>
                  <a:srgbClr val="C00000"/>
                </a:solidFill>
                <a:latin typeface="Times New Roman" pitchFamily="18" charset="0"/>
                <a:cs typeface="Times New Roman" pitchFamily="18" charset="0"/>
              </a:rPr>
              <a:t>Questo l’ordine:</a:t>
            </a:r>
            <a:br>
              <a:rPr lang="it-IT" b="1" dirty="0" smtClean="0">
                <a:solidFill>
                  <a:srgbClr val="C00000"/>
                </a:solidFill>
                <a:latin typeface="Times New Roman" pitchFamily="18" charset="0"/>
                <a:cs typeface="Times New Roman" pitchFamily="18" charset="0"/>
              </a:rPr>
            </a:br>
            <a:r>
              <a:rPr lang="it-IT" b="1" dirty="0" smtClean="0">
                <a:solidFill>
                  <a:srgbClr val="C00000"/>
                </a:solidFill>
                <a:latin typeface="Times New Roman" pitchFamily="18" charset="0"/>
                <a:cs typeface="Times New Roman" pitchFamily="18" charset="0"/>
              </a:rPr>
              <a:t> </a:t>
            </a:r>
            <a:r>
              <a:rPr lang="it-IT" sz="2200" dirty="0" smtClean="0">
                <a:solidFill>
                  <a:srgbClr val="C00000"/>
                </a:solidFill>
                <a:latin typeface="Times New Roman" pitchFamily="18" charset="0"/>
                <a:cs typeface="Times New Roman" pitchFamily="18" charset="0"/>
              </a:rPr>
              <a:t>Secondo </a:t>
            </a:r>
            <a:r>
              <a:rPr lang="it-IT" sz="2200" dirty="0" err="1" smtClean="0">
                <a:solidFill>
                  <a:srgbClr val="C00000"/>
                </a:solidFill>
                <a:latin typeface="Times New Roman" pitchFamily="18" charset="0"/>
                <a:cs typeface="Times New Roman" pitchFamily="18" charset="0"/>
              </a:rPr>
              <a:t>Mannucci</a:t>
            </a:r>
            <a:r>
              <a:rPr lang="it-IT" sz="2200" dirty="0" smtClean="0">
                <a:solidFill>
                  <a:srgbClr val="C00000"/>
                </a:solidFill>
                <a:latin typeface="Times New Roman" pitchFamily="18" charset="0"/>
                <a:cs typeface="Times New Roman" pitchFamily="18" charset="0"/>
              </a:rPr>
              <a:t> - </a:t>
            </a:r>
            <a:r>
              <a:rPr lang="it-IT" sz="2200" dirty="0" err="1" smtClean="0">
                <a:solidFill>
                  <a:srgbClr val="C00000"/>
                </a:solidFill>
                <a:latin typeface="Times New Roman" pitchFamily="18" charset="0"/>
                <a:cs typeface="Times New Roman" pitchFamily="18" charset="0"/>
              </a:rPr>
              <a:t>Mazzinghi</a:t>
            </a:r>
            <a:r>
              <a:rPr lang="it-IT" sz="2200" dirty="0" smtClean="0">
                <a:solidFill>
                  <a:srgbClr val="C00000"/>
                </a:solidFill>
                <a:latin typeface="Times New Roman" pitchFamily="18" charset="0"/>
                <a:cs typeface="Times New Roman" pitchFamily="18" charset="0"/>
              </a:rPr>
              <a:t> </a:t>
            </a:r>
            <a:endParaRPr lang="it-IT" sz="2200" dirty="0">
              <a:solidFill>
                <a:srgbClr val="C00000"/>
              </a:solidFill>
              <a:latin typeface="Times New Roman" pitchFamily="18" charset="0"/>
              <a:cs typeface="Times New Roman" pitchFamily="18" charset="0"/>
            </a:endParaRPr>
          </a:p>
        </p:txBody>
      </p:sp>
      <p:sp>
        <p:nvSpPr>
          <p:cNvPr id="3" name="Segnaposto contenuto 2"/>
          <p:cNvSpPr>
            <a:spLocks noGrp="1"/>
          </p:cNvSpPr>
          <p:nvPr>
            <p:ph idx="1"/>
          </p:nvPr>
        </p:nvSpPr>
        <p:spPr/>
        <p:txBody>
          <a:bodyPr>
            <a:normAutofit/>
          </a:bodyPr>
          <a:lstStyle/>
          <a:p>
            <a:pPr algn="ctr">
              <a:buNone/>
            </a:pPr>
            <a:r>
              <a:rPr lang="it-IT" b="1" dirty="0" smtClean="0">
                <a:latin typeface="Times New Roman" pitchFamily="18" charset="0"/>
                <a:cs typeface="Times New Roman" pitchFamily="18" charset="0"/>
              </a:rPr>
              <a:t> I Lettera </a:t>
            </a:r>
            <a:r>
              <a:rPr lang="it-IT" b="1" dirty="0">
                <a:latin typeface="Times New Roman" pitchFamily="18" charset="0"/>
                <a:cs typeface="Times New Roman" pitchFamily="18" charset="0"/>
              </a:rPr>
              <a:t>ai Tessalonicesi</a:t>
            </a:r>
            <a:r>
              <a:rPr lang="it-IT" dirty="0">
                <a:latin typeface="Times New Roman" pitchFamily="18" charset="0"/>
                <a:cs typeface="Times New Roman" pitchFamily="18" charset="0"/>
              </a:rPr>
              <a:t>, </a:t>
            </a:r>
            <a:r>
              <a:rPr lang="it-IT" dirty="0" smtClean="0">
                <a:latin typeface="Times New Roman" pitchFamily="18" charset="0"/>
                <a:cs typeface="Times New Roman" pitchFamily="18" charset="0"/>
              </a:rPr>
              <a:t>II Lettera </a:t>
            </a:r>
            <a:r>
              <a:rPr lang="it-IT" dirty="0">
                <a:latin typeface="Times New Roman" pitchFamily="18" charset="0"/>
                <a:cs typeface="Times New Roman" pitchFamily="18" charset="0"/>
              </a:rPr>
              <a:t>ai Tessalonicesi </a:t>
            </a:r>
            <a:r>
              <a:rPr lang="it-IT" sz="2000" dirty="0">
                <a:latin typeface="Times New Roman" pitchFamily="18" charset="0"/>
                <a:cs typeface="Times New Roman" pitchFamily="18" charset="0"/>
              </a:rPr>
              <a:t>(forse), </a:t>
            </a:r>
            <a:r>
              <a:rPr lang="it-IT" dirty="0" smtClean="0">
                <a:latin typeface="Times New Roman" pitchFamily="18" charset="0"/>
                <a:cs typeface="Times New Roman" pitchFamily="18" charset="0"/>
              </a:rPr>
              <a:t>I e </a:t>
            </a:r>
            <a:r>
              <a:rPr lang="it-IT" dirty="0" err="1" smtClean="0">
                <a:latin typeface="Times New Roman" pitchFamily="18" charset="0"/>
                <a:cs typeface="Times New Roman" pitchFamily="18" charset="0"/>
              </a:rPr>
              <a:t>II</a:t>
            </a:r>
            <a:r>
              <a:rPr lang="it-IT" dirty="0" smtClean="0">
                <a:latin typeface="Times New Roman" pitchFamily="18" charset="0"/>
                <a:cs typeface="Times New Roman" pitchFamily="18" charset="0"/>
              </a:rPr>
              <a:t> </a:t>
            </a:r>
            <a:r>
              <a:rPr lang="it-IT" dirty="0">
                <a:latin typeface="Times New Roman" pitchFamily="18" charset="0"/>
                <a:cs typeface="Times New Roman" pitchFamily="18" charset="0"/>
              </a:rPr>
              <a:t>ai Corinzi, Lettera ai Filippesi </a:t>
            </a:r>
            <a:r>
              <a:rPr lang="it-IT" sz="2000" dirty="0">
                <a:latin typeface="Times New Roman" pitchFamily="18" charset="0"/>
                <a:cs typeface="Times New Roman" pitchFamily="18" charset="0"/>
              </a:rPr>
              <a:t>(anche se alcuni </a:t>
            </a:r>
            <a:r>
              <a:rPr lang="it-IT" sz="2000" dirty="0" smtClean="0">
                <a:latin typeface="Times New Roman" pitchFamily="18" charset="0"/>
                <a:cs typeface="Times New Roman" pitchFamily="18" charset="0"/>
              </a:rPr>
              <a:t>ne </a:t>
            </a:r>
            <a:r>
              <a:rPr lang="it-IT" sz="2000" dirty="0">
                <a:latin typeface="Times New Roman" pitchFamily="18" charset="0"/>
                <a:cs typeface="Times New Roman" pitchFamily="18" charset="0"/>
              </a:rPr>
              <a:t>posticipano la datazione al periodo della prigionia), </a:t>
            </a:r>
            <a:r>
              <a:rPr lang="it-IT" dirty="0">
                <a:latin typeface="Times New Roman" pitchFamily="18" charset="0"/>
                <a:cs typeface="Times New Roman" pitchFamily="18" charset="0"/>
              </a:rPr>
              <a:t>Lettera ai </a:t>
            </a:r>
            <a:r>
              <a:rPr lang="it-IT" dirty="0" err="1">
                <a:latin typeface="Times New Roman" pitchFamily="18" charset="0"/>
                <a:cs typeface="Times New Roman" pitchFamily="18" charset="0"/>
              </a:rPr>
              <a:t>Galati</a:t>
            </a:r>
            <a:r>
              <a:rPr lang="it-IT" dirty="0">
                <a:latin typeface="Times New Roman" pitchFamily="18" charset="0"/>
                <a:cs typeface="Times New Roman" pitchFamily="18" charset="0"/>
              </a:rPr>
              <a:t>, Lettera ai Romani. Poi le Lettere del periodo della prigionia </a:t>
            </a:r>
            <a:r>
              <a:rPr lang="it-IT" sz="2000" dirty="0">
                <a:latin typeface="Times New Roman" pitchFamily="18" charset="0"/>
                <a:cs typeface="Times New Roman" pitchFamily="18" charset="0"/>
              </a:rPr>
              <a:t>(61/63 circa)</a:t>
            </a:r>
            <a:r>
              <a:rPr lang="it-IT" dirty="0">
                <a:latin typeface="Times New Roman" pitchFamily="18" charset="0"/>
                <a:cs typeface="Times New Roman" pitchFamily="18" charset="0"/>
              </a:rPr>
              <a:t>: ai </a:t>
            </a:r>
            <a:r>
              <a:rPr lang="it-IT" dirty="0" err="1">
                <a:latin typeface="Times New Roman" pitchFamily="18" charset="0"/>
                <a:cs typeface="Times New Roman" pitchFamily="18" charset="0"/>
              </a:rPr>
              <a:t>Colossesi</a:t>
            </a:r>
            <a:r>
              <a:rPr lang="it-IT" dirty="0">
                <a:latin typeface="Times New Roman" pitchFamily="18" charset="0"/>
                <a:cs typeface="Times New Roman" pitchFamily="18" charset="0"/>
              </a:rPr>
              <a:t>, agli Efesini e a </a:t>
            </a:r>
            <a:r>
              <a:rPr lang="it-IT" dirty="0" err="1">
                <a:latin typeface="Times New Roman" pitchFamily="18" charset="0"/>
                <a:cs typeface="Times New Roman" pitchFamily="18" charset="0"/>
              </a:rPr>
              <a:t>Filemone</a:t>
            </a:r>
            <a:r>
              <a:rPr lang="it-IT" dirty="0">
                <a:latin typeface="Times New Roman" pitchFamily="18" charset="0"/>
                <a:cs typeface="Times New Roman" pitchFamily="18" charset="0"/>
              </a:rPr>
              <a:t>. Seguono quelle così dette ‘pastorali’ </a:t>
            </a:r>
            <a:r>
              <a:rPr lang="it-IT" sz="2000" dirty="0">
                <a:latin typeface="Times New Roman" pitchFamily="18" charset="0"/>
                <a:cs typeface="Times New Roman" pitchFamily="18" charset="0"/>
              </a:rPr>
              <a:t>(63/66 circa): </a:t>
            </a:r>
            <a:endParaRPr lang="it-IT" sz="2000" dirty="0" smtClean="0">
              <a:latin typeface="Times New Roman" pitchFamily="18" charset="0"/>
              <a:cs typeface="Times New Roman" pitchFamily="18" charset="0"/>
            </a:endParaRPr>
          </a:p>
          <a:p>
            <a:pPr algn="ctr">
              <a:buNone/>
            </a:pPr>
            <a:r>
              <a:rPr lang="it-IT" dirty="0" smtClean="0">
                <a:latin typeface="Times New Roman" pitchFamily="18" charset="0"/>
                <a:cs typeface="Times New Roman" pitchFamily="18" charset="0"/>
              </a:rPr>
              <a:t>I </a:t>
            </a:r>
            <a:r>
              <a:rPr lang="it-IT" dirty="0">
                <a:latin typeface="Times New Roman" pitchFamily="18" charset="0"/>
                <a:cs typeface="Times New Roman" pitchFamily="18" charset="0"/>
              </a:rPr>
              <a:t>e </a:t>
            </a:r>
            <a:r>
              <a:rPr lang="it-IT" dirty="0" err="1" smtClean="0">
                <a:latin typeface="Times New Roman" pitchFamily="18" charset="0"/>
                <a:cs typeface="Times New Roman" pitchFamily="18" charset="0"/>
              </a:rPr>
              <a:t>II</a:t>
            </a:r>
            <a:r>
              <a:rPr lang="it-IT" dirty="0" smtClean="0">
                <a:latin typeface="Times New Roman" pitchFamily="18" charset="0"/>
                <a:cs typeface="Times New Roman" pitchFamily="18" charset="0"/>
              </a:rPr>
              <a:t> </a:t>
            </a:r>
            <a:r>
              <a:rPr lang="it-IT" dirty="0">
                <a:latin typeface="Times New Roman" pitchFamily="18" charset="0"/>
                <a:cs typeface="Times New Roman" pitchFamily="18" charset="0"/>
              </a:rPr>
              <a:t>a Timoteo e la Lettera a Tito.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smtClean="0">
                <a:solidFill>
                  <a:schemeClr val="tx2">
                    <a:lumMod val="50000"/>
                  </a:schemeClr>
                </a:solidFill>
                <a:latin typeface="Times New Roman" pitchFamily="18" charset="0"/>
                <a:cs typeface="Times New Roman" pitchFamily="18" charset="0"/>
              </a:rPr>
              <a:t>Melitone</a:t>
            </a:r>
            <a:r>
              <a:rPr lang="it-IT" b="1" dirty="0" smtClean="0">
                <a:solidFill>
                  <a:schemeClr val="tx2">
                    <a:lumMod val="50000"/>
                  </a:schemeClr>
                </a:solidFill>
                <a:latin typeface="Times New Roman" pitchFamily="18" charset="0"/>
                <a:cs typeface="Times New Roman" pitchFamily="18" charset="0"/>
              </a:rPr>
              <a:t> … </a:t>
            </a:r>
            <a:endParaRPr lang="it-IT" b="1" dirty="0">
              <a:solidFill>
                <a:schemeClr val="tx2">
                  <a:lumMod val="50000"/>
                </a:schemeClr>
              </a:solidFill>
              <a:latin typeface="Times New Roman" pitchFamily="18" charset="0"/>
              <a:cs typeface="Times New Roman" pitchFamily="18" charset="0"/>
            </a:endParaRPr>
          </a:p>
        </p:txBody>
      </p:sp>
      <p:sp>
        <p:nvSpPr>
          <p:cNvPr id="3" name="Segnaposto contenuto 2"/>
          <p:cNvSpPr>
            <a:spLocks noGrp="1"/>
          </p:cNvSpPr>
          <p:nvPr>
            <p:ph idx="1"/>
          </p:nvPr>
        </p:nvSpPr>
        <p:spPr/>
        <p:txBody>
          <a:bodyPr/>
          <a:lstStyle/>
          <a:p>
            <a:pPr algn="ctr">
              <a:buNone/>
            </a:pPr>
            <a:endParaRPr lang="it-IT" dirty="0" smtClean="0"/>
          </a:p>
          <a:p>
            <a:pPr algn="ctr">
              <a:buNone/>
            </a:pPr>
            <a:r>
              <a:rPr lang="it-IT" b="1" dirty="0" smtClean="0"/>
              <a:t>Importante è la testimonianza di </a:t>
            </a:r>
            <a:r>
              <a:rPr lang="it-IT" b="1" dirty="0" err="1" smtClean="0"/>
              <a:t>Melitone</a:t>
            </a:r>
            <a:r>
              <a:rPr lang="it-IT" b="1" dirty="0" smtClean="0"/>
              <a:t> di Sardi che </a:t>
            </a:r>
            <a:r>
              <a:rPr lang="it-IT" b="1" u="sng" dirty="0" smtClean="0"/>
              <a:t>verso il 170 </a:t>
            </a:r>
            <a:r>
              <a:rPr lang="it-IT" b="1" dirty="0" smtClean="0"/>
              <a:t>usa l’espressione ‘</a:t>
            </a:r>
            <a:r>
              <a:rPr lang="it-IT" b="1" dirty="0" smtClean="0">
                <a:solidFill>
                  <a:srgbClr val="C00000"/>
                </a:solidFill>
              </a:rPr>
              <a:t>Vecchio Testamento</a:t>
            </a:r>
            <a:r>
              <a:rPr lang="it-IT" b="1" dirty="0" smtClean="0"/>
              <a:t>’ </a:t>
            </a:r>
            <a:r>
              <a:rPr lang="it-IT" dirty="0" smtClean="0"/>
              <a:t>(già anche da san Paolo)</a:t>
            </a:r>
            <a:r>
              <a:rPr lang="it-IT" b="1" dirty="0" smtClean="0"/>
              <a:t> per indicare le Scritture prima di Cristo, </a:t>
            </a:r>
            <a:r>
              <a:rPr lang="it-IT" b="1" u="sng" dirty="0" smtClean="0"/>
              <a:t>facendo così intuire che esiste già una differenziazione tra ‘Antico’ e ‘Nuovo’ Testamento</a:t>
            </a:r>
            <a:endParaRPr lang="it-IT" dirty="0" smtClean="0"/>
          </a:p>
          <a:p>
            <a:endParaRPr lang="it-IT"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smtClean="0">
                <a:solidFill>
                  <a:srgbClr val="C00000"/>
                </a:solidFill>
                <a:latin typeface="Arial Black" pitchFamily="34" charset="0"/>
              </a:rPr>
              <a:t>Tertulliano</a:t>
            </a:r>
            <a:r>
              <a:rPr lang="it-IT" b="1" dirty="0" smtClean="0">
                <a:solidFill>
                  <a:srgbClr val="C00000"/>
                </a:solidFill>
                <a:latin typeface="Arial Black" pitchFamily="34" charset="0"/>
              </a:rPr>
              <a:t> …</a:t>
            </a:r>
            <a:r>
              <a:rPr lang="it-IT" dirty="0" smtClean="0"/>
              <a:t> </a:t>
            </a:r>
            <a:endParaRPr lang="it-IT" dirty="0"/>
          </a:p>
        </p:txBody>
      </p:sp>
      <p:sp>
        <p:nvSpPr>
          <p:cNvPr id="3" name="Segnaposto contenuto 2"/>
          <p:cNvSpPr>
            <a:spLocks noGrp="1"/>
          </p:cNvSpPr>
          <p:nvPr>
            <p:ph idx="1"/>
          </p:nvPr>
        </p:nvSpPr>
        <p:spPr/>
        <p:txBody>
          <a:bodyPr/>
          <a:lstStyle/>
          <a:p>
            <a:pPr algn="ctr">
              <a:buNone/>
            </a:pPr>
            <a:r>
              <a:rPr lang="it-IT" sz="4800" b="1" dirty="0" smtClean="0"/>
              <a:t>… usa per la prima volta </a:t>
            </a:r>
          </a:p>
          <a:p>
            <a:pPr algn="ctr">
              <a:buNone/>
            </a:pPr>
            <a:r>
              <a:rPr lang="it-IT" sz="4800" b="1" dirty="0" smtClean="0"/>
              <a:t>il titolo ‘</a:t>
            </a:r>
            <a:r>
              <a:rPr lang="it-IT" sz="4800" b="1" dirty="0" smtClean="0">
                <a:solidFill>
                  <a:schemeClr val="accent1">
                    <a:lumMod val="50000"/>
                  </a:schemeClr>
                </a:solidFill>
                <a:latin typeface="Times New Roman" pitchFamily="18" charset="0"/>
                <a:cs typeface="Times New Roman" pitchFamily="18" charset="0"/>
              </a:rPr>
              <a:t>Nuovo Testamento</a:t>
            </a:r>
            <a:r>
              <a:rPr lang="it-IT" sz="4800" b="1" dirty="0" smtClean="0"/>
              <a:t>’  intorno al 200 nell’opera </a:t>
            </a:r>
            <a:r>
              <a:rPr lang="it-IT" sz="4800" b="1" i="1" dirty="0" err="1" smtClean="0"/>
              <a:t>Adversus</a:t>
            </a:r>
            <a:r>
              <a:rPr lang="it-IT" sz="4800" b="1" i="1" dirty="0" smtClean="0"/>
              <a:t> </a:t>
            </a:r>
            <a:r>
              <a:rPr lang="it-IT" sz="4800" b="1" i="1" dirty="0" err="1" smtClean="0"/>
              <a:t>Marcionem</a:t>
            </a:r>
            <a:r>
              <a:rPr lang="it-IT" sz="4800" b="1" dirty="0" smtClean="0"/>
              <a:t> </a:t>
            </a:r>
            <a:r>
              <a:rPr lang="it-IT" dirty="0" smtClean="0"/>
              <a:t>(4, 1,6; 4, 22,3). </a:t>
            </a:r>
          </a:p>
          <a:p>
            <a:endParaRPr lang="it-IT"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smtClean="0">
                <a:solidFill>
                  <a:schemeClr val="accent1">
                    <a:lumMod val="50000"/>
                  </a:schemeClr>
                </a:solidFill>
                <a:latin typeface="Arial Black" pitchFamily="34" charset="0"/>
              </a:rPr>
              <a:t>Ireneo</a:t>
            </a:r>
            <a:r>
              <a:rPr lang="it-IT" b="1" dirty="0" smtClean="0">
                <a:solidFill>
                  <a:schemeClr val="accent1">
                    <a:lumMod val="50000"/>
                  </a:schemeClr>
                </a:solidFill>
                <a:latin typeface="Arial Black" pitchFamily="34" charset="0"/>
              </a:rPr>
              <a:t> di Lione … </a:t>
            </a:r>
            <a:endParaRPr lang="it-IT" b="1" dirty="0">
              <a:solidFill>
                <a:schemeClr val="accent1">
                  <a:lumMod val="50000"/>
                </a:schemeClr>
              </a:solidFill>
              <a:latin typeface="Arial Black" pitchFamily="34" charset="0"/>
            </a:endParaRPr>
          </a:p>
        </p:txBody>
      </p:sp>
      <p:sp>
        <p:nvSpPr>
          <p:cNvPr id="3" name="Segnaposto contenuto 2"/>
          <p:cNvSpPr>
            <a:spLocks noGrp="1"/>
          </p:cNvSpPr>
          <p:nvPr>
            <p:ph idx="1"/>
          </p:nvPr>
        </p:nvSpPr>
        <p:spPr/>
        <p:txBody>
          <a:bodyPr/>
          <a:lstStyle/>
          <a:p>
            <a:pPr algn="ctr">
              <a:buNone/>
            </a:pPr>
            <a:endParaRPr lang="it-IT" dirty="0" smtClean="0"/>
          </a:p>
          <a:p>
            <a:pPr algn="ctr">
              <a:buNone/>
            </a:pPr>
            <a:r>
              <a:rPr lang="it-IT" b="1" dirty="0" smtClean="0"/>
              <a:t>… verso la fine del II secolo </a:t>
            </a:r>
            <a:r>
              <a:rPr lang="it-IT" dirty="0" smtClean="0"/>
              <a:t>afferma di conoscere (in </a:t>
            </a:r>
            <a:r>
              <a:rPr lang="it-IT" i="1" dirty="0" err="1" smtClean="0"/>
              <a:t>Adversus</a:t>
            </a:r>
            <a:r>
              <a:rPr lang="it-IT" i="1" dirty="0" smtClean="0"/>
              <a:t> </a:t>
            </a:r>
            <a:r>
              <a:rPr lang="it-IT" i="1" dirty="0" err="1" smtClean="0"/>
              <a:t>haereses</a:t>
            </a:r>
            <a:r>
              <a:rPr lang="it-IT" dirty="0" smtClean="0"/>
              <a:t>) il </a:t>
            </a:r>
            <a:r>
              <a:rPr lang="it-IT" b="1" dirty="0" smtClean="0">
                <a:solidFill>
                  <a:schemeClr val="accent1">
                    <a:lumMod val="50000"/>
                  </a:schemeClr>
                </a:solidFill>
              </a:rPr>
              <a:t>Vangelo</a:t>
            </a:r>
            <a:r>
              <a:rPr lang="it-IT" dirty="0" smtClean="0"/>
              <a:t> (</a:t>
            </a:r>
            <a:r>
              <a:rPr lang="it-IT" u="sng" dirty="0" err="1" smtClean="0"/>
              <a:t>tetramorfo</a:t>
            </a:r>
            <a:r>
              <a:rPr lang="it-IT" dirty="0" smtClean="0"/>
              <a:t>), gli </a:t>
            </a:r>
            <a:r>
              <a:rPr lang="it-IT" b="1" dirty="0" smtClean="0"/>
              <a:t>Atti</a:t>
            </a:r>
            <a:r>
              <a:rPr lang="it-IT" dirty="0" smtClean="0"/>
              <a:t>, le </a:t>
            </a:r>
            <a:r>
              <a:rPr lang="it-IT" b="1" dirty="0" smtClean="0"/>
              <a:t>Lettere paoline</a:t>
            </a:r>
            <a:r>
              <a:rPr lang="it-IT" dirty="0" smtClean="0"/>
              <a:t>, la </a:t>
            </a:r>
            <a:r>
              <a:rPr lang="it-IT" b="1" dirty="0" smtClean="0"/>
              <a:t>Prima Lettera di Pietro</a:t>
            </a:r>
            <a:r>
              <a:rPr lang="it-IT" dirty="0" smtClean="0"/>
              <a:t>, la </a:t>
            </a:r>
            <a:r>
              <a:rPr lang="it-IT" b="1" dirty="0" smtClean="0"/>
              <a:t>Prima Lettera di Giovanni e l’Apocalisse</a:t>
            </a:r>
            <a:r>
              <a:rPr lang="it-IT" dirty="0" smtClean="0"/>
              <a:t>.</a:t>
            </a:r>
          </a:p>
          <a:p>
            <a:pPr>
              <a:buNone/>
            </a:pPr>
            <a:endParaRPr lang="it-IT"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latin typeface="Arial Black" pitchFamily="34" charset="0"/>
              </a:rPr>
              <a:t>Frammento </a:t>
            </a:r>
            <a:r>
              <a:rPr lang="it-IT" b="1" dirty="0" err="1" smtClean="0">
                <a:solidFill>
                  <a:srgbClr val="FF0000"/>
                </a:solidFill>
                <a:latin typeface="Arial Black" pitchFamily="34" charset="0"/>
              </a:rPr>
              <a:t>Muratoriano</a:t>
            </a:r>
            <a:endParaRPr lang="it-IT" b="1" dirty="0">
              <a:solidFill>
                <a:srgbClr val="FF0000"/>
              </a:solidFill>
              <a:latin typeface="Arial Black" pitchFamily="34" charset="0"/>
            </a:endParaRPr>
          </a:p>
        </p:txBody>
      </p:sp>
      <p:sp>
        <p:nvSpPr>
          <p:cNvPr id="3" name="Segnaposto contenuto 2"/>
          <p:cNvSpPr>
            <a:spLocks noGrp="1"/>
          </p:cNvSpPr>
          <p:nvPr>
            <p:ph idx="1"/>
          </p:nvPr>
        </p:nvSpPr>
        <p:spPr/>
        <p:txBody>
          <a:bodyPr>
            <a:normAutofit/>
          </a:bodyPr>
          <a:lstStyle/>
          <a:p>
            <a:pPr algn="ctr">
              <a:buNone/>
            </a:pPr>
            <a:r>
              <a:rPr lang="it-IT" dirty="0" smtClean="0"/>
              <a:t>Il </a:t>
            </a:r>
            <a:r>
              <a:rPr lang="it-IT" b="1" dirty="0" smtClean="0"/>
              <a:t>primo documento ufficiale </a:t>
            </a:r>
            <a:r>
              <a:rPr lang="it-IT" dirty="0" smtClean="0"/>
              <a:t>con l’elenco dei Libri costituenti il NT è il </a:t>
            </a:r>
            <a:r>
              <a:rPr lang="it-IT" b="1" i="1" dirty="0" smtClean="0">
                <a:solidFill>
                  <a:srgbClr val="FF0000"/>
                </a:solidFill>
              </a:rPr>
              <a:t>Frammento </a:t>
            </a:r>
            <a:r>
              <a:rPr lang="it-IT" b="1" i="1" dirty="0" err="1" smtClean="0">
                <a:solidFill>
                  <a:srgbClr val="FF0000"/>
                </a:solidFill>
              </a:rPr>
              <a:t>Muratoriano</a:t>
            </a:r>
            <a:r>
              <a:rPr lang="it-IT" i="1" dirty="0" smtClean="0"/>
              <a:t> </a:t>
            </a:r>
            <a:r>
              <a:rPr lang="it-IT" dirty="0" smtClean="0"/>
              <a:t>dal nome di colui </a:t>
            </a:r>
            <a:r>
              <a:rPr lang="it-IT" sz="2400" dirty="0" smtClean="0"/>
              <a:t>(Ludovico Antonio Muratori)</a:t>
            </a:r>
            <a:r>
              <a:rPr lang="it-IT" dirty="0" smtClean="0"/>
              <a:t> che lo scoprì e lo fece pubblicare nel 1740. In esso sono riconosciuti ‘validi’ i </a:t>
            </a:r>
            <a:r>
              <a:rPr lang="it-IT" b="1" dirty="0" smtClean="0"/>
              <a:t>quattro Vangeli, gli Atti, 13 lettere di Paolo, Giuda, 1 e 2 Giovanni e l’Apocalisse</a:t>
            </a:r>
            <a:r>
              <a:rPr lang="it-IT" dirty="0" smtClean="0"/>
              <a:t>. </a:t>
            </a:r>
            <a:endParaRPr lang="it-IT"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solidFill>
                  <a:srgbClr val="FF0000"/>
                </a:solidFill>
                <a:latin typeface="Arial Black" pitchFamily="34" charset="0"/>
              </a:rPr>
              <a:t>… Frammento </a:t>
            </a:r>
            <a:r>
              <a:rPr lang="it-IT" b="1" dirty="0" err="1" smtClean="0">
                <a:solidFill>
                  <a:srgbClr val="FF0000"/>
                </a:solidFill>
                <a:latin typeface="Arial Black" pitchFamily="34" charset="0"/>
              </a:rPr>
              <a:t>Muratoriano</a:t>
            </a:r>
            <a:endParaRPr lang="it-IT" b="1" dirty="0">
              <a:solidFill>
                <a:srgbClr val="FF0000"/>
              </a:solidFill>
              <a:latin typeface="Arial Black" pitchFamily="34" charset="0"/>
            </a:endParaRPr>
          </a:p>
        </p:txBody>
      </p:sp>
      <p:sp>
        <p:nvSpPr>
          <p:cNvPr id="3" name="Segnaposto contenuto 2"/>
          <p:cNvSpPr>
            <a:spLocks noGrp="1"/>
          </p:cNvSpPr>
          <p:nvPr>
            <p:ph idx="1"/>
          </p:nvPr>
        </p:nvSpPr>
        <p:spPr/>
        <p:txBody>
          <a:bodyPr/>
          <a:lstStyle/>
          <a:p>
            <a:pPr algn="ctr">
              <a:buNone/>
            </a:pPr>
            <a:r>
              <a:rPr lang="it-IT" dirty="0" smtClean="0"/>
              <a:t>Viene nominato anche l’Apocalisse di Pietro che però è “non adatta per la lettura in chiesa”. Non nomina le altre lettere del NT </a:t>
            </a:r>
          </a:p>
          <a:p>
            <a:pPr algn="ctr">
              <a:buNone/>
            </a:pPr>
            <a:r>
              <a:rPr lang="it-IT" dirty="0" smtClean="0"/>
              <a:t>(e invece accetta, per l’AT, la Sapienza).</a:t>
            </a:r>
          </a:p>
          <a:p>
            <a:r>
              <a:rPr lang="it-IT" b="1" dirty="0" smtClean="0"/>
              <a:t>Conservato in un </a:t>
            </a:r>
            <a:r>
              <a:rPr lang="it-IT" b="1" dirty="0" err="1" smtClean="0"/>
              <a:t>mss</a:t>
            </a:r>
            <a:r>
              <a:rPr lang="it-IT" b="1" dirty="0" smtClean="0"/>
              <a:t> dell’VIII sec. presso la </a:t>
            </a:r>
            <a:r>
              <a:rPr lang="it-IT" b="1" dirty="0" err="1" smtClean="0"/>
              <a:t>Bib</a:t>
            </a:r>
            <a:r>
              <a:rPr lang="it-IT" b="1" dirty="0" smtClean="0"/>
              <a:t> Ambrosiana di Milano</a:t>
            </a:r>
          </a:p>
          <a:p>
            <a:pPr algn="ctr">
              <a:buNone/>
            </a:pPr>
            <a:r>
              <a:rPr lang="it-IT" b="1" dirty="0" smtClean="0">
                <a:solidFill>
                  <a:srgbClr val="FF0000"/>
                </a:solidFill>
              </a:rPr>
              <a:t>Traduzione  latina di un originale greco </a:t>
            </a:r>
          </a:p>
          <a:p>
            <a:pPr algn="ctr">
              <a:buNone/>
            </a:pPr>
            <a:r>
              <a:rPr lang="it-IT" b="1" dirty="0" smtClean="0">
                <a:solidFill>
                  <a:srgbClr val="FF0000"/>
                </a:solidFill>
              </a:rPr>
              <a:t>del II / III secolo.</a:t>
            </a:r>
            <a:endParaRPr lang="it-IT" b="1" dirty="0">
              <a:solidFill>
                <a:srgbClr val="FF0000"/>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smtClean="0">
                <a:solidFill>
                  <a:srgbClr val="FF0000"/>
                </a:solidFill>
              </a:rPr>
              <a:t>Origene</a:t>
            </a:r>
            <a:r>
              <a:rPr lang="it-IT" b="1" dirty="0" smtClean="0">
                <a:solidFill>
                  <a:srgbClr val="FF0000"/>
                </a:solidFill>
              </a:rPr>
              <a:t> …</a:t>
            </a:r>
            <a:endParaRPr lang="it-IT" b="1" dirty="0">
              <a:solidFill>
                <a:srgbClr val="FF0000"/>
              </a:solidFill>
            </a:endParaRPr>
          </a:p>
        </p:txBody>
      </p:sp>
      <p:sp>
        <p:nvSpPr>
          <p:cNvPr id="3" name="Segnaposto contenuto 2"/>
          <p:cNvSpPr>
            <a:spLocks noGrp="1"/>
          </p:cNvSpPr>
          <p:nvPr>
            <p:ph idx="1"/>
          </p:nvPr>
        </p:nvSpPr>
        <p:spPr/>
        <p:txBody>
          <a:bodyPr/>
          <a:lstStyle/>
          <a:p>
            <a:pPr algn="ctr">
              <a:buNone/>
            </a:pPr>
            <a:endParaRPr lang="it-IT" dirty="0" smtClean="0"/>
          </a:p>
          <a:p>
            <a:pPr algn="ctr">
              <a:buNone/>
            </a:pPr>
            <a:r>
              <a:rPr lang="it-IT" sz="3600" b="1" dirty="0" smtClean="0"/>
              <a:t>… nel III secolo (testimonianza riportata da Eusebio di Cesarea) nel proporre l’elenco dei Libri avanza qualche perplessità in merito alla canonicità delle Lettere: 2Pt, 2 e 3 </a:t>
            </a:r>
            <a:r>
              <a:rPr lang="it-IT" sz="3600" b="1" dirty="0" err="1" smtClean="0"/>
              <a:t>Gv</a:t>
            </a:r>
            <a:r>
              <a:rPr lang="it-IT" sz="3600" b="1" dirty="0" smtClean="0"/>
              <a:t>.</a:t>
            </a:r>
          </a:p>
          <a:p>
            <a:pPr>
              <a:buNone/>
            </a:pPr>
            <a:endParaRPr lang="it-IT"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Eusebio di Cesarea …</a:t>
            </a:r>
            <a:endParaRPr lang="it-IT" dirty="0"/>
          </a:p>
        </p:txBody>
      </p:sp>
      <p:sp>
        <p:nvSpPr>
          <p:cNvPr id="3" name="Segnaposto contenuto 2"/>
          <p:cNvSpPr>
            <a:spLocks noGrp="1"/>
          </p:cNvSpPr>
          <p:nvPr>
            <p:ph idx="1"/>
          </p:nvPr>
        </p:nvSpPr>
        <p:spPr/>
        <p:txBody>
          <a:bodyPr/>
          <a:lstStyle/>
          <a:p>
            <a:pPr algn="ctr">
              <a:buNone/>
            </a:pPr>
            <a:endParaRPr lang="it-IT" dirty="0" smtClean="0"/>
          </a:p>
          <a:p>
            <a:pPr algn="ctr">
              <a:buNone/>
            </a:pPr>
            <a:r>
              <a:rPr lang="it-IT" sz="4000" b="1" dirty="0" smtClean="0">
                <a:solidFill>
                  <a:srgbClr val="FF0000"/>
                </a:solidFill>
              </a:rPr>
              <a:t>… verso il 310 riferisce che vi sono ancora discussioni circa la lista dei libri del NT. Tra i libri ‘discussi’ menziona: Giacomo, 2 Pietro, Giuda, 2 e 3 Giovanni e Apocalisse.</a:t>
            </a:r>
          </a:p>
          <a:p>
            <a:pPr>
              <a:buNone/>
            </a:pPr>
            <a:endParaRPr lang="it-IT" sz="4000" b="1" dirty="0">
              <a:solidFill>
                <a:srgbClr val="FF0000"/>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rPr>
              <a:t>Altre tappe … </a:t>
            </a:r>
            <a:endParaRPr lang="it-IT" b="1" dirty="0">
              <a:solidFill>
                <a:srgbClr val="FF0000"/>
              </a:solidFill>
            </a:endParaRPr>
          </a:p>
        </p:txBody>
      </p:sp>
      <p:sp>
        <p:nvSpPr>
          <p:cNvPr id="3" name="Segnaposto contenuto 2"/>
          <p:cNvSpPr>
            <a:spLocks noGrp="1"/>
          </p:cNvSpPr>
          <p:nvPr>
            <p:ph idx="1"/>
          </p:nvPr>
        </p:nvSpPr>
        <p:spPr/>
        <p:txBody>
          <a:bodyPr>
            <a:normAutofit fontScale="92500"/>
          </a:bodyPr>
          <a:lstStyle/>
          <a:p>
            <a:r>
              <a:rPr lang="it-IT" sz="4000" b="1" dirty="0" smtClean="0"/>
              <a:t>Il Concilio di </a:t>
            </a:r>
            <a:r>
              <a:rPr lang="it-IT" sz="4000" b="1" dirty="0" err="1" smtClean="0"/>
              <a:t>Laodicea</a:t>
            </a:r>
            <a:r>
              <a:rPr lang="it-IT" sz="4000" b="1" dirty="0" smtClean="0"/>
              <a:t> (360) elenca 26 libri per il NT (manca l’Apocalisse).</a:t>
            </a:r>
          </a:p>
          <a:p>
            <a:pPr algn="ctr"/>
            <a:r>
              <a:rPr lang="it-IT" sz="4000" b="1" dirty="0" err="1" smtClean="0">
                <a:solidFill>
                  <a:srgbClr val="FFFF00"/>
                </a:solidFill>
              </a:rPr>
              <a:t>Atanasio</a:t>
            </a:r>
            <a:r>
              <a:rPr lang="it-IT" sz="4000" b="1" dirty="0" smtClean="0">
                <a:solidFill>
                  <a:srgbClr val="FFFF00"/>
                </a:solidFill>
              </a:rPr>
              <a:t> </a:t>
            </a:r>
            <a:r>
              <a:rPr lang="it-IT" sz="4000" b="1" dirty="0" smtClean="0"/>
              <a:t>nella Lettera pasquale 39 (367) elenca tutti i libri compresi i ‘discussi’. </a:t>
            </a:r>
          </a:p>
          <a:p>
            <a:pPr algn="ctr">
              <a:buNone/>
            </a:pPr>
            <a:r>
              <a:rPr lang="it-IT" sz="4000" b="1" u="sng" dirty="0" smtClean="0">
                <a:solidFill>
                  <a:srgbClr val="FF0000"/>
                </a:solidFill>
              </a:rPr>
              <a:t>Il primo elenco con tutti i 27 libri del NT</a:t>
            </a:r>
            <a:endParaRPr lang="it-IT" sz="4000" b="1" dirty="0" smtClean="0">
              <a:solidFill>
                <a:srgbClr val="FF0000"/>
              </a:solidFill>
            </a:endParaRPr>
          </a:p>
          <a:p>
            <a:endParaRPr lang="it-IT" sz="4000" b="1"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FF00"/>
                </a:solidFill>
              </a:rPr>
              <a:t>In seguito …</a:t>
            </a:r>
            <a:endParaRPr lang="it-IT" b="1" dirty="0">
              <a:solidFill>
                <a:srgbClr val="FFFF00"/>
              </a:solidFill>
            </a:endParaRPr>
          </a:p>
        </p:txBody>
      </p:sp>
      <p:sp>
        <p:nvSpPr>
          <p:cNvPr id="3" name="Segnaposto contenuto 2"/>
          <p:cNvSpPr>
            <a:spLocks noGrp="1"/>
          </p:cNvSpPr>
          <p:nvPr>
            <p:ph idx="1"/>
          </p:nvPr>
        </p:nvSpPr>
        <p:spPr/>
        <p:txBody>
          <a:bodyPr>
            <a:normAutofit/>
          </a:bodyPr>
          <a:lstStyle/>
          <a:p>
            <a:pPr algn="ctr">
              <a:buNone/>
            </a:pPr>
            <a:endParaRPr lang="it-IT" b="1" dirty="0" smtClean="0"/>
          </a:p>
          <a:p>
            <a:pPr algn="ctr">
              <a:buNone/>
            </a:pPr>
            <a:r>
              <a:rPr lang="it-IT" sz="4000" b="1" dirty="0" smtClean="0"/>
              <a:t>Concilio di </a:t>
            </a:r>
            <a:r>
              <a:rPr lang="it-IT" sz="4000" b="1" dirty="0" err="1" smtClean="0"/>
              <a:t>Ippona</a:t>
            </a:r>
            <a:r>
              <a:rPr lang="it-IT" sz="4000" b="1" dirty="0" smtClean="0"/>
              <a:t> </a:t>
            </a:r>
            <a:r>
              <a:rPr lang="it-IT" sz="4000" dirty="0" smtClean="0"/>
              <a:t>(393), </a:t>
            </a:r>
            <a:r>
              <a:rPr lang="it-IT" sz="4000" b="1" dirty="0" smtClean="0"/>
              <a:t>Concilio di </a:t>
            </a:r>
            <a:r>
              <a:rPr lang="it-IT" sz="4000" b="1" dirty="0" err="1" smtClean="0"/>
              <a:t>Cartagine</a:t>
            </a:r>
            <a:r>
              <a:rPr lang="it-IT" sz="4000" b="1" dirty="0" smtClean="0"/>
              <a:t> </a:t>
            </a:r>
            <a:r>
              <a:rPr lang="it-IT" sz="4000" dirty="0" smtClean="0"/>
              <a:t>(397) e </a:t>
            </a:r>
            <a:r>
              <a:rPr lang="it-IT" sz="4000" b="1" dirty="0" smtClean="0"/>
              <a:t>Papa Innocenzo I </a:t>
            </a:r>
            <a:r>
              <a:rPr lang="it-IT" sz="4000" dirty="0" smtClean="0"/>
              <a:t>(405) confermano l’elenco completo di 27 libri per il NT. Stessa cosa il </a:t>
            </a:r>
            <a:r>
              <a:rPr lang="it-IT" sz="4000" b="1" dirty="0" smtClean="0"/>
              <a:t>Concilio di Firenze </a:t>
            </a:r>
            <a:r>
              <a:rPr lang="it-IT" sz="4000" dirty="0" smtClean="0"/>
              <a:t>(1441)</a:t>
            </a:r>
            <a:endParaRPr lang="it-IT" sz="40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FF00"/>
                </a:solidFill>
                <a:latin typeface="Arial Black" pitchFamily="34" charset="0"/>
              </a:rPr>
              <a:t>Concilio di Trento </a:t>
            </a:r>
            <a:r>
              <a:rPr lang="it-IT" sz="3600" dirty="0" smtClean="0"/>
              <a:t>(1546)</a:t>
            </a:r>
            <a:endParaRPr lang="it-IT" sz="3600" dirty="0"/>
          </a:p>
        </p:txBody>
      </p:sp>
      <p:sp>
        <p:nvSpPr>
          <p:cNvPr id="3" name="Segnaposto contenuto 2"/>
          <p:cNvSpPr>
            <a:spLocks noGrp="1"/>
          </p:cNvSpPr>
          <p:nvPr>
            <p:ph idx="1"/>
          </p:nvPr>
        </p:nvSpPr>
        <p:spPr/>
        <p:txBody>
          <a:bodyPr/>
          <a:lstStyle/>
          <a:p>
            <a:pPr algn="ctr">
              <a:buNone/>
            </a:pPr>
            <a:r>
              <a:rPr lang="it-IT" b="1" dirty="0" smtClean="0"/>
              <a:t>Afferma: </a:t>
            </a:r>
          </a:p>
          <a:p>
            <a:pPr algn="ctr">
              <a:buNone/>
            </a:pPr>
            <a:r>
              <a:rPr lang="it-IT" sz="4000" b="1" dirty="0" smtClean="0"/>
              <a:t>“… tutti interi con tutte le loro parti, come si è soliti leggerli nella Chiesa cattolica e si trovano nell’edizione antica della Vulgata latina”</a:t>
            </a:r>
            <a:r>
              <a:rPr lang="it-IT" sz="4000" dirty="0" smtClean="0"/>
              <a:t> </a:t>
            </a:r>
          </a:p>
          <a:p>
            <a:pPr algn="ctr">
              <a:buNone/>
            </a:pPr>
            <a:r>
              <a:rPr lang="it-IT" dirty="0" smtClean="0"/>
              <a:t>(</a:t>
            </a:r>
            <a:r>
              <a:rPr lang="it-IT" dirty="0" err="1" smtClean="0"/>
              <a:t>EnchB</a:t>
            </a:r>
            <a:r>
              <a:rPr lang="it-IT" dirty="0" smtClean="0"/>
              <a:t> 57-60)</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C00000"/>
                </a:solidFill>
                <a:latin typeface="Aharoni" pitchFamily="2" charset="-79"/>
                <a:cs typeface="Aharoni" pitchFamily="2" charset="-79"/>
              </a:rPr>
              <a:t>La Lettera agli Ebrei …</a:t>
            </a:r>
            <a:endParaRPr lang="it-IT" b="1" dirty="0">
              <a:solidFill>
                <a:srgbClr val="C00000"/>
              </a:solidFill>
              <a:latin typeface="Aharoni" pitchFamily="2" charset="-79"/>
              <a:cs typeface="Aharoni" pitchFamily="2" charset="-79"/>
            </a:endParaRPr>
          </a:p>
        </p:txBody>
      </p:sp>
      <p:sp>
        <p:nvSpPr>
          <p:cNvPr id="3" name="Segnaposto contenuto 2"/>
          <p:cNvSpPr>
            <a:spLocks noGrp="1"/>
          </p:cNvSpPr>
          <p:nvPr>
            <p:ph idx="1"/>
          </p:nvPr>
        </p:nvSpPr>
        <p:spPr/>
        <p:txBody>
          <a:bodyPr/>
          <a:lstStyle/>
          <a:p>
            <a:pPr algn="ctr">
              <a:buNone/>
            </a:pPr>
            <a:endParaRPr lang="it-IT" dirty="0" smtClean="0"/>
          </a:p>
          <a:p>
            <a:pPr algn="ctr">
              <a:buNone/>
            </a:pPr>
            <a:r>
              <a:rPr lang="it-IT" dirty="0" smtClean="0"/>
              <a:t>… è un </a:t>
            </a:r>
            <a:r>
              <a:rPr lang="it-IT" dirty="0"/>
              <a:t>caso a parte </a:t>
            </a:r>
            <a:r>
              <a:rPr lang="it-IT" dirty="0" smtClean="0"/>
              <a:t>… </a:t>
            </a:r>
          </a:p>
          <a:p>
            <a:pPr algn="ctr">
              <a:buNone/>
            </a:pPr>
            <a:endParaRPr lang="it-IT" dirty="0" smtClean="0"/>
          </a:p>
          <a:p>
            <a:pPr algn="ctr">
              <a:buNone/>
            </a:pPr>
            <a:r>
              <a:rPr lang="it-IT" dirty="0" smtClean="0"/>
              <a:t>Seppur </a:t>
            </a:r>
            <a:r>
              <a:rPr lang="it-IT" dirty="0"/>
              <a:t>si trova nel </a:t>
            </a:r>
            <a:r>
              <a:rPr lang="it-IT" i="1" dirty="0"/>
              <a:t>corpus</a:t>
            </a:r>
            <a:r>
              <a:rPr lang="it-IT" dirty="0"/>
              <a:t> paolino, non è attribuibile a </a:t>
            </a:r>
            <a:r>
              <a:rPr lang="it-IT" dirty="0" smtClean="0"/>
              <a:t>san Paolo </a:t>
            </a:r>
            <a:r>
              <a:rPr lang="it-IT" dirty="0"/>
              <a:t>perché è redatta con uno stile </a:t>
            </a:r>
            <a:r>
              <a:rPr lang="it-IT" dirty="0" smtClean="0"/>
              <a:t>letterario più </a:t>
            </a:r>
            <a:r>
              <a:rPr lang="it-IT" dirty="0"/>
              <a:t>elegante </a:t>
            </a:r>
            <a:r>
              <a:rPr lang="it-IT" dirty="0" smtClean="0"/>
              <a:t>e teologicamente più maturo</a:t>
            </a:r>
            <a:endParaRPr lang="it-IT"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u="sng" dirty="0" smtClean="0"/>
              <a:t>3 Criteri per la ‘canonicità’</a:t>
            </a:r>
            <a:endParaRPr lang="it-IT" dirty="0"/>
          </a:p>
        </p:txBody>
      </p:sp>
      <p:sp>
        <p:nvSpPr>
          <p:cNvPr id="3" name="Segnaposto contenuto 2"/>
          <p:cNvSpPr>
            <a:spLocks noGrp="1"/>
          </p:cNvSpPr>
          <p:nvPr>
            <p:ph idx="1"/>
          </p:nvPr>
        </p:nvSpPr>
        <p:spPr/>
        <p:txBody>
          <a:bodyPr>
            <a:normAutofit/>
          </a:bodyPr>
          <a:lstStyle/>
          <a:p>
            <a:pPr algn="ctr">
              <a:buNone/>
            </a:pPr>
            <a:r>
              <a:rPr lang="it-IT" dirty="0" smtClean="0">
                <a:solidFill>
                  <a:schemeClr val="accent6">
                    <a:lumMod val="75000"/>
                  </a:schemeClr>
                </a:solidFill>
              </a:rPr>
              <a:t>1)</a:t>
            </a:r>
            <a:r>
              <a:rPr lang="it-IT" b="1" dirty="0" smtClean="0">
                <a:solidFill>
                  <a:schemeClr val="accent6">
                    <a:lumMod val="75000"/>
                  </a:schemeClr>
                </a:solidFill>
              </a:rPr>
              <a:t>Origine apostolica del libro</a:t>
            </a:r>
            <a:endParaRPr lang="it-IT" dirty="0" smtClean="0">
              <a:solidFill>
                <a:schemeClr val="accent6">
                  <a:lumMod val="75000"/>
                </a:schemeClr>
              </a:solidFill>
            </a:endParaRPr>
          </a:p>
          <a:p>
            <a:pPr algn="just">
              <a:buNone/>
            </a:pPr>
            <a:r>
              <a:rPr lang="it-IT" dirty="0" smtClean="0"/>
              <a:t>Un libro doveva provenire dagli Apostoli o dai loro stretti collaboratori. Si doveva porre scrupolosa attenzione a ciò poiché era invalso il fenomeno della </a:t>
            </a:r>
            <a:r>
              <a:rPr lang="it-IT" b="1" dirty="0" err="1" smtClean="0">
                <a:solidFill>
                  <a:srgbClr val="C00000"/>
                </a:solidFill>
              </a:rPr>
              <a:t>pseudepigrafia</a:t>
            </a:r>
            <a:r>
              <a:rPr lang="it-IT" dirty="0" smtClean="0"/>
              <a:t>, al fine di far accettare libri che portavano il nome degli Apostoli, ma che non provenivano da essi.</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solidFill>
                  <a:schemeClr val="accent6">
                    <a:lumMod val="75000"/>
                  </a:schemeClr>
                </a:solidFill>
              </a:rPr>
              <a:t>2)Conformità del contenuto alla regola della fede apostolica</a:t>
            </a:r>
            <a:endParaRPr lang="it-IT" b="1" dirty="0">
              <a:solidFill>
                <a:schemeClr val="accent6">
                  <a:lumMod val="75000"/>
                </a:schemeClr>
              </a:solidFill>
            </a:endParaRPr>
          </a:p>
        </p:txBody>
      </p:sp>
      <p:sp>
        <p:nvSpPr>
          <p:cNvPr id="3" name="Segnaposto contenuto 2"/>
          <p:cNvSpPr>
            <a:spLocks noGrp="1"/>
          </p:cNvSpPr>
          <p:nvPr>
            <p:ph idx="1"/>
          </p:nvPr>
        </p:nvSpPr>
        <p:spPr/>
        <p:txBody>
          <a:bodyPr/>
          <a:lstStyle/>
          <a:p>
            <a:pPr algn="ctr">
              <a:buNone/>
            </a:pPr>
            <a:r>
              <a:rPr lang="it-IT" sz="4000" b="1" dirty="0" smtClean="0"/>
              <a:t>Con ciò si poneva fine alla confusione che potevano destare l’eresia di </a:t>
            </a:r>
            <a:r>
              <a:rPr lang="it-IT" sz="4000" b="1" dirty="0" err="1" smtClean="0"/>
              <a:t>Marcione</a:t>
            </a:r>
            <a:r>
              <a:rPr lang="it-IT" sz="4000" b="1" dirty="0" smtClean="0"/>
              <a:t> e lo gnosticismo.</a:t>
            </a:r>
            <a:r>
              <a:rPr lang="it-IT" dirty="0" smtClean="0"/>
              <a:t> </a:t>
            </a:r>
          </a:p>
          <a:p>
            <a:pPr algn="ctr">
              <a:buNone/>
            </a:pPr>
            <a:r>
              <a:rPr lang="it-IT" sz="2800" dirty="0" smtClean="0"/>
              <a:t>(Alcune difficoltà destarono </a:t>
            </a:r>
            <a:r>
              <a:rPr lang="it-IT" sz="2800" dirty="0" err="1" smtClean="0"/>
              <a:t>Ap</a:t>
            </a:r>
            <a:r>
              <a:rPr lang="it-IT" sz="2800" dirty="0" smtClean="0"/>
              <a:t> 20,1-6, per il suo tono apocalittico, </a:t>
            </a:r>
            <a:r>
              <a:rPr lang="it-IT" sz="2800" dirty="0" err="1" smtClean="0"/>
              <a:t>Gc</a:t>
            </a:r>
            <a:r>
              <a:rPr lang="it-IT" sz="2800" dirty="0" smtClean="0"/>
              <a:t> 2,14-26, perché sembrava contro la teologia paolina e </a:t>
            </a:r>
            <a:r>
              <a:rPr lang="it-IT" sz="2800" dirty="0" err="1" smtClean="0"/>
              <a:t>Gd</a:t>
            </a:r>
            <a:r>
              <a:rPr lang="it-IT" sz="2800" dirty="0" smtClean="0"/>
              <a:t> 14-15, per il fatto di citare il libro apocrifo di </a:t>
            </a:r>
            <a:r>
              <a:rPr lang="it-IT" sz="2800" dirty="0" err="1" smtClean="0"/>
              <a:t>Enoch</a:t>
            </a:r>
            <a:r>
              <a:rPr lang="it-IT" sz="2800" dirty="0" smtClean="0"/>
              <a:t>).</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accent6">
                    <a:lumMod val="75000"/>
                  </a:schemeClr>
                </a:solidFill>
              </a:rPr>
              <a:t>3)Uso liturgico</a:t>
            </a:r>
            <a:endParaRPr lang="it-IT" b="1" dirty="0">
              <a:solidFill>
                <a:schemeClr val="accent6">
                  <a:lumMod val="75000"/>
                </a:schemeClr>
              </a:solidFill>
            </a:endParaRPr>
          </a:p>
        </p:txBody>
      </p:sp>
      <p:sp>
        <p:nvSpPr>
          <p:cNvPr id="3" name="Segnaposto contenuto 2"/>
          <p:cNvSpPr>
            <a:spLocks noGrp="1"/>
          </p:cNvSpPr>
          <p:nvPr>
            <p:ph idx="1"/>
          </p:nvPr>
        </p:nvSpPr>
        <p:spPr/>
        <p:txBody>
          <a:bodyPr>
            <a:normAutofit/>
          </a:bodyPr>
          <a:lstStyle/>
          <a:p>
            <a:pPr algn="ctr">
              <a:buNone/>
            </a:pPr>
            <a:r>
              <a:rPr lang="it-IT" sz="3600" b="1" dirty="0" smtClean="0"/>
              <a:t>Specie per Agostino, questo fu un criterio importantissimo: se un libro era già in uso nella Liturgia, era da accogliere come canonico </a:t>
            </a:r>
          </a:p>
          <a:p>
            <a:pPr algn="ctr">
              <a:buNone/>
            </a:pPr>
            <a:r>
              <a:rPr lang="it-IT" sz="2800" dirty="0" smtClean="0"/>
              <a:t>(anche se è vero che alcuni testi come il Pastore di Erma, Prima lettera di Clemente e il </a:t>
            </a:r>
            <a:r>
              <a:rPr lang="it-IT" sz="2800" dirty="0" err="1" smtClean="0"/>
              <a:t>Diatessaron</a:t>
            </a:r>
            <a:r>
              <a:rPr lang="it-IT" sz="2800" dirty="0" smtClean="0"/>
              <a:t> di </a:t>
            </a:r>
            <a:r>
              <a:rPr lang="it-IT" sz="2800" dirty="0" err="1" smtClean="0"/>
              <a:t>Taziano</a:t>
            </a:r>
            <a:r>
              <a:rPr lang="it-IT" sz="2800" dirty="0" smtClean="0"/>
              <a:t>, erano usati per la Liturgia, ma non vennero accolti nel Canone).</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solidFill>
                  <a:schemeClr val="accent6">
                    <a:lumMod val="75000"/>
                  </a:schemeClr>
                </a:solidFill>
              </a:rPr>
              <a:t>La Tradizione nel NT</a:t>
            </a:r>
            <a:endParaRPr lang="it-IT" dirty="0"/>
          </a:p>
        </p:txBody>
      </p:sp>
      <p:sp>
        <p:nvSpPr>
          <p:cNvPr id="3" name="Segnaposto contenuto 2"/>
          <p:cNvSpPr>
            <a:spLocks noGrp="1"/>
          </p:cNvSpPr>
          <p:nvPr>
            <p:ph idx="1"/>
          </p:nvPr>
        </p:nvSpPr>
        <p:spPr/>
        <p:txBody>
          <a:bodyPr>
            <a:normAutofit lnSpcReduction="10000"/>
          </a:bodyPr>
          <a:lstStyle/>
          <a:p>
            <a:pPr algn="ctr">
              <a:buNone/>
            </a:pPr>
            <a:r>
              <a:rPr lang="it-IT" sz="5400" b="1" dirty="0" smtClean="0">
                <a:solidFill>
                  <a:schemeClr val="accent1">
                    <a:lumMod val="75000"/>
                  </a:schemeClr>
                </a:solidFill>
                <a:latin typeface="Times New Roman" pitchFamily="18" charset="0"/>
                <a:cs typeface="Times New Roman" pitchFamily="18" charset="0"/>
              </a:rPr>
              <a:t>Gesù è l'adempimento dell'AT. </a:t>
            </a:r>
          </a:p>
          <a:p>
            <a:pPr algn="ctr">
              <a:buNone/>
            </a:pPr>
            <a:r>
              <a:rPr lang="it-IT" sz="5400" b="1" dirty="0" smtClean="0">
                <a:solidFill>
                  <a:schemeClr val="accent1">
                    <a:lumMod val="75000"/>
                  </a:schemeClr>
                </a:solidFill>
                <a:latin typeface="Times New Roman" pitchFamily="18" charset="0"/>
                <a:cs typeface="Times New Roman" pitchFamily="18" charset="0"/>
              </a:rPr>
              <a:t>2 Tradizioni: </a:t>
            </a:r>
          </a:p>
          <a:p>
            <a:pPr algn="ctr">
              <a:buNone/>
            </a:pPr>
            <a:r>
              <a:rPr lang="it-IT" sz="5400" b="1" dirty="0" smtClean="0">
                <a:solidFill>
                  <a:schemeClr val="accent1">
                    <a:lumMod val="75000"/>
                  </a:schemeClr>
                </a:solidFill>
                <a:latin typeface="Times New Roman" pitchFamily="18" charset="0"/>
                <a:cs typeface="Times New Roman" pitchFamily="18" charset="0"/>
              </a:rPr>
              <a:t>una di Gesù, </a:t>
            </a:r>
          </a:p>
          <a:p>
            <a:pPr algn="ctr">
              <a:buNone/>
            </a:pPr>
            <a:r>
              <a:rPr lang="it-IT" sz="5400" b="1" dirty="0" smtClean="0">
                <a:solidFill>
                  <a:schemeClr val="accent1">
                    <a:lumMod val="75000"/>
                  </a:schemeClr>
                </a:solidFill>
                <a:latin typeface="Times New Roman" pitchFamily="18" charset="0"/>
                <a:cs typeface="Times New Roman" pitchFamily="18" charset="0"/>
              </a:rPr>
              <a:t>l'altra su Gesù</a:t>
            </a:r>
            <a:r>
              <a:rPr lang="it-IT" sz="5400" dirty="0" smtClean="0">
                <a:latin typeface="Times New Roman" pitchFamily="18" charset="0"/>
                <a:cs typeface="Times New Roman" pitchFamily="18" charset="0"/>
              </a:rPr>
              <a:t>.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u="sng" dirty="0" smtClean="0">
                <a:solidFill>
                  <a:srgbClr val="C00000"/>
                </a:solidFill>
              </a:rPr>
              <a:t>Tradizione di Gesù</a:t>
            </a:r>
            <a:endParaRPr lang="it-IT" b="1" dirty="0">
              <a:solidFill>
                <a:srgbClr val="C00000"/>
              </a:solidFill>
            </a:endParaRPr>
          </a:p>
        </p:txBody>
      </p:sp>
      <p:sp>
        <p:nvSpPr>
          <p:cNvPr id="3" name="Segnaposto contenuto 2"/>
          <p:cNvSpPr>
            <a:spLocks noGrp="1"/>
          </p:cNvSpPr>
          <p:nvPr>
            <p:ph idx="1"/>
          </p:nvPr>
        </p:nvSpPr>
        <p:spPr/>
        <p:txBody>
          <a:bodyPr/>
          <a:lstStyle/>
          <a:p>
            <a:pPr>
              <a:buNone/>
            </a:pPr>
            <a:endParaRPr lang="it-IT" dirty="0" smtClean="0"/>
          </a:p>
          <a:p>
            <a:r>
              <a:rPr lang="it-IT" b="1" dirty="0" smtClean="0"/>
              <a:t>1)Autorevolezza di Gesù: “</a:t>
            </a:r>
            <a:r>
              <a:rPr lang="it-IT" b="1" i="1" dirty="0" smtClean="0"/>
              <a:t>..., ma io vi dico</a:t>
            </a:r>
            <a:r>
              <a:rPr lang="it-IT" b="1" dirty="0" smtClean="0"/>
              <a:t>” </a:t>
            </a:r>
            <a:r>
              <a:rPr lang="it-IT" dirty="0" smtClean="0"/>
              <a:t>(Mt 5,21s)</a:t>
            </a:r>
          </a:p>
          <a:p>
            <a:r>
              <a:rPr lang="it-IT" b="1" dirty="0" smtClean="0"/>
              <a:t>2)Le Parole di Gesù accompagnate da fatti prodigiosi.</a:t>
            </a:r>
          </a:p>
          <a:p>
            <a:r>
              <a:rPr lang="it-IT" b="1" dirty="0" smtClean="0"/>
              <a:t>3)Chiamata degli Apostoli e loro invito alla predicazione</a:t>
            </a:r>
          </a:p>
          <a:p>
            <a:pPr>
              <a:buNone/>
            </a:pPr>
            <a:endParaRPr lang="it-IT" dirty="0" smtClean="0"/>
          </a:p>
          <a:p>
            <a:endParaRPr lang="it-IT"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u="sng" dirty="0" smtClean="0"/>
              <a:t>Tradizione su Gesù</a:t>
            </a:r>
            <a:endParaRPr lang="it-IT" dirty="0"/>
          </a:p>
        </p:txBody>
      </p:sp>
      <p:sp>
        <p:nvSpPr>
          <p:cNvPr id="3" name="Segnaposto contenuto 2"/>
          <p:cNvSpPr>
            <a:spLocks noGrp="1"/>
          </p:cNvSpPr>
          <p:nvPr>
            <p:ph idx="1"/>
          </p:nvPr>
        </p:nvSpPr>
        <p:spPr/>
        <p:txBody>
          <a:bodyPr/>
          <a:lstStyle/>
          <a:p>
            <a:pPr>
              <a:buNone/>
            </a:pPr>
            <a:endParaRPr lang="it-IT" dirty="0" smtClean="0"/>
          </a:p>
          <a:p>
            <a:r>
              <a:rPr lang="it-IT" sz="3600" b="1" dirty="0" smtClean="0"/>
              <a:t>1)Dall'evento fondante della </a:t>
            </a:r>
            <a:r>
              <a:rPr lang="it-IT" sz="3600" b="1" dirty="0" smtClean="0">
                <a:solidFill>
                  <a:srgbClr val="C00000"/>
                </a:solidFill>
              </a:rPr>
              <a:t>Pentecoste</a:t>
            </a:r>
          </a:p>
          <a:p>
            <a:r>
              <a:rPr lang="it-IT" sz="3600" b="1" dirty="0" smtClean="0"/>
              <a:t>2)Predicazione orale degli Apostoli</a:t>
            </a:r>
          </a:p>
          <a:p>
            <a:r>
              <a:rPr lang="it-IT" sz="3600" b="1" dirty="0" smtClean="0"/>
              <a:t>3)Testimonianza dei Martiri</a:t>
            </a:r>
          </a:p>
          <a:p>
            <a:r>
              <a:rPr lang="it-IT" sz="3600" b="1" dirty="0" smtClean="0"/>
              <a:t>4)Stesura scritta degli insegnamenti di </a:t>
            </a:r>
            <a:r>
              <a:rPr lang="it-IT" sz="4000" b="1" dirty="0" smtClean="0">
                <a:solidFill>
                  <a:srgbClr val="0070C0"/>
                </a:solidFill>
              </a:rPr>
              <a:t>Gesù</a:t>
            </a:r>
          </a:p>
          <a:p>
            <a:endParaRPr lang="it-IT"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FF0000"/>
                </a:solidFill>
                <a:latin typeface="Arial Black" pitchFamily="34" charset="0"/>
              </a:rPr>
              <a:t>Lo Spirito Santo …</a:t>
            </a:r>
            <a:endParaRPr lang="it-IT" dirty="0">
              <a:solidFill>
                <a:srgbClr val="FF0000"/>
              </a:solidFill>
              <a:latin typeface="Arial Black" pitchFamily="34" charset="0"/>
            </a:endParaRPr>
          </a:p>
        </p:txBody>
      </p:sp>
      <p:sp>
        <p:nvSpPr>
          <p:cNvPr id="3" name="Segnaposto contenuto 2"/>
          <p:cNvSpPr>
            <a:spLocks noGrp="1"/>
          </p:cNvSpPr>
          <p:nvPr>
            <p:ph idx="1"/>
          </p:nvPr>
        </p:nvSpPr>
        <p:spPr/>
        <p:txBody>
          <a:bodyPr>
            <a:normAutofit fontScale="85000" lnSpcReduction="20000"/>
          </a:bodyPr>
          <a:lstStyle/>
          <a:p>
            <a:r>
              <a:rPr lang="it-IT" b="1" dirty="0" smtClean="0"/>
              <a:t>E' una Tradizione basata sull'azione dello Spirito Santo: “</a:t>
            </a:r>
            <a:r>
              <a:rPr lang="it-IT" b="1" i="1" dirty="0" smtClean="0"/>
              <a:t>Ma il Consolatore, lo Spirito Santo che il Padre manderà nel mio nome, egli v'insegnerà ogni cosa e vi ricorderà tutto ciò che io ho detto</a:t>
            </a:r>
            <a:r>
              <a:rPr lang="it-IT" b="1" dirty="0" smtClean="0"/>
              <a:t>” (</a:t>
            </a:r>
            <a:r>
              <a:rPr lang="it-IT" b="1" dirty="0" err="1" smtClean="0"/>
              <a:t>Gv</a:t>
            </a:r>
            <a:r>
              <a:rPr lang="it-IT" b="1" dirty="0" smtClean="0"/>
              <a:t> 14,26).</a:t>
            </a:r>
          </a:p>
          <a:p>
            <a:r>
              <a:rPr lang="it-IT" b="1" dirty="0" smtClean="0"/>
              <a:t>Un importante aspetto è quello della </a:t>
            </a:r>
            <a:r>
              <a:rPr lang="it-IT" b="1" u="sng" dirty="0" smtClean="0"/>
              <a:t>fedeltà agli insegnamenti di Gesù</a:t>
            </a:r>
            <a:r>
              <a:rPr lang="it-IT" b="1" dirty="0" smtClean="0"/>
              <a:t>: “...</a:t>
            </a:r>
            <a:r>
              <a:rPr lang="it-IT" b="1" i="1" dirty="0" smtClean="0">
                <a:solidFill>
                  <a:schemeClr val="accent6">
                    <a:lumMod val="75000"/>
                  </a:schemeClr>
                </a:solidFill>
              </a:rPr>
              <a:t>fedeltà a ciò che era fin dall'inizio</a:t>
            </a:r>
            <a:r>
              <a:rPr lang="it-IT" b="1" dirty="0" smtClean="0"/>
              <a:t>” /(1 </a:t>
            </a:r>
            <a:r>
              <a:rPr lang="it-IT" b="1" dirty="0" err="1" smtClean="0"/>
              <a:t>Gv</a:t>
            </a:r>
            <a:r>
              <a:rPr lang="it-IT" b="1" dirty="0" smtClean="0"/>
              <a:t> 2,24); “</a:t>
            </a:r>
            <a:r>
              <a:rPr lang="it-IT" b="1" i="1" dirty="0" smtClean="0"/>
              <a:t>Quanto a voi, tutto ciò che avete udito da principio rimanga in voi. Se rimane in voi quel che avete udito da principio, anche voi rimarrete nel Figlio e nel Padre (1Gv 2,31</a:t>
            </a:r>
            <a:r>
              <a:rPr lang="it-IT" b="1" dirty="0" smtClean="0"/>
              <a:t>”. Ancora: </a:t>
            </a:r>
            <a:r>
              <a:rPr lang="it-IT" b="1" dirty="0" smtClean="0">
                <a:solidFill>
                  <a:srgbClr val="0070C0"/>
                </a:solidFill>
              </a:rPr>
              <a:t>“</a:t>
            </a:r>
            <a:r>
              <a:rPr lang="it-IT" b="1" i="1" dirty="0" smtClean="0">
                <a:solidFill>
                  <a:srgbClr val="0070C0"/>
                </a:solidFill>
              </a:rPr>
              <a:t>Io vi ho ricevuto dal Signore quello che a mia volta vi ho trasmesso</a:t>
            </a:r>
            <a:r>
              <a:rPr lang="it-IT" b="1" dirty="0" smtClean="0">
                <a:solidFill>
                  <a:srgbClr val="0070C0"/>
                </a:solidFill>
              </a:rPr>
              <a:t>”</a:t>
            </a:r>
            <a:r>
              <a:rPr lang="it-IT" b="1" dirty="0" smtClean="0"/>
              <a:t> (1 </a:t>
            </a:r>
            <a:r>
              <a:rPr lang="it-IT" b="1" dirty="0" err="1" smtClean="0"/>
              <a:t>Cor</a:t>
            </a:r>
            <a:r>
              <a:rPr lang="it-IT" b="1" dirty="0" smtClean="0"/>
              <a:t> 11,23).</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ctr">
              <a:buNone/>
            </a:pPr>
            <a:r>
              <a:rPr lang="it-IT" sz="4800" b="1" dirty="0" smtClean="0">
                <a:solidFill>
                  <a:schemeClr val="accent6">
                    <a:lumMod val="75000"/>
                  </a:schemeClr>
                </a:solidFill>
                <a:latin typeface="Aharoni" pitchFamily="2" charset="-79"/>
                <a:cs typeface="Aharoni" pitchFamily="2" charset="-79"/>
              </a:rPr>
              <a:t>OCCORRE RISALIRE AD UNA TRADIZIONE SCRITTA CHE E’ ALL’ORIGINE DEI VANGELI</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u="sng" smtClean="0">
                <a:solidFill>
                  <a:srgbClr val="FFFF00"/>
                </a:solidFill>
                <a:latin typeface="Arial Black" pitchFamily="34" charset="0"/>
              </a:rPr>
              <a:t>Prima testimonianza</a:t>
            </a:r>
            <a:r>
              <a:rPr lang="it-IT" dirty="0" smtClean="0"/>
              <a:t/>
            </a:r>
            <a:br>
              <a:rPr lang="it-IT" dirty="0" smtClean="0"/>
            </a:br>
            <a:endParaRPr lang="it-IT" dirty="0"/>
          </a:p>
        </p:txBody>
      </p:sp>
      <p:sp>
        <p:nvSpPr>
          <p:cNvPr id="3" name="Segnaposto contenuto 2"/>
          <p:cNvSpPr>
            <a:spLocks noGrp="1"/>
          </p:cNvSpPr>
          <p:nvPr>
            <p:ph idx="1"/>
          </p:nvPr>
        </p:nvSpPr>
        <p:spPr/>
        <p:txBody>
          <a:bodyPr>
            <a:normAutofit fontScale="92500" lnSpcReduction="20000"/>
          </a:bodyPr>
          <a:lstStyle/>
          <a:p>
            <a:pPr algn="ctr">
              <a:buNone/>
            </a:pPr>
            <a:r>
              <a:rPr lang="it-IT" b="1" dirty="0" smtClean="0">
                <a:latin typeface="Times New Roman" pitchFamily="18" charset="0"/>
                <a:cs typeface="Times New Roman" pitchFamily="18" charset="0"/>
              </a:rPr>
              <a:t>la più antica circa la composizione dei Vangeli canonici è quella di PAPIA, vescovo di </a:t>
            </a:r>
            <a:r>
              <a:rPr lang="it-IT" b="1" dirty="0" err="1" smtClean="0">
                <a:latin typeface="Times New Roman" pitchFamily="18" charset="0"/>
                <a:cs typeface="Times New Roman" pitchFamily="18" charset="0"/>
              </a:rPr>
              <a:t>Gerapoli</a:t>
            </a:r>
            <a:r>
              <a:rPr lang="it-IT" b="1" dirty="0" smtClean="0">
                <a:latin typeface="Times New Roman" pitchFamily="18" charset="0"/>
                <a:cs typeface="Times New Roman" pitchFamily="18" charset="0"/>
              </a:rPr>
              <a:t>, in Frigia, che verso il 130 scrive un’“Interpretazione delle parole del Signore” in 5 libri. “Marco, che era stato interprete di Pietro, ha accuratamente messo per iscritto tutto ciò di cui si ricordava, senza tuttavia rispettare l’ordine con cui fu detto o compiuto dal Signore. Egli infatti non aveva ascoltato né seguito il Signore, ma più tardi, come ho detto, ascoltò e seguì Pietro.</a:t>
            </a:r>
            <a:endParaRPr lang="it-IT"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accent6">
                    <a:lumMod val="75000"/>
                  </a:schemeClr>
                </a:solidFill>
              </a:rPr>
              <a:t>… continua</a:t>
            </a:r>
            <a:endParaRPr lang="it-IT" b="1" dirty="0">
              <a:solidFill>
                <a:schemeClr val="accent6">
                  <a:lumMod val="75000"/>
                </a:schemeClr>
              </a:solidFill>
            </a:endParaRPr>
          </a:p>
        </p:txBody>
      </p:sp>
      <p:sp>
        <p:nvSpPr>
          <p:cNvPr id="3" name="Segnaposto contenuto 2"/>
          <p:cNvSpPr>
            <a:spLocks noGrp="1"/>
          </p:cNvSpPr>
          <p:nvPr>
            <p:ph idx="1"/>
          </p:nvPr>
        </p:nvSpPr>
        <p:spPr/>
        <p:txBody>
          <a:bodyPr>
            <a:normAutofit fontScale="92500" lnSpcReduction="10000"/>
          </a:bodyPr>
          <a:lstStyle/>
          <a:p>
            <a:pPr algn="ctr">
              <a:buNone/>
            </a:pPr>
            <a:r>
              <a:rPr lang="it-IT" b="1" dirty="0" smtClean="0">
                <a:latin typeface="Times New Roman" pitchFamily="18" charset="0"/>
                <a:cs typeface="Times New Roman" pitchFamily="18" charset="0"/>
              </a:rPr>
              <a:t>. Questi dava la sue istruzioni secondo le necessità e non come una raccolta ordinata delle parole, cosicché Marco non ha commesso alcun errore a metterne per iscritto alcune, come se le ricordava. La sua unica preoccupazione fu di non omettere nulla di ciò che aveva sentito, senza introdurvi delle falsità”. Ancora: “Matteo dunque ha messo in ordine i detti, in lingua ebraica; ognuno li interpretò come poteva”</a:t>
            </a:r>
            <a:r>
              <a:rPr lang="it-IT" sz="3000" b="1" dirty="0" smtClean="0">
                <a:latin typeface="Times New Roman" pitchFamily="18" charset="0"/>
                <a:cs typeface="Times New Roman" pitchFamily="18" charset="0"/>
              </a:rPr>
              <a:t> </a:t>
            </a:r>
            <a:r>
              <a:rPr lang="it-IT" sz="3000" dirty="0" smtClean="0">
                <a:latin typeface="Times New Roman" pitchFamily="18" charset="0"/>
                <a:cs typeface="Times New Roman" pitchFamily="18" charset="0"/>
              </a:rPr>
              <a:t>(</a:t>
            </a:r>
            <a:r>
              <a:rPr lang="it-IT" sz="3000" dirty="0" err="1" smtClean="0">
                <a:latin typeface="Times New Roman" pitchFamily="18" charset="0"/>
                <a:cs typeface="Times New Roman" pitchFamily="18" charset="0"/>
              </a:rPr>
              <a:t>Hist</a:t>
            </a:r>
            <a:r>
              <a:rPr lang="it-IT" sz="3000" dirty="0" smtClean="0">
                <a:latin typeface="Times New Roman" pitchFamily="18" charset="0"/>
                <a:cs typeface="Times New Roman" pitchFamily="18" charset="0"/>
              </a:rPr>
              <a:t>. eccl. III,39,15-16)</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Testi fondamentali …</a:t>
            </a:r>
            <a:endParaRPr lang="it-IT" b="1" dirty="0"/>
          </a:p>
        </p:txBody>
      </p:sp>
      <p:sp>
        <p:nvSpPr>
          <p:cNvPr id="3" name="Segnaposto contenuto 2"/>
          <p:cNvSpPr>
            <a:spLocks noGrp="1"/>
          </p:cNvSpPr>
          <p:nvPr>
            <p:ph idx="1"/>
          </p:nvPr>
        </p:nvSpPr>
        <p:spPr/>
        <p:txBody>
          <a:bodyPr/>
          <a:lstStyle/>
          <a:p>
            <a:pPr algn="ctr">
              <a:buNone/>
            </a:pPr>
            <a:endParaRPr lang="it-IT" b="1" dirty="0" smtClean="0">
              <a:solidFill>
                <a:srgbClr val="C00000"/>
              </a:solidFill>
            </a:endParaRPr>
          </a:p>
          <a:p>
            <a:pPr algn="ctr">
              <a:buNone/>
            </a:pPr>
            <a:r>
              <a:rPr lang="it-IT" b="1" dirty="0" smtClean="0">
                <a:solidFill>
                  <a:srgbClr val="C00000"/>
                </a:solidFill>
              </a:rPr>
              <a:t>… perché questi </a:t>
            </a:r>
            <a:r>
              <a:rPr lang="it-IT" b="1" dirty="0">
                <a:solidFill>
                  <a:srgbClr val="C00000"/>
                </a:solidFill>
              </a:rPr>
              <a:t>primi Testi sono la testimonianza fondamentale della nascita e della prima evoluzione della Chiesa primitiva ed essendo stilate mediante il genere ‘epistolare’ riproducono </a:t>
            </a:r>
            <a:r>
              <a:rPr lang="it-IT" b="1" u="sng" dirty="0">
                <a:solidFill>
                  <a:srgbClr val="C00000"/>
                </a:solidFill>
              </a:rPr>
              <a:t>la situazione </a:t>
            </a:r>
            <a:endParaRPr lang="it-IT" b="1" u="sng" dirty="0" smtClean="0">
              <a:solidFill>
                <a:srgbClr val="C00000"/>
              </a:solidFill>
            </a:endParaRPr>
          </a:p>
          <a:p>
            <a:pPr algn="ctr">
              <a:buNone/>
            </a:pPr>
            <a:r>
              <a:rPr lang="it-IT" b="1" u="sng" dirty="0" smtClean="0">
                <a:solidFill>
                  <a:srgbClr val="C00000"/>
                </a:solidFill>
              </a:rPr>
              <a:t>come </a:t>
            </a:r>
            <a:r>
              <a:rPr lang="it-IT" b="1" u="sng" dirty="0">
                <a:solidFill>
                  <a:srgbClr val="C00000"/>
                </a:solidFill>
              </a:rPr>
              <a:t>concretamente si presentava</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u="sng" dirty="0" smtClean="0">
                <a:solidFill>
                  <a:schemeClr val="accent6">
                    <a:lumMod val="75000"/>
                  </a:schemeClr>
                </a:solidFill>
              </a:rPr>
              <a:t>Seconda testimonianza</a:t>
            </a:r>
            <a:endParaRPr lang="it-IT" b="1" dirty="0">
              <a:solidFill>
                <a:schemeClr val="accent6">
                  <a:lumMod val="75000"/>
                </a:schemeClr>
              </a:solidFill>
            </a:endParaRPr>
          </a:p>
        </p:txBody>
      </p:sp>
      <p:sp>
        <p:nvSpPr>
          <p:cNvPr id="3" name="Segnaposto contenuto 2"/>
          <p:cNvSpPr>
            <a:spLocks noGrp="1"/>
          </p:cNvSpPr>
          <p:nvPr>
            <p:ph idx="1"/>
          </p:nvPr>
        </p:nvSpPr>
        <p:spPr/>
        <p:txBody>
          <a:bodyPr>
            <a:normAutofit fontScale="85000" lnSpcReduction="20000"/>
          </a:bodyPr>
          <a:lstStyle/>
          <a:p>
            <a:pPr algn="ctr">
              <a:buNone/>
            </a:pPr>
            <a:r>
              <a:rPr lang="it-IT" sz="3300" b="1" dirty="0" smtClean="0">
                <a:latin typeface="Times New Roman" pitchFamily="18" charset="0"/>
                <a:cs typeface="Times New Roman" pitchFamily="18" charset="0"/>
              </a:rPr>
              <a:t>“I Vangeli che comprendono le genealogie sono stati scritti prima e che quello secondo san Marco fu scritto nelle circostanze seguenti: avendo Pietro predicato la dottrina pubblicamente a Roma e avendo esposto il Vangelo con l’aiuto dello Spirito, i suoi uditori, che erano numerosi, esortarono Marco, poiché era stato suo compagno da molto tempo e ricordava le sue parole, a trascrivere ciò che egli aveva detto. Lo fece e trascrisse il Vangelo per coloro che glielo avevano chiesto. Quando Pietro lo venne a sapere, non fece nulla con i suoi consigli per impedirlo o per sollecitarlo” </a:t>
            </a:r>
          </a:p>
          <a:p>
            <a:pPr algn="ctr">
              <a:buNone/>
            </a:pPr>
            <a:r>
              <a:rPr lang="it-IT" sz="2100" dirty="0" smtClean="0"/>
              <a:t>(</a:t>
            </a:r>
            <a:r>
              <a:rPr lang="it-IT" sz="2100" dirty="0" err="1" smtClean="0"/>
              <a:t>Hist</a:t>
            </a:r>
            <a:r>
              <a:rPr lang="it-IT" sz="2100" dirty="0" smtClean="0"/>
              <a:t>. eccl. </a:t>
            </a:r>
            <a:r>
              <a:rPr lang="it-IT" sz="2100" dirty="0" err="1" smtClean="0"/>
              <a:t>VI</a:t>
            </a:r>
            <a:r>
              <a:rPr lang="it-IT" sz="2100" dirty="0" smtClean="0"/>
              <a:t>,14,5-7).</a:t>
            </a:r>
          </a:p>
          <a:p>
            <a:endParaRPr lang="it-IT"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COSA SI DEDUCE DA ESSE?</a:t>
            </a:r>
            <a:endParaRPr lang="it-IT" dirty="0"/>
          </a:p>
        </p:txBody>
      </p:sp>
      <p:sp>
        <p:nvSpPr>
          <p:cNvPr id="3" name="Segnaposto contenuto 2"/>
          <p:cNvSpPr>
            <a:spLocks noGrp="1"/>
          </p:cNvSpPr>
          <p:nvPr>
            <p:ph idx="1"/>
          </p:nvPr>
        </p:nvSpPr>
        <p:spPr/>
        <p:txBody>
          <a:bodyPr>
            <a:normAutofit/>
          </a:bodyPr>
          <a:lstStyle/>
          <a:p>
            <a:pPr algn="ctr">
              <a:buNone/>
            </a:pPr>
            <a:r>
              <a:rPr lang="it-IT" sz="4800" b="1" dirty="0" err="1" smtClean="0">
                <a:solidFill>
                  <a:schemeClr val="accent6">
                    <a:lumMod val="75000"/>
                  </a:schemeClr>
                </a:solidFill>
              </a:rPr>
              <a:t>Papia</a:t>
            </a:r>
            <a:r>
              <a:rPr lang="it-IT" sz="4800" b="1" dirty="0" smtClean="0">
                <a:solidFill>
                  <a:schemeClr val="accent6">
                    <a:lumMod val="75000"/>
                  </a:schemeClr>
                </a:solidFill>
              </a:rPr>
              <a:t> e Clemente sono d’accordo nell’attribuire la composizione di uno dei Vangeli a Marco, discepolo di Pietro, di cui ha messo per iscritto la predicazione</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pPr>
              <a:buNone/>
            </a:pPr>
            <a:r>
              <a:rPr lang="it-IT" dirty="0" smtClean="0"/>
              <a:t>Secondo </a:t>
            </a:r>
            <a:r>
              <a:rPr lang="it-IT" b="1" dirty="0" smtClean="0">
                <a:solidFill>
                  <a:srgbClr val="0070C0"/>
                </a:solidFill>
              </a:rPr>
              <a:t>Clemente</a:t>
            </a:r>
            <a:r>
              <a:rPr lang="it-IT" dirty="0" smtClean="0"/>
              <a:t>, Marco scrive il Vangelo quando Pietro è ancora vivo e lo scrive a Roma. </a:t>
            </a:r>
          </a:p>
          <a:p>
            <a:pPr>
              <a:buNone/>
            </a:pPr>
            <a:r>
              <a:rPr lang="it-IT" b="1" dirty="0" err="1" smtClean="0">
                <a:solidFill>
                  <a:schemeClr val="accent6">
                    <a:lumMod val="75000"/>
                  </a:schemeClr>
                </a:solidFill>
              </a:rPr>
              <a:t>Papia</a:t>
            </a:r>
            <a:r>
              <a:rPr lang="it-IT" dirty="0" smtClean="0"/>
              <a:t> lascerebbe invece intendere che l’ha scritto dopo la morte di Pietro.</a:t>
            </a:r>
          </a:p>
          <a:p>
            <a:pPr>
              <a:buNone/>
            </a:pPr>
            <a:endParaRPr lang="it-IT" dirty="0" smtClean="0"/>
          </a:p>
          <a:p>
            <a:pPr>
              <a:buNone/>
            </a:pPr>
            <a:r>
              <a:rPr lang="it-IT" b="1" dirty="0" smtClean="0">
                <a:solidFill>
                  <a:srgbClr val="0070C0"/>
                </a:solidFill>
              </a:rPr>
              <a:t>Clemente</a:t>
            </a:r>
            <a:r>
              <a:rPr lang="it-IT" dirty="0" smtClean="0"/>
              <a:t> ci dice di Matteo che contiene una genealogia di Cristo (Mt 1,1-17).</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0070C0"/>
                </a:solidFill>
              </a:rPr>
              <a:t>… continuiamo</a:t>
            </a:r>
            <a:endParaRPr lang="it-IT" b="1" dirty="0">
              <a:solidFill>
                <a:srgbClr val="0070C0"/>
              </a:solidFill>
            </a:endParaRPr>
          </a:p>
        </p:txBody>
      </p:sp>
      <p:sp>
        <p:nvSpPr>
          <p:cNvPr id="3" name="Segnaposto contenuto 2"/>
          <p:cNvSpPr>
            <a:spLocks noGrp="1"/>
          </p:cNvSpPr>
          <p:nvPr>
            <p:ph idx="1"/>
          </p:nvPr>
        </p:nvSpPr>
        <p:spPr/>
        <p:txBody>
          <a:bodyPr>
            <a:normAutofit fontScale="92500" lnSpcReduction="20000"/>
          </a:bodyPr>
          <a:lstStyle/>
          <a:p>
            <a:r>
              <a:rPr lang="it-IT" dirty="0" err="1" smtClean="0">
                <a:solidFill>
                  <a:srgbClr val="FF0000"/>
                </a:solidFill>
              </a:rPr>
              <a:t>Papia</a:t>
            </a:r>
            <a:r>
              <a:rPr lang="it-IT" dirty="0" smtClean="0"/>
              <a:t> ci informa che Matteo avrebbe scritto in ebraico (aramaico?) e poi sarebbe stato tradotto in greco.</a:t>
            </a:r>
          </a:p>
          <a:p>
            <a:pPr>
              <a:buNone/>
            </a:pPr>
            <a:endParaRPr lang="it-IT" dirty="0" smtClean="0"/>
          </a:p>
          <a:p>
            <a:pPr algn="ctr">
              <a:buNone/>
            </a:pPr>
            <a:r>
              <a:rPr lang="it-IT" dirty="0" smtClean="0"/>
              <a:t>Deduciamo che:</a:t>
            </a:r>
          </a:p>
          <a:p>
            <a:r>
              <a:rPr lang="it-IT" b="1" dirty="0" smtClean="0">
                <a:solidFill>
                  <a:srgbClr val="FFC000"/>
                </a:solidFill>
                <a:latin typeface="Aharoni" pitchFamily="2" charset="-79"/>
                <a:cs typeface="Aharoni" pitchFamily="2" charset="-79"/>
              </a:rPr>
              <a:t>secondo </a:t>
            </a:r>
            <a:r>
              <a:rPr lang="it-IT" b="1" dirty="0" err="1" smtClean="0">
                <a:solidFill>
                  <a:srgbClr val="FFC000"/>
                </a:solidFill>
                <a:latin typeface="Aharoni" pitchFamily="2" charset="-79"/>
                <a:cs typeface="Aharoni" pitchFamily="2" charset="-79"/>
              </a:rPr>
              <a:t>Papia</a:t>
            </a:r>
            <a:r>
              <a:rPr lang="it-IT" b="1" dirty="0" smtClean="0">
                <a:solidFill>
                  <a:srgbClr val="FFC000"/>
                </a:solidFill>
                <a:latin typeface="Aharoni" pitchFamily="2" charset="-79"/>
                <a:cs typeface="Aharoni" pitchFamily="2" charset="-79"/>
              </a:rPr>
              <a:t>, Matteo avrebbe scritto dopo Marco;</a:t>
            </a:r>
          </a:p>
          <a:p>
            <a:r>
              <a:rPr lang="it-IT" b="1" dirty="0" smtClean="0">
                <a:solidFill>
                  <a:srgbClr val="FFC000"/>
                </a:solidFill>
                <a:latin typeface="Aharoni" pitchFamily="2" charset="-79"/>
                <a:cs typeface="Aharoni" pitchFamily="2" charset="-79"/>
              </a:rPr>
              <a:t>secondo Clemente, Marco avrebbe scritto dopo Matteo e Luca (entrambi hanno la genealogia).</a:t>
            </a:r>
          </a:p>
          <a:p>
            <a:endParaRPr lang="it-IT"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algn="ctr"/>
            <a:r>
              <a:rPr lang="it-IT" dirty="0" smtClean="0">
                <a:solidFill>
                  <a:schemeClr val="accent6">
                    <a:lumMod val="75000"/>
                  </a:schemeClr>
                </a:solidFill>
                <a:latin typeface="Aharoni" pitchFamily="2" charset="-79"/>
                <a:cs typeface="Aharoni" pitchFamily="2" charset="-79"/>
              </a:rPr>
              <a:t>La tradizione, dopo </a:t>
            </a:r>
            <a:r>
              <a:rPr lang="it-IT" dirty="0" err="1" smtClean="0">
                <a:solidFill>
                  <a:schemeClr val="accent6">
                    <a:lumMod val="75000"/>
                  </a:schemeClr>
                </a:solidFill>
                <a:latin typeface="Aharoni" pitchFamily="2" charset="-79"/>
                <a:cs typeface="Aharoni" pitchFamily="2" charset="-79"/>
              </a:rPr>
              <a:t>Ireneo</a:t>
            </a:r>
            <a:r>
              <a:rPr lang="it-IT" dirty="0" smtClean="0">
                <a:solidFill>
                  <a:schemeClr val="accent6">
                    <a:lumMod val="75000"/>
                  </a:schemeClr>
                </a:solidFill>
                <a:latin typeface="Aharoni" pitchFamily="2" charset="-79"/>
                <a:cs typeface="Aharoni" pitchFamily="2" charset="-79"/>
              </a:rPr>
              <a:t>, riterrà l’ordine: Mt, Mc e </a:t>
            </a:r>
            <a:r>
              <a:rPr lang="it-IT" dirty="0" err="1" smtClean="0">
                <a:solidFill>
                  <a:schemeClr val="accent6">
                    <a:lumMod val="75000"/>
                  </a:schemeClr>
                </a:solidFill>
                <a:latin typeface="Aharoni" pitchFamily="2" charset="-79"/>
                <a:cs typeface="Aharoni" pitchFamily="2" charset="-79"/>
              </a:rPr>
              <a:t>Lc</a:t>
            </a:r>
            <a:r>
              <a:rPr lang="it-IT" dirty="0" smtClean="0">
                <a:solidFill>
                  <a:schemeClr val="accent6">
                    <a:lumMod val="75000"/>
                  </a:schemeClr>
                </a:solidFill>
                <a:latin typeface="Aharoni" pitchFamily="2" charset="-79"/>
                <a:cs typeface="Aharoni" pitchFamily="2" charset="-79"/>
              </a:rPr>
              <a:t>.</a:t>
            </a:r>
          </a:p>
          <a:p>
            <a:pPr algn="ctr"/>
            <a:endParaRPr lang="it-IT" dirty="0" smtClean="0">
              <a:solidFill>
                <a:schemeClr val="accent6">
                  <a:lumMod val="75000"/>
                </a:schemeClr>
              </a:solidFill>
              <a:latin typeface="Aharoni" pitchFamily="2" charset="-79"/>
              <a:cs typeface="Aharoni" pitchFamily="2" charset="-79"/>
            </a:endParaRPr>
          </a:p>
          <a:p>
            <a:pPr algn="ctr"/>
            <a:r>
              <a:rPr lang="it-IT" dirty="0" smtClean="0">
                <a:solidFill>
                  <a:schemeClr val="accent6">
                    <a:lumMod val="75000"/>
                  </a:schemeClr>
                </a:solidFill>
                <a:latin typeface="Aharoni" pitchFamily="2" charset="-79"/>
                <a:cs typeface="Aharoni" pitchFamily="2" charset="-79"/>
              </a:rPr>
              <a:t>Perché?</a:t>
            </a:r>
          </a:p>
          <a:p>
            <a:pPr algn="ctr"/>
            <a:endParaRPr lang="it-IT" dirty="0" smtClean="0">
              <a:solidFill>
                <a:schemeClr val="accent6">
                  <a:lumMod val="75000"/>
                </a:schemeClr>
              </a:solidFill>
              <a:latin typeface="Aharoni" pitchFamily="2" charset="-79"/>
              <a:cs typeface="Aharoni" pitchFamily="2" charset="-79"/>
            </a:endParaRPr>
          </a:p>
          <a:p>
            <a:pPr algn="ctr"/>
            <a:r>
              <a:rPr lang="it-IT" dirty="0" smtClean="0">
                <a:solidFill>
                  <a:schemeClr val="accent6">
                    <a:lumMod val="75000"/>
                  </a:schemeClr>
                </a:solidFill>
                <a:latin typeface="Aharoni" pitchFamily="2" charset="-79"/>
                <a:cs typeface="Aharoni" pitchFamily="2" charset="-79"/>
              </a:rPr>
              <a:t>Quando furono effettivamente scritti?</a:t>
            </a:r>
          </a:p>
          <a:p>
            <a:endParaRPr lang="it-IT"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solidFill>
                  <a:schemeClr val="accent6">
                    <a:lumMod val="75000"/>
                  </a:schemeClr>
                </a:solidFill>
              </a:rPr>
              <a:t>TEORIA DELLE DUE FONTI</a:t>
            </a:r>
            <a:endParaRPr lang="it-IT" b="1" dirty="0">
              <a:solidFill>
                <a:schemeClr val="accent6">
                  <a:lumMod val="75000"/>
                </a:schemeClr>
              </a:solidFill>
            </a:endParaRPr>
          </a:p>
        </p:txBody>
      </p:sp>
      <p:sp>
        <p:nvSpPr>
          <p:cNvPr id="3" name="Segnaposto contenuto 2"/>
          <p:cNvSpPr>
            <a:spLocks noGrp="1"/>
          </p:cNvSpPr>
          <p:nvPr>
            <p:ph idx="1"/>
          </p:nvPr>
        </p:nvSpPr>
        <p:spPr/>
        <p:txBody>
          <a:bodyPr>
            <a:normAutofit lnSpcReduction="10000"/>
          </a:bodyPr>
          <a:lstStyle/>
          <a:p>
            <a:pPr>
              <a:buNone/>
            </a:pPr>
            <a:endParaRPr lang="it-IT" dirty="0" smtClean="0"/>
          </a:p>
          <a:p>
            <a:r>
              <a:rPr lang="it-IT" b="1" dirty="0" smtClean="0"/>
              <a:t>Elaborata verso la metà del sec. scorso, seppur con alcune riserve, è accettata dalla maggior parte degli esegeti, cattolici e protestanti.</a:t>
            </a:r>
          </a:p>
          <a:p>
            <a:endParaRPr lang="it-IT" dirty="0" smtClean="0"/>
          </a:p>
          <a:p>
            <a:pPr algn="ctr"/>
            <a:r>
              <a:rPr lang="it-IT" dirty="0" smtClean="0">
                <a:solidFill>
                  <a:srgbClr val="00B0F0"/>
                </a:solidFill>
                <a:latin typeface="Aharoni" pitchFamily="2" charset="-79"/>
                <a:cs typeface="Aharoni" pitchFamily="2" charset="-79"/>
              </a:rPr>
              <a:t>I Vangeli sinottici derivano la loro origine dalla fonte ‘Marco’ (meglio dire ‘proto-Marco) e dalla fonte ‘Q’. </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48680"/>
            <a:ext cx="8229600" cy="5577483"/>
          </a:xfrm>
        </p:spPr>
        <p:txBody>
          <a:bodyPr>
            <a:normAutofit fontScale="85000" lnSpcReduction="10000"/>
          </a:bodyPr>
          <a:lstStyle/>
          <a:p>
            <a:r>
              <a:rPr lang="it-IT" sz="3900" b="1" dirty="0" smtClean="0">
                <a:solidFill>
                  <a:srgbClr val="FF0000"/>
                </a:solidFill>
                <a:latin typeface="Times New Roman" pitchFamily="18" charset="0"/>
                <a:cs typeface="Times New Roman" pitchFamily="18" charset="0"/>
              </a:rPr>
              <a:t>1)</a:t>
            </a:r>
            <a:r>
              <a:rPr lang="it-IT" sz="3900" b="1" u="sng" dirty="0" smtClean="0">
                <a:solidFill>
                  <a:srgbClr val="FF0000"/>
                </a:solidFill>
                <a:latin typeface="Times New Roman" pitchFamily="18" charset="0"/>
                <a:cs typeface="Times New Roman" pitchFamily="18" charset="0"/>
              </a:rPr>
              <a:t>MARCO</a:t>
            </a:r>
            <a:r>
              <a:rPr lang="it-IT" sz="3900" b="1" dirty="0" smtClean="0">
                <a:solidFill>
                  <a:srgbClr val="FF0000"/>
                </a:solidFill>
                <a:latin typeface="Times New Roman" pitchFamily="18" charset="0"/>
                <a:cs typeface="Times New Roman" pitchFamily="18" charset="0"/>
              </a:rPr>
              <a:t> da cui dipendono MATTEO e LUCA nei racconti comuni con Marco </a:t>
            </a:r>
          </a:p>
          <a:p>
            <a:pPr algn="ctr">
              <a:buNone/>
            </a:pPr>
            <a:endParaRPr lang="it-IT" sz="3900" dirty="0" smtClean="0">
              <a:latin typeface="Times New Roman" pitchFamily="18" charset="0"/>
              <a:cs typeface="Times New Roman" pitchFamily="18" charset="0"/>
            </a:endParaRPr>
          </a:p>
          <a:p>
            <a:pPr algn="ctr">
              <a:buNone/>
            </a:pPr>
            <a:r>
              <a:rPr lang="it-IT" sz="3900" dirty="0" smtClean="0">
                <a:latin typeface="Times New Roman" pitchFamily="18" charset="0"/>
                <a:cs typeface="Times New Roman" pitchFamily="18" charset="0"/>
              </a:rPr>
              <a:t>Matteo e Luca presentano alcune sezioni sconosciute a Marco (es. discorso inaugurale e ‘parole’ di Gesù).</a:t>
            </a:r>
          </a:p>
          <a:p>
            <a:pPr>
              <a:buNone/>
            </a:pPr>
            <a:endParaRPr lang="it-IT" sz="3900" dirty="0" smtClean="0">
              <a:latin typeface="Times New Roman" pitchFamily="18" charset="0"/>
              <a:cs typeface="Times New Roman" pitchFamily="18" charset="0"/>
            </a:endParaRPr>
          </a:p>
          <a:p>
            <a:r>
              <a:rPr lang="it-IT" sz="3900" b="1" dirty="0" smtClean="0">
                <a:solidFill>
                  <a:srgbClr val="0070C0"/>
                </a:solidFill>
                <a:latin typeface="Times New Roman" pitchFamily="18" charset="0"/>
                <a:cs typeface="Times New Roman" pitchFamily="18" charset="0"/>
              </a:rPr>
              <a:t>2)</a:t>
            </a:r>
            <a:r>
              <a:rPr lang="it-IT" sz="4200" b="1" u="sng" dirty="0" smtClean="0">
                <a:solidFill>
                  <a:srgbClr val="0070C0"/>
                </a:solidFill>
                <a:latin typeface="Times New Roman" pitchFamily="18" charset="0"/>
                <a:cs typeface="Times New Roman" pitchFamily="18" charset="0"/>
              </a:rPr>
              <a:t>Q</a:t>
            </a:r>
            <a:r>
              <a:rPr lang="it-IT" sz="3900" b="1" dirty="0" smtClean="0">
                <a:solidFill>
                  <a:srgbClr val="0070C0"/>
                </a:solidFill>
                <a:latin typeface="Times New Roman" pitchFamily="18" charset="0"/>
                <a:cs typeface="Times New Roman" pitchFamily="18" charset="0"/>
              </a:rPr>
              <a:t> (‘quelle’ in tedesco vuol dire appunto ‘fonte’) da cui hanno attinto MATTEO e LUCA per le parti che hanno in comune tra loro, ma che Marco non possiede.</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Chi ha ragione?</a:t>
            </a:r>
            <a:endParaRPr lang="it-IT" dirty="0"/>
          </a:p>
        </p:txBody>
      </p:sp>
      <p:sp>
        <p:nvSpPr>
          <p:cNvPr id="3" name="Segnaposto contenuto 2"/>
          <p:cNvSpPr>
            <a:spLocks noGrp="1"/>
          </p:cNvSpPr>
          <p:nvPr>
            <p:ph idx="1"/>
          </p:nvPr>
        </p:nvSpPr>
        <p:spPr/>
        <p:txBody>
          <a:bodyPr>
            <a:normAutofit fontScale="70000" lnSpcReduction="20000"/>
          </a:bodyPr>
          <a:lstStyle/>
          <a:p>
            <a:r>
              <a:rPr lang="it-IT" dirty="0" smtClean="0"/>
              <a:t>Mt e </a:t>
            </a:r>
            <a:r>
              <a:rPr lang="it-IT" dirty="0" err="1" smtClean="0"/>
              <a:t>Lc</a:t>
            </a:r>
            <a:r>
              <a:rPr lang="it-IT" dirty="0" smtClean="0"/>
              <a:t> sono indipendenti l’uno dall’altro in alcune sezioni: hanno attinto da fonti secondarie.</a:t>
            </a:r>
          </a:p>
          <a:p>
            <a:r>
              <a:rPr lang="it-IT" dirty="0" smtClean="0"/>
              <a:t> </a:t>
            </a:r>
          </a:p>
          <a:p>
            <a:r>
              <a:rPr lang="it-IT" dirty="0" smtClean="0"/>
              <a:t>Tuttavia, anche dove Mt, Mc e </a:t>
            </a:r>
            <a:r>
              <a:rPr lang="it-IT" dirty="0" err="1" smtClean="0"/>
              <a:t>Lc</a:t>
            </a:r>
            <a:r>
              <a:rPr lang="it-IT" dirty="0" smtClean="0"/>
              <a:t> sono simili, presentano delle piccole divergenze. </a:t>
            </a:r>
            <a:r>
              <a:rPr lang="it-IT" dirty="0" err="1" smtClean="0"/>
              <a:t>Perchè</a:t>
            </a:r>
            <a:r>
              <a:rPr lang="it-IT" dirty="0" smtClean="0"/>
              <a:t>?</a:t>
            </a:r>
          </a:p>
          <a:p>
            <a:r>
              <a:rPr lang="it-IT" dirty="0" smtClean="0"/>
              <a:t> </a:t>
            </a:r>
          </a:p>
          <a:p>
            <a:r>
              <a:rPr lang="it-IT" b="1" dirty="0" smtClean="0"/>
              <a:t>Mt e </a:t>
            </a:r>
            <a:r>
              <a:rPr lang="it-IT" b="1" dirty="0" err="1" smtClean="0"/>
              <a:t>Lc</a:t>
            </a:r>
            <a:r>
              <a:rPr lang="it-IT" b="1" dirty="0" smtClean="0"/>
              <a:t> provengono da Mc, ma non da Mc attuale, ma dal PROTO-MARCO</a:t>
            </a:r>
            <a:r>
              <a:rPr lang="it-IT" dirty="0" smtClean="0"/>
              <a:t>, cioè da un precedente Vangelo di Marco che è andato perduto.</a:t>
            </a:r>
            <a:endParaRPr lang="it-IT" b="1" dirty="0" smtClean="0"/>
          </a:p>
          <a:p>
            <a:pPr algn="ctr">
              <a:buNone/>
            </a:pPr>
            <a:endParaRPr lang="it-IT" sz="4600" b="1" dirty="0" smtClean="0">
              <a:solidFill>
                <a:srgbClr val="FF0000"/>
              </a:solidFill>
              <a:latin typeface="Aharoni" pitchFamily="2" charset="-79"/>
              <a:cs typeface="Aharoni" pitchFamily="2" charset="-79"/>
            </a:endParaRPr>
          </a:p>
          <a:p>
            <a:pPr algn="ctr">
              <a:buNone/>
            </a:pPr>
            <a:r>
              <a:rPr lang="it-IT" sz="4600" b="1" dirty="0" smtClean="0">
                <a:solidFill>
                  <a:srgbClr val="FF0000"/>
                </a:solidFill>
                <a:latin typeface="Aharoni" pitchFamily="2" charset="-79"/>
                <a:cs typeface="Aharoni" pitchFamily="2" charset="-79"/>
              </a:rPr>
              <a:t>Si concorda perciò con </a:t>
            </a:r>
            <a:r>
              <a:rPr lang="it-IT" sz="4600" b="1" dirty="0" err="1" smtClean="0">
                <a:solidFill>
                  <a:srgbClr val="FF0000"/>
                </a:solidFill>
                <a:latin typeface="Aharoni" pitchFamily="2" charset="-79"/>
                <a:cs typeface="Aharoni" pitchFamily="2" charset="-79"/>
              </a:rPr>
              <a:t>Papia</a:t>
            </a:r>
            <a:r>
              <a:rPr lang="it-IT" sz="4600" b="1" dirty="0" smtClean="0">
                <a:solidFill>
                  <a:srgbClr val="FF0000"/>
                </a:solidFill>
                <a:latin typeface="Aharoni" pitchFamily="2" charset="-79"/>
                <a:cs typeface="Aharoni" pitchFamily="2" charset="-79"/>
              </a:rPr>
              <a:t> che dà la priorità a Marco</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solidFill>
                  <a:srgbClr val="FF0000"/>
                </a:solidFill>
              </a:rPr>
              <a:t>In base alla Teoria delle due Fonti si possono datare</a:t>
            </a:r>
            <a:endParaRPr lang="it-IT" b="1" dirty="0">
              <a:solidFill>
                <a:srgbClr val="FF0000"/>
              </a:solidFill>
            </a:endParaRPr>
          </a:p>
        </p:txBody>
      </p:sp>
      <p:sp>
        <p:nvSpPr>
          <p:cNvPr id="3" name="Segnaposto contenuto 2"/>
          <p:cNvSpPr>
            <a:spLocks noGrp="1"/>
          </p:cNvSpPr>
          <p:nvPr>
            <p:ph idx="1"/>
          </p:nvPr>
        </p:nvSpPr>
        <p:spPr/>
        <p:txBody>
          <a:bodyPr>
            <a:normAutofit/>
          </a:bodyPr>
          <a:lstStyle/>
          <a:p>
            <a:r>
              <a:rPr lang="it-IT" dirty="0" smtClean="0"/>
              <a:t>-Marco, un po’ prima (secondo Clemente Alessandrino) o un po’ dopo (</a:t>
            </a:r>
            <a:r>
              <a:rPr lang="it-IT" dirty="0" err="1" smtClean="0"/>
              <a:t>Ireneo</a:t>
            </a:r>
            <a:r>
              <a:rPr lang="it-IT" dirty="0" smtClean="0"/>
              <a:t>) la morte di Pietro, cioè </a:t>
            </a:r>
            <a:r>
              <a:rPr lang="it-IT" b="1" dirty="0" smtClean="0"/>
              <a:t>tra il 64 e il 70</a:t>
            </a:r>
            <a:r>
              <a:rPr lang="it-IT" dirty="0" smtClean="0"/>
              <a:t> e non dopo questa data perché Marco non sembra supporre la distruzione di Gerusalemme.</a:t>
            </a:r>
          </a:p>
          <a:p>
            <a:r>
              <a:rPr lang="it-IT" dirty="0" err="1" smtClean="0"/>
              <a:t>-Matteo</a:t>
            </a:r>
            <a:r>
              <a:rPr lang="it-IT" dirty="0" smtClean="0"/>
              <a:t> e Luca, dopo il 70 perché la distruzione di Gerusalemme è già avvenuta. Quindi </a:t>
            </a:r>
            <a:r>
              <a:rPr lang="it-IT" b="1" dirty="0" smtClean="0"/>
              <a:t>tra il 75 e il 90</a:t>
            </a:r>
            <a:r>
              <a:rPr lang="it-IT" dirty="0" smtClean="0"/>
              <a:t>.</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rPr>
              <a:t>… precisazioni</a:t>
            </a:r>
            <a:endParaRPr lang="it-IT" b="1" dirty="0">
              <a:solidFill>
                <a:srgbClr val="FF0000"/>
              </a:solidFill>
            </a:endParaRPr>
          </a:p>
        </p:txBody>
      </p:sp>
      <p:sp>
        <p:nvSpPr>
          <p:cNvPr id="3" name="Segnaposto contenuto 2"/>
          <p:cNvSpPr>
            <a:spLocks noGrp="1"/>
          </p:cNvSpPr>
          <p:nvPr>
            <p:ph idx="1"/>
          </p:nvPr>
        </p:nvSpPr>
        <p:spPr/>
        <p:txBody>
          <a:bodyPr/>
          <a:lstStyle/>
          <a:p>
            <a:pPr algn="ctr">
              <a:buNone/>
            </a:pPr>
            <a:r>
              <a:rPr lang="it-IT" dirty="0" smtClean="0"/>
              <a:t>L’origine apostolica e gli inizi letterari dei tre sinottici giustificano il loro valore storico. Provengono dalla predicazione orale e hanno alla base la garanzia dei testimoni oculari (</a:t>
            </a:r>
            <a:r>
              <a:rPr lang="it-IT" dirty="0" err="1" smtClean="0"/>
              <a:t>Lc</a:t>
            </a:r>
            <a:r>
              <a:rPr lang="it-IT" dirty="0" smtClean="0"/>
              <a:t> 1,1-2). Chiaramente </a:t>
            </a:r>
            <a:r>
              <a:rPr lang="it-IT" b="1" dirty="0" smtClean="0">
                <a:solidFill>
                  <a:srgbClr val="FF0000"/>
                </a:solidFill>
              </a:rPr>
              <a:t>gli autori non intendevano fare “storia”, ma trasmettere un “messaggio” teologico e missionario</a:t>
            </a:r>
            <a:r>
              <a:rPr lang="it-IT" dirty="0" smtClean="0"/>
              <a:t>.</a:t>
            </a:r>
          </a:p>
          <a:p>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solidFill>
                  <a:schemeClr val="accent1">
                    <a:lumMod val="50000"/>
                  </a:schemeClr>
                </a:solidFill>
                <a:latin typeface="Aharoni" pitchFamily="2" charset="-79"/>
                <a:cs typeface="Aharoni" pitchFamily="2" charset="-79"/>
              </a:rPr>
              <a:t>I Vangeli sinottici …</a:t>
            </a:r>
            <a:endParaRPr lang="it-IT" dirty="0">
              <a:solidFill>
                <a:schemeClr val="accent1">
                  <a:lumMod val="50000"/>
                </a:schemeClr>
              </a:solidFill>
            </a:endParaRPr>
          </a:p>
        </p:txBody>
      </p:sp>
      <p:sp>
        <p:nvSpPr>
          <p:cNvPr id="3" name="Segnaposto contenuto 2"/>
          <p:cNvSpPr>
            <a:spLocks noGrp="1"/>
          </p:cNvSpPr>
          <p:nvPr>
            <p:ph idx="1"/>
          </p:nvPr>
        </p:nvSpPr>
        <p:spPr/>
        <p:txBody>
          <a:bodyPr/>
          <a:lstStyle/>
          <a:p>
            <a:pPr algn="ctr">
              <a:buNone/>
            </a:pPr>
            <a:endParaRPr lang="it-IT" dirty="0" smtClean="0">
              <a:solidFill>
                <a:srgbClr val="00B050"/>
              </a:solidFill>
              <a:latin typeface="Aharoni" pitchFamily="2" charset="-79"/>
              <a:cs typeface="Aharoni" pitchFamily="2" charset="-79"/>
            </a:endParaRPr>
          </a:p>
          <a:p>
            <a:pPr algn="ctr">
              <a:buNone/>
            </a:pPr>
            <a:r>
              <a:rPr lang="it-IT" dirty="0" smtClean="0">
                <a:solidFill>
                  <a:srgbClr val="00B050"/>
                </a:solidFill>
                <a:latin typeface="Aharoni" pitchFamily="2" charset="-79"/>
                <a:cs typeface="Aharoni" pitchFamily="2" charset="-79"/>
              </a:rPr>
              <a:t>… sono </a:t>
            </a:r>
            <a:r>
              <a:rPr lang="it-IT" dirty="0">
                <a:solidFill>
                  <a:srgbClr val="00B050"/>
                </a:solidFill>
                <a:latin typeface="Aharoni" pitchFamily="2" charset="-79"/>
                <a:cs typeface="Aharoni" pitchFamily="2" charset="-79"/>
              </a:rPr>
              <a:t>stati redatti </a:t>
            </a:r>
            <a:r>
              <a:rPr lang="it-IT" dirty="0">
                <a:solidFill>
                  <a:srgbClr val="FF0000"/>
                </a:solidFill>
                <a:latin typeface="Aharoni" pitchFamily="2" charset="-79"/>
                <a:cs typeface="Aharoni" pitchFamily="2" charset="-79"/>
              </a:rPr>
              <a:t>tra il 65 e l’80 </a:t>
            </a:r>
            <a:r>
              <a:rPr lang="it-IT" dirty="0">
                <a:solidFill>
                  <a:srgbClr val="00B050"/>
                </a:solidFill>
                <a:latin typeface="Aharoni" pitchFamily="2" charset="-79"/>
                <a:cs typeface="Aharoni" pitchFamily="2" charset="-79"/>
              </a:rPr>
              <a:t>d. C. </a:t>
            </a:r>
            <a:endParaRPr lang="it-IT" dirty="0" smtClean="0">
              <a:solidFill>
                <a:srgbClr val="00B050"/>
              </a:solidFill>
              <a:latin typeface="Aharoni" pitchFamily="2" charset="-79"/>
              <a:cs typeface="Aharoni" pitchFamily="2" charset="-79"/>
            </a:endParaRPr>
          </a:p>
          <a:p>
            <a:pPr algn="ctr">
              <a:buNone/>
            </a:pPr>
            <a:r>
              <a:rPr lang="it-IT" dirty="0" smtClean="0">
                <a:solidFill>
                  <a:srgbClr val="00B050"/>
                </a:solidFill>
                <a:latin typeface="Aharoni" pitchFamily="2" charset="-79"/>
                <a:cs typeface="Aharoni" pitchFamily="2" charset="-79"/>
              </a:rPr>
              <a:t>cioè </a:t>
            </a:r>
            <a:r>
              <a:rPr lang="it-IT" dirty="0">
                <a:solidFill>
                  <a:srgbClr val="00B050"/>
                </a:solidFill>
                <a:latin typeface="Aharoni" pitchFamily="2" charset="-79"/>
                <a:cs typeface="Aharoni" pitchFamily="2" charset="-79"/>
              </a:rPr>
              <a:t>in un periodo in cui si avvertiva la necessità di avere testimonianze scritte su Gesù visto che il tempo si distanziava sempre più da quando Lui era </a:t>
            </a:r>
            <a:r>
              <a:rPr lang="it-IT" dirty="0" smtClean="0">
                <a:solidFill>
                  <a:srgbClr val="00B050"/>
                </a:solidFill>
                <a:latin typeface="Aharoni" pitchFamily="2" charset="-79"/>
                <a:cs typeface="Aharoni" pitchFamily="2" charset="-79"/>
              </a:rPr>
              <a:t>stato tra </a:t>
            </a:r>
            <a:r>
              <a:rPr lang="it-IT" dirty="0">
                <a:solidFill>
                  <a:srgbClr val="00B050"/>
                </a:solidFill>
                <a:latin typeface="Aharoni" pitchFamily="2" charset="-79"/>
                <a:cs typeface="Aharoni" pitchFamily="2" charset="-79"/>
              </a:rPr>
              <a:t>gli uomini per i territori della Palestina. </a:t>
            </a:r>
          </a:p>
          <a:p>
            <a:pPr algn="ctr"/>
            <a:endParaRPr lang="it-IT" dirty="0">
              <a:solidFill>
                <a:srgbClr val="00B050"/>
              </a:solidFill>
              <a:latin typeface="Aharoni" pitchFamily="2" charset="-79"/>
              <a:cs typeface="Aharoni" pitchFamily="2" charset="-79"/>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 tu?</a:t>
            </a:r>
            <a:endParaRPr lang="it-IT" dirty="0"/>
          </a:p>
        </p:txBody>
      </p:sp>
      <p:sp>
        <p:nvSpPr>
          <p:cNvPr id="3" name="Segnaposto contenuto 2"/>
          <p:cNvSpPr>
            <a:spLocks noGrp="1"/>
          </p:cNvSpPr>
          <p:nvPr>
            <p:ph idx="1"/>
          </p:nvPr>
        </p:nvSpPr>
        <p:spPr/>
        <p:txBody>
          <a:bodyPr>
            <a:normAutofit/>
          </a:bodyPr>
          <a:lstStyle/>
          <a:p>
            <a:pPr algn="ctr">
              <a:buNone/>
            </a:pPr>
            <a:r>
              <a:rPr lang="it-IT" sz="5400" b="1" dirty="0" smtClean="0">
                <a:solidFill>
                  <a:srgbClr val="FF0000"/>
                </a:solidFill>
              </a:rPr>
              <a:t>Cosa è per te il Vangelo?</a:t>
            </a:r>
          </a:p>
          <a:p>
            <a:pPr algn="ctr">
              <a:buNone/>
            </a:pPr>
            <a:r>
              <a:rPr lang="it-IT" sz="5400" b="1" dirty="0" smtClean="0">
                <a:solidFill>
                  <a:srgbClr val="FF0000"/>
                </a:solidFill>
              </a:rPr>
              <a:t>È davvero fonte di ispirazione della tua quotidianità?</a:t>
            </a:r>
            <a:endParaRPr lang="it-IT" sz="5400" b="1" dirty="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FF00"/>
                </a:solidFill>
                <a:latin typeface="Algerian" pitchFamily="82" charset="0"/>
              </a:rPr>
              <a:t>Matteo, Marco e Luca …</a:t>
            </a:r>
            <a:endParaRPr lang="it-IT" b="1" dirty="0">
              <a:solidFill>
                <a:srgbClr val="FFFF00"/>
              </a:solidFill>
              <a:latin typeface="Algerian" pitchFamily="82" charset="0"/>
            </a:endParaRPr>
          </a:p>
        </p:txBody>
      </p:sp>
      <p:sp>
        <p:nvSpPr>
          <p:cNvPr id="3" name="Segnaposto contenuto 2"/>
          <p:cNvSpPr>
            <a:spLocks noGrp="1"/>
          </p:cNvSpPr>
          <p:nvPr>
            <p:ph idx="1"/>
          </p:nvPr>
        </p:nvSpPr>
        <p:spPr/>
        <p:txBody>
          <a:bodyPr>
            <a:normAutofit/>
          </a:bodyPr>
          <a:lstStyle/>
          <a:p>
            <a:pPr algn="ctr">
              <a:buNone/>
            </a:pPr>
            <a:r>
              <a:rPr lang="it-IT" sz="4800" b="1" dirty="0" smtClean="0"/>
              <a:t>sono </a:t>
            </a:r>
            <a:r>
              <a:rPr lang="it-IT" sz="4800" b="1" dirty="0"/>
              <a:t>detti ‘sinottici’ perché, se </a:t>
            </a:r>
            <a:r>
              <a:rPr lang="it-IT" sz="4800" b="1" u="sng" dirty="0"/>
              <a:t>letti parallelamente</a:t>
            </a:r>
            <a:r>
              <a:rPr lang="it-IT" sz="4800" b="1" dirty="0"/>
              <a:t> l’uno accanto all’altro, presentano </a:t>
            </a:r>
            <a:r>
              <a:rPr lang="it-IT" sz="4800" b="1" u="sng" dirty="0"/>
              <a:t>numerose somiglianze</a:t>
            </a:r>
            <a:r>
              <a:rPr lang="it-IT" sz="4800" b="1" dirty="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nvPr>
        </p:nvGraphicFramePr>
        <p:xfrm>
          <a:off x="0" y="0"/>
          <a:ext cx="9144000" cy="6673239"/>
        </p:xfrm>
        <a:graphic>
          <a:graphicData uri="http://schemas.openxmlformats.org/drawingml/2006/table">
            <a:tbl>
              <a:tblPr firstRow="1" bandRow="1">
                <a:tableStyleId>{5C22544A-7EE6-4342-B048-85BDC9FD1C3A}</a:tableStyleId>
              </a:tblPr>
              <a:tblGrid>
                <a:gridCol w="3131840"/>
                <a:gridCol w="3312368"/>
                <a:gridCol w="2699792"/>
              </a:tblGrid>
              <a:tr h="404664">
                <a:tc>
                  <a:txBody>
                    <a:bodyPr/>
                    <a:lstStyle/>
                    <a:p>
                      <a:pPr algn="ctr"/>
                      <a:r>
                        <a:rPr lang="it-IT" sz="2000" dirty="0" smtClean="0">
                          <a:latin typeface="Times New Roman" pitchFamily="18" charset="0"/>
                          <a:cs typeface="Times New Roman" pitchFamily="18" charset="0"/>
                        </a:rPr>
                        <a:t>Mt 13,3-9</a:t>
                      </a:r>
                      <a:endParaRPr lang="it-IT" sz="2000" dirty="0">
                        <a:latin typeface="Times New Roman" pitchFamily="18" charset="0"/>
                        <a:cs typeface="Times New Roman" pitchFamily="18" charset="0"/>
                      </a:endParaRPr>
                    </a:p>
                  </a:txBody>
                  <a:tcPr/>
                </a:tc>
                <a:tc>
                  <a:txBody>
                    <a:bodyPr/>
                    <a:lstStyle/>
                    <a:p>
                      <a:pPr algn="ctr"/>
                      <a:r>
                        <a:rPr lang="it-IT" sz="2000" dirty="0" smtClean="0">
                          <a:latin typeface="Times New Roman" pitchFamily="18" charset="0"/>
                          <a:cs typeface="Times New Roman" pitchFamily="18" charset="0"/>
                        </a:rPr>
                        <a:t>Mc 4,3-9</a:t>
                      </a:r>
                      <a:endParaRPr lang="it-IT" sz="2000" dirty="0">
                        <a:latin typeface="Times New Roman" pitchFamily="18" charset="0"/>
                        <a:cs typeface="Times New Roman" pitchFamily="18" charset="0"/>
                      </a:endParaRPr>
                    </a:p>
                  </a:txBody>
                  <a:tcPr/>
                </a:tc>
                <a:tc>
                  <a:txBody>
                    <a:bodyPr/>
                    <a:lstStyle/>
                    <a:p>
                      <a:pPr algn="ctr"/>
                      <a:r>
                        <a:rPr lang="it-IT" sz="2000" dirty="0" err="1" smtClean="0">
                          <a:latin typeface="Times New Roman" pitchFamily="18" charset="0"/>
                          <a:cs typeface="Times New Roman" pitchFamily="18" charset="0"/>
                        </a:rPr>
                        <a:t>Lc</a:t>
                      </a:r>
                      <a:r>
                        <a:rPr lang="it-IT" sz="2000" dirty="0" smtClean="0">
                          <a:latin typeface="Times New Roman" pitchFamily="18" charset="0"/>
                          <a:cs typeface="Times New Roman" pitchFamily="18" charset="0"/>
                        </a:rPr>
                        <a:t> 84-8</a:t>
                      </a:r>
                      <a:endParaRPr lang="it-IT" sz="2000" dirty="0">
                        <a:latin typeface="Times New Roman" pitchFamily="18" charset="0"/>
                        <a:cs typeface="Times New Roman" pitchFamily="18" charset="0"/>
                      </a:endParaRPr>
                    </a:p>
                  </a:txBody>
                  <a:tcPr/>
                </a:tc>
              </a:tr>
              <a:tr h="6268575">
                <a:tc>
                  <a:txBody>
                    <a:bodyPr/>
                    <a:lstStyle/>
                    <a:p>
                      <a:pPr algn="ctr"/>
                      <a:r>
                        <a:rPr lang="it-IT" sz="2400" b="1" dirty="0" smtClean="0">
                          <a:latin typeface="Times New Roman" pitchFamily="18" charset="0"/>
                          <a:cs typeface="Times New Roman" pitchFamily="18" charset="0"/>
                        </a:rPr>
                        <a:t>"Ecco, il seminatore uscì a seminare. </a:t>
                      </a:r>
                      <a:r>
                        <a:rPr lang="it-IT" sz="2400" b="1" baseline="30000" dirty="0" smtClean="0">
                          <a:latin typeface="Times New Roman" pitchFamily="18" charset="0"/>
                          <a:cs typeface="Times New Roman" pitchFamily="18" charset="0"/>
                        </a:rPr>
                        <a:t>4</a:t>
                      </a:r>
                      <a:r>
                        <a:rPr lang="it-IT" sz="2400" b="1" dirty="0" smtClean="0">
                          <a:latin typeface="Times New Roman" pitchFamily="18" charset="0"/>
                          <a:cs typeface="Times New Roman" pitchFamily="18" charset="0"/>
                        </a:rPr>
                        <a:t>Mentre seminava, una parte cadde lungo la strada; vennero gli uccelli e la mangiarono. </a:t>
                      </a:r>
                      <a:r>
                        <a:rPr lang="it-IT" sz="2400" b="1" baseline="30000" dirty="0" smtClean="0">
                          <a:latin typeface="Times New Roman" pitchFamily="18" charset="0"/>
                          <a:cs typeface="Times New Roman" pitchFamily="18" charset="0"/>
                        </a:rPr>
                        <a:t>5</a:t>
                      </a:r>
                      <a:r>
                        <a:rPr lang="it-IT" sz="2400" b="1" dirty="0" smtClean="0">
                          <a:latin typeface="Times New Roman" pitchFamily="18" charset="0"/>
                          <a:cs typeface="Times New Roman" pitchFamily="18" charset="0"/>
                        </a:rPr>
                        <a:t>Un'altra parte cadde sul terreno sassoso, dove non c'era molta terra; germogliò subito, </a:t>
                      </a:r>
                      <a:r>
                        <a:rPr lang="it-IT" sz="2400" b="1" dirty="0" smtClean="0">
                          <a:solidFill>
                            <a:srgbClr val="FF0000"/>
                          </a:solidFill>
                          <a:latin typeface="Times New Roman" pitchFamily="18" charset="0"/>
                          <a:cs typeface="Times New Roman" pitchFamily="18" charset="0"/>
                        </a:rPr>
                        <a:t>perché il terreno non era profondo</a:t>
                      </a:r>
                      <a:r>
                        <a:rPr lang="it-IT" sz="2400" b="1" dirty="0" smtClean="0">
                          <a:latin typeface="Times New Roman" pitchFamily="18" charset="0"/>
                          <a:cs typeface="Times New Roman" pitchFamily="18" charset="0"/>
                        </a:rPr>
                        <a:t>, </a:t>
                      </a:r>
                      <a:r>
                        <a:rPr lang="it-IT" sz="2400" b="1" baseline="30000" dirty="0" smtClean="0">
                          <a:latin typeface="Times New Roman" pitchFamily="18" charset="0"/>
                          <a:cs typeface="Times New Roman" pitchFamily="18" charset="0"/>
                        </a:rPr>
                        <a:t>6</a:t>
                      </a:r>
                      <a:r>
                        <a:rPr lang="it-IT" sz="2400" b="1" dirty="0" smtClean="0">
                          <a:latin typeface="Times New Roman" pitchFamily="18" charset="0"/>
                          <a:cs typeface="Times New Roman" pitchFamily="18" charset="0"/>
                        </a:rPr>
                        <a:t>ma quando spuntò il sole, fu bruciata e, non avendo </a:t>
                      </a:r>
                      <a:r>
                        <a:rPr lang="it-IT" sz="2400" b="1" dirty="0" smtClean="0">
                          <a:solidFill>
                            <a:srgbClr val="FF0000"/>
                          </a:solidFill>
                          <a:latin typeface="Times New Roman" pitchFamily="18" charset="0"/>
                          <a:cs typeface="Times New Roman" pitchFamily="18" charset="0"/>
                        </a:rPr>
                        <a:t>radici</a:t>
                      </a:r>
                      <a:r>
                        <a:rPr lang="it-IT" sz="2400" b="1" dirty="0" smtClean="0">
                          <a:latin typeface="Times New Roman" pitchFamily="18" charset="0"/>
                          <a:cs typeface="Times New Roman" pitchFamily="18" charset="0"/>
                        </a:rPr>
                        <a:t>, seccò. </a:t>
                      </a:r>
                      <a:endParaRPr lang="it-IT" sz="2400" b="1" dirty="0">
                        <a:latin typeface="Times New Roman" pitchFamily="18" charset="0"/>
                        <a:cs typeface="Times New Roman" pitchFamily="18" charset="0"/>
                      </a:endParaRPr>
                    </a:p>
                  </a:txBody>
                  <a:tcPr/>
                </a:tc>
                <a:tc>
                  <a:txBody>
                    <a:bodyPr/>
                    <a:lstStyle/>
                    <a:p>
                      <a:pPr algn="ctr"/>
                      <a:r>
                        <a:rPr lang="it-IT" sz="2400" b="1" dirty="0" smtClean="0">
                          <a:latin typeface="Times New Roman" pitchFamily="18" charset="0"/>
                          <a:cs typeface="Times New Roman" pitchFamily="18" charset="0"/>
                        </a:rPr>
                        <a:t>"</a:t>
                      </a:r>
                      <a:r>
                        <a:rPr lang="it-IT" sz="2400" b="1" dirty="0" smtClean="0">
                          <a:solidFill>
                            <a:srgbClr val="00B050"/>
                          </a:solidFill>
                          <a:latin typeface="Times New Roman" pitchFamily="18" charset="0"/>
                          <a:cs typeface="Times New Roman" pitchFamily="18" charset="0"/>
                        </a:rPr>
                        <a:t>Ascoltate</a:t>
                      </a:r>
                      <a:r>
                        <a:rPr lang="it-IT" sz="2400" b="1" dirty="0" smtClean="0">
                          <a:solidFill>
                            <a:srgbClr val="FF0000"/>
                          </a:solidFill>
                          <a:latin typeface="Times New Roman" pitchFamily="18" charset="0"/>
                          <a:cs typeface="Times New Roman" pitchFamily="18" charset="0"/>
                        </a:rPr>
                        <a:t>.</a:t>
                      </a:r>
                      <a:r>
                        <a:rPr lang="it-IT" sz="2400" b="1" dirty="0" smtClean="0">
                          <a:latin typeface="Times New Roman" pitchFamily="18" charset="0"/>
                          <a:cs typeface="Times New Roman" pitchFamily="18" charset="0"/>
                        </a:rPr>
                        <a:t> Ecco, il seminatore uscì a seminare. </a:t>
                      </a:r>
                      <a:r>
                        <a:rPr lang="it-IT" sz="2400" b="1" baseline="30000" dirty="0" smtClean="0">
                          <a:latin typeface="Times New Roman" pitchFamily="18" charset="0"/>
                          <a:cs typeface="Times New Roman" pitchFamily="18" charset="0"/>
                        </a:rPr>
                        <a:t>4</a:t>
                      </a:r>
                      <a:r>
                        <a:rPr lang="it-IT" sz="2400" b="1" dirty="0" smtClean="0">
                          <a:latin typeface="Times New Roman" pitchFamily="18" charset="0"/>
                          <a:cs typeface="Times New Roman" pitchFamily="18" charset="0"/>
                        </a:rPr>
                        <a:t>Mentre seminava, una parte cadde lungo la strada; vennero gli uccelli e la mangiarono. </a:t>
                      </a:r>
                      <a:r>
                        <a:rPr lang="it-IT" sz="2400" b="1" baseline="30000" dirty="0" smtClean="0">
                          <a:latin typeface="Times New Roman" pitchFamily="18" charset="0"/>
                          <a:cs typeface="Times New Roman" pitchFamily="18" charset="0"/>
                        </a:rPr>
                        <a:t>5</a:t>
                      </a:r>
                      <a:r>
                        <a:rPr lang="it-IT" sz="2400" b="1" dirty="0" smtClean="0">
                          <a:latin typeface="Times New Roman" pitchFamily="18" charset="0"/>
                          <a:cs typeface="Times New Roman" pitchFamily="18" charset="0"/>
                        </a:rPr>
                        <a:t>Un'altra parte cadde sul terreno sassoso, dove non c'era molta terra; e subito germogliò </a:t>
                      </a:r>
                      <a:r>
                        <a:rPr lang="it-IT" sz="2400" b="1" dirty="0" smtClean="0">
                          <a:solidFill>
                            <a:srgbClr val="FF0000"/>
                          </a:solidFill>
                          <a:latin typeface="Times New Roman" pitchFamily="18" charset="0"/>
                          <a:cs typeface="Times New Roman" pitchFamily="18" charset="0"/>
                        </a:rPr>
                        <a:t>perché il terreno non era profondo</a:t>
                      </a:r>
                      <a:r>
                        <a:rPr lang="it-IT" sz="2400" b="1" dirty="0" smtClean="0">
                          <a:latin typeface="Times New Roman" pitchFamily="18" charset="0"/>
                          <a:cs typeface="Times New Roman" pitchFamily="18" charset="0"/>
                        </a:rPr>
                        <a:t>, </a:t>
                      </a:r>
                      <a:r>
                        <a:rPr lang="it-IT" sz="2400" b="1" baseline="30000" dirty="0" smtClean="0">
                          <a:latin typeface="Times New Roman" pitchFamily="18" charset="0"/>
                          <a:cs typeface="Times New Roman" pitchFamily="18" charset="0"/>
                        </a:rPr>
                        <a:t>6</a:t>
                      </a:r>
                      <a:r>
                        <a:rPr lang="it-IT" sz="2400" b="1" dirty="0" smtClean="0">
                          <a:latin typeface="Times New Roman" pitchFamily="18" charset="0"/>
                          <a:cs typeface="Times New Roman" pitchFamily="18" charset="0"/>
                        </a:rPr>
                        <a:t>ma quando spuntò il sole, fu bruciata e, non avendo </a:t>
                      </a:r>
                      <a:r>
                        <a:rPr lang="it-IT" sz="2400" b="1" dirty="0" smtClean="0">
                          <a:solidFill>
                            <a:srgbClr val="FF0000"/>
                          </a:solidFill>
                          <a:latin typeface="Times New Roman" pitchFamily="18" charset="0"/>
                          <a:cs typeface="Times New Roman" pitchFamily="18" charset="0"/>
                        </a:rPr>
                        <a:t>radici,</a:t>
                      </a:r>
                      <a:r>
                        <a:rPr lang="it-IT" sz="2400" b="1" dirty="0" smtClean="0">
                          <a:latin typeface="Times New Roman" pitchFamily="18" charset="0"/>
                          <a:cs typeface="Times New Roman" pitchFamily="18" charset="0"/>
                        </a:rPr>
                        <a:t> seccò.</a:t>
                      </a:r>
                      <a:endParaRPr lang="it-IT" sz="2400" b="1" dirty="0">
                        <a:latin typeface="Times New Roman" pitchFamily="18" charset="0"/>
                        <a:cs typeface="Times New Roman" pitchFamily="18" charset="0"/>
                      </a:endParaRPr>
                    </a:p>
                  </a:txBody>
                  <a:tcPr/>
                </a:tc>
                <a:tc>
                  <a:txBody>
                    <a:bodyPr/>
                    <a:lstStyle/>
                    <a:p>
                      <a:pPr algn="ctr"/>
                      <a:r>
                        <a:rPr lang="it-IT" sz="2400" b="1" dirty="0" smtClean="0">
                          <a:latin typeface="Times New Roman" pitchFamily="18" charset="0"/>
                          <a:cs typeface="Times New Roman" pitchFamily="18" charset="0"/>
                        </a:rPr>
                        <a:t>"Il seminatore uscì a seminare </a:t>
                      </a:r>
                      <a:r>
                        <a:rPr lang="it-IT" sz="2400" b="1" dirty="0" smtClean="0">
                          <a:solidFill>
                            <a:srgbClr val="FF0000"/>
                          </a:solidFill>
                          <a:latin typeface="Times New Roman" pitchFamily="18" charset="0"/>
                          <a:cs typeface="Times New Roman" pitchFamily="18" charset="0"/>
                        </a:rPr>
                        <a:t>il suo seme</a:t>
                      </a:r>
                      <a:r>
                        <a:rPr lang="it-IT" sz="2400" b="1" dirty="0" smtClean="0">
                          <a:latin typeface="Times New Roman" pitchFamily="18" charset="0"/>
                          <a:cs typeface="Times New Roman" pitchFamily="18" charset="0"/>
                        </a:rPr>
                        <a:t>. Mentre seminava, una parte cadde lungo la strada </a:t>
                      </a:r>
                      <a:r>
                        <a:rPr lang="it-IT" sz="2400" b="1" dirty="0" smtClean="0">
                          <a:solidFill>
                            <a:srgbClr val="FF0000"/>
                          </a:solidFill>
                          <a:latin typeface="Times New Roman" pitchFamily="18" charset="0"/>
                          <a:cs typeface="Times New Roman" pitchFamily="18" charset="0"/>
                        </a:rPr>
                        <a:t>e fu calpestata</a:t>
                      </a:r>
                      <a:r>
                        <a:rPr lang="it-IT" sz="2400" b="1" dirty="0" smtClean="0">
                          <a:latin typeface="Times New Roman" pitchFamily="18" charset="0"/>
                          <a:cs typeface="Times New Roman" pitchFamily="18" charset="0"/>
                        </a:rPr>
                        <a:t>, e gli uccelli del cielo la mangiarono. </a:t>
                      </a:r>
                      <a:r>
                        <a:rPr lang="it-IT" sz="2400" b="1" baseline="30000" dirty="0" smtClean="0">
                          <a:latin typeface="Times New Roman" pitchFamily="18" charset="0"/>
                          <a:cs typeface="Times New Roman" pitchFamily="18" charset="0"/>
                        </a:rPr>
                        <a:t>6</a:t>
                      </a:r>
                      <a:r>
                        <a:rPr lang="it-IT" sz="2400" b="1" dirty="0" smtClean="0">
                          <a:latin typeface="Times New Roman" pitchFamily="18" charset="0"/>
                          <a:cs typeface="Times New Roman" pitchFamily="18" charset="0"/>
                        </a:rPr>
                        <a:t>Un'altra parte cadde sulla </a:t>
                      </a:r>
                      <a:r>
                        <a:rPr lang="it-IT" sz="2400" b="1" dirty="0" smtClean="0">
                          <a:solidFill>
                            <a:srgbClr val="FF0000"/>
                          </a:solidFill>
                          <a:latin typeface="Times New Roman" pitchFamily="18" charset="0"/>
                          <a:cs typeface="Times New Roman" pitchFamily="18" charset="0"/>
                        </a:rPr>
                        <a:t>pietra</a:t>
                      </a:r>
                      <a:r>
                        <a:rPr lang="it-IT" sz="2400" b="1" dirty="0" smtClean="0">
                          <a:latin typeface="Times New Roman" pitchFamily="18" charset="0"/>
                          <a:cs typeface="Times New Roman" pitchFamily="18" charset="0"/>
                        </a:rPr>
                        <a:t> e, appena germogliata, seccò per </a:t>
                      </a:r>
                      <a:r>
                        <a:rPr lang="it-IT" sz="2400" b="1" dirty="0" smtClean="0">
                          <a:solidFill>
                            <a:srgbClr val="FF0000"/>
                          </a:solidFill>
                          <a:latin typeface="Times New Roman" pitchFamily="18" charset="0"/>
                          <a:cs typeface="Times New Roman" pitchFamily="18" charset="0"/>
                        </a:rPr>
                        <a:t>mancanza di umidità.</a:t>
                      </a:r>
                      <a:endParaRPr lang="it-IT" sz="2400" b="1"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nvPr>
        </p:nvGraphicFramePr>
        <p:xfrm>
          <a:off x="0" y="0"/>
          <a:ext cx="9144000" cy="6858000"/>
        </p:xfrm>
        <a:graphic>
          <a:graphicData uri="http://schemas.openxmlformats.org/drawingml/2006/table">
            <a:tbl>
              <a:tblPr firstRow="1" bandRow="1">
                <a:tableStyleId>{5C22544A-7EE6-4342-B048-85BDC9FD1C3A}</a:tableStyleId>
              </a:tblPr>
              <a:tblGrid>
                <a:gridCol w="3048000"/>
                <a:gridCol w="3048000"/>
                <a:gridCol w="3048000"/>
              </a:tblGrid>
              <a:tr h="631316">
                <a:tc>
                  <a:txBody>
                    <a:bodyPr/>
                    <a:lstStyle/>
                    <a:p>
                      <a:pPr algn="ctr"/>
                      <a:r>
                        <a:rPr lang="it-IT" sz="2400" dirty="0" smtClean="0">
                          <a:latin typeface="Times New Roman" pitchFamily="18" charset="0"/>
                          <a:cs typeface="Times New Roman" pitchFamily="18" charset="0"/>
                        </a:rPr>
                        <a:t>… continua Matteo</a:t>
                      </a:r>
                      <a:endParaRPr lang="it-IT" sz="2400" dirty="0">
                        <a:latin typeface="Times New Roman" pitchFamily="18" charset="0"/>
                        <a:cs typeface="Times New Roman" pitchFamily="18" charset="0"/>
                      </a:endParaRPr>
                    </a:p>
                  </a:txBody>
                  <a:tcPr/>
                </a:tc>
                <a:tc>
                  <a:txBody>
                    <a:bodyPr/>
                    <a:lstStyle/>
                    <a:p>
                      <a:pPr algn="ctr"/>
                      <a:r>
                        <a:rPr lang="it-IT" sz="2400" dirty="0" smtClean="0">
                          <a:latin typeface="Times New Roman" pitchFamily="18" charset="0"/>
                          <a:cs typeface="Times New Roman" pitchFamily="18" charset="0"/>
                        </a:rPr>
                        <a:t>… continua Marco </a:t>
                      </a:r>
                      <a:endParaRPr lang="it-IT" sz="2400" dirty="0">
                        <a:latin typeface="Times New Roman" pitchFamily="18" charset="0"/>
                        <a:cs typeface="Times New Roman" pitchFamily="18" charset="0"/>
                      </a:endParaRPr>
                    </a:p>
                  </a:txBody>
                  <a:tcPr/>
                </a:tc>
                <a:tc>
                  <a:txBody>
                    <a:bodyPr/>
                    <a:lstStyle/>
                    <a:p>
                      <a:pPr algn="ctr"/>
                      <a:r>
                        <a:rPr lang="it-IT" sz="2400" dirty="0" smtClean="0">
                          <a:latin typeface="Times New Roman" pitchFamily="18" charset="0"/>
                          <a:cs typeface="Times New Roman" pitchFamily="18" charset="0"/>
                        </a:rPr>
                        <a:t>… continua Luca </a:t>
                      </a:r>
                      <a:endParaRPr lang="it-IT" sz="2400" dirty="0">
                        <a:latin typeface="Times New Roman" pitchFamily="18" charset="0"/>
                        <a:cs typeface="Times New Roman" pitchFamily="18" charset="0"/>
                      </a:endParaRPr>
                    </a:p>
                  </a:txBody>
                  <a:tcPr/>
                </a:tc>
              </a:tr>
              <a:tr h="6226684">
                <a:tc>
                  <a:txBody>
                    <a:bodyPr/>
                    <a:lstStyle/>
                    <a:p>
                      <a:pPr algn="ctr"/>
                      <a:r>
                        <a:rPr lang="it-IT" sz="2400" b="1" baseline="30000" dirty="0" smtClean="0">
                          <a:latin typeface="Times New Roman" pitchFamily="18" charset="0"/>
                          <a:cs typeface="Times New Roman" pitchFamily="18" charset="0"/>
                        </a:rPr>
                        <a:t>7</a:t>
                      </a:r>
                      <a:r>
                        <a:rPr lang="it-IT" sz="2400" b="1" dirty="0" smtClean="0">
                          <a:latin typeface="Times New Roman" pitchFamily="18" charset="0"/>
                          <a:cs typeface="Times New Roman" pitchFamily="18" charset="0"/>
                        </a:rPr>
                        <a:t>Un'altra parte cadde sui rovi, e i rovi crebbero e la soffocarono. </a:t>
                      </a:r>
                      <a:r>
                        <a:rPr lang="it-IT" sz="2400" b="1" baseline="30000" dirty="0" smtClean="0">
                          <a:latin typeface="Times New Roman" pitchFamily="18" charset="0"/>
                          <a:cs typeface="Times New Roman" pitchFamily="18" charset="0"/>
                        </a:rPr>
                        <a:t>8</a:t>
                      </a:r>
                      <a:r>
                        <a:rPr lang="it-IT" sz="2400" b="1" dirty="0" smtClean="0">
                          <a:latin typeface="Times New Roman" pitchFamily="18" charset="0"/>
                          <a:cs typeface="Times New Roman" pitchFamily="18" charset="0"/>
                        </a:rPr>
                        <a:t>Un'altra parte cadde sul terreno buono e diede frutto</a:t>
                      </a:r>
                      <a:r>
                        <a:rPr lang="it-IT" sz="2400" b="1" dirty="0" smtClean="0">
                          <a:solidFill>
                            <a:srgbClr val="FF0000"/>
                          </a:solidFill>
                          <a:latin typeface="Times New Roman" pitchFamily="18" charset="0"/>
                          <a:cs typeface="Times New Roman" pitchFamily="18" charset="0"/>
                        </a:rPr>
                        <a:t>: il cento, il sessanta, il trenta per uno</a:t>
                      </a:r>
                      <a:r>
                        <a:rPr lang="it-IT" sz="2400" b="1" dirty="0" smtClean="0">
                          <a:latin typeface="Times New Roman" pitchFamily="18" charset="0"/>
                          <a:cs typeface="Times New Roman" pitchFamily="18" charset="0"/>
                        </a:rPr>
                        <a:t>. </a:t>
                      </a:r>
                      <a:r>
                        <a:rPr lang="it-IT" sz="2400" b="1" baseline="30000" dirty="0" smtClean="0">
                          <a:latin typeface="Times New Roman" pitchFamily="18" charset="0"/>
                          <a:cs typeface="Times New Roman" pitchFamily="18" charset="0"/>
                        </a:rPr>
                        <a:t>9</a:t>
                      </a:r>
                      <a:r>
                        <a:rPr lang="it-IT" sz="2400" b="1" dirty="0" smtClean="0">
                          <a:latin typeface="Times New Roman" pitchFamily="18" charset="0"/>
                          <a:cs typeface="Times New Roman" pitchFamily="18" charset="0"/>
                        </a:rPr>
                        <a:t>Chi ha orecchi,</a:t>
                      </a:r>
                      <a:r>
                        <a:rPr lang="it-IT" sz="2400" b="1" dirty="0" smtClean="0">
                          <a:solidFill>
                            <a:srgbClr val="00B050"/>
                          </a:solidFill>
                          <a:latin typeface="Times New Roman" pitchFamily="18" charset="0"/>
                          <a:cs typeface="Times New Roman" pitchFamily="18" charset="0"/>
                        </a:rPr>
                        <a:t> ascolti</a:t>
                      </a:r>
                      <a:r>
                        <a:rPr lang="it-IT" sz="2400" b="1" dirty="0" smtClean="0">
                          <a:latin typeface="Times New Roman" pitchFamily="18" charset="0"/>
                          <a:cs typeface="Times New Roman" pitchFamily="18" charset="0"/>
                        </a:rPr>
                        <a:t>“.</a:t>
                      </a:r>
                      <a:endParaRPr lang="it-IT" sz="2400"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2400" b="1" dirty="0" smtClean="0">
                          <a:latin typeface="Times New Roman" pitchFamily="18" charset="0"/>
                          <a:cs typeface="Times New Roman" pitchFamily="18" charset="0"/>
                        </a:rPr>
                        <a:t>. </a:t>
                      </a:r>
                      <a:r>
                        <a:rPr lang="it-IT" sz="2400" b="1" baseline="30000" dirty="0" smtClean="0">
                          <a:latin typeface="Times New Roman" pitchFamily="18" charset="0"/>
                          <a:cs typeface="Times New Roman" pitchFamily="18" charset="0"/>
                        </a:rPr>
                        <a:t>7</a:t>
                      </a:r>
                      <a:r>
                        <a:rPr lang="it-IT" sz="2400" b="1" dirty="0" smtClean="0">
                          <a:latin typeface="Times New Roman" pitchFamily="18" charset="0"/>
                          <a:cs typeface="Times New Roman" pitchFamily="18" charset="0"/>
                        </a:rPr>
                        <a:t>Un'altra parte cadde tra i rovi, e i rovi crebbero, la soffocarono e </a:t>
                      </a:r>
                      <a:r>
                        <a:rPr lang="it-IT" sz="2400" b="1" dirty="0" smtClean="0">
                          <a:solidFill>
                            <a:srgbClr val="FF0000"/>
                          </a:solidFill>
                          <a:latin typeface="Times New Roman" pitchFamily="18" charset="0"/>
                          <a:cs typeface="Times New Roman" pitchFamily="18" charset="0"/>
                        </a:rPr>
                        <a:t>non diede frutto</a:t>
                      </a:r>
                      <a:r>
                        <a:rPr lang="it-IT" sz="2400" b="1" dirty="0" smtClean="0">
                          <a:latin typeface="Times New Roman" pitchFamily="18" charset="0"/>
                          <a:cs typeface="Times New Roman" pitchFamily="18" charset="0"/>
                        </a:rPr>
                        <a:t>. </a:t>
                      </a:r>
                      <a:r>
                        <a:rPr lang="it-IT" sz="2400" b="1" baseline="30000" dirty="0" smtClean="0">
                          <a:latin typeface="Times New Roman" pitchFamily="18" charset="0"/>
                          <a:cs typeface="Times New Roman" pitchFamily="18" charset="0"/>
                        </a:rPr>
                        <a:t>8</a:t>
                      </a:r>
                      <a:r>
                        <a:rPr lang="it-IT" sz="2400" b="1" dirty="0" smtClean="0">
                          <a:latin typeface="Times New Roman" pitchFamily="18" charset="0"/>
                          <a:cs typeface="Times New Roman" pitchFamily="18" charset="0"/>
                        </a:rPr>
                        <a:t>Altre parti caddero sul terreno buono e diedero frutto: </a:t>
                      </a:r>
                      <a:r>
                        <a:rPr lang="it-IT" sz="2400" b="1" dirty="0" smtClean="0">
                          <a:solidFill>
                            <a:srgbClr val="FF0000"/>
                          </a:solidFill>
                          <a:latin typeface="Times New Roman" pitchFamily="18" charset="0"/>
                          <a:cs typeface="Times New Roman" pitchFamily="18" charset="0"/>
                        </a:rPr>
                        <a:t>spuntarono, crebbero e resero il trenta, il sessanta, il cento per uno</a:t>
                      </a:r>
                      <a:r>
                        <a:rPr lang="it-IT" sz="2400" b="1" dirty="0" smtClean="0">
                          <a:latin typeface="Times New Roman" pitchFamily="18" charset="0"/>
                          <a:cs typeface="Times New Roman" pitchFamily="18" charset="0"/>
                        </a:rPr>
                        <a:t>". </a:t>
                      </a:r>
                      <a:r>
                        <a:rPr lang="it-IT" sz="2400" b="1" baseline="30000" dirty="0" smtClean="0">
                          <a:latin typeface="Times New Roman" pitchFamily="18" charset="0"/>
                          <a:cs typeface="Times New Roman" pitchFamily="18" charset="0"/>
                        </a:rPr>
                        <a:t>9</a:t>
                      </a:r>
                      <a:r>
                        <a:rPr lang="it-IT" sz="2400" b="1" dirty="0" smtClean="0">
                          <a:latin typeface="Times New Roman" pitchFamily="18" charset="0"/>
                          <a:cs typeface="Times New Roman" pitchFamily="18" charset="0"/>
                        </a:rPr>
                        <a:t>E diceva: "Chi ha orecchi per ascoltare, </a:t>
                      </a:r>
                      <a:r>
                        <a:rPr lang="it-IT" sz="2400" b="1" dirty="0" smtClean="0">
                          <a:solidFill>
                            <a:srgbClr val="00B050"/>
                          </a:solidFill>
                          <a:latin typeface="Times New Roman" pitchFamily="18" charset="0"/>
                          <a:cs typeface="Times New Roman" pitchFamily="18" charset="0"/>
                        </a:rPr>
                        <a:t>ascolti</a:t>
                      </a:r>
                      <a:r>
                        <a:rPr lang="it-IT" sz="2400" b="1" dirty="0" smtClean="0">
                          <a:latin typeface="Times New Roman" pitchFamily="18" charset="0"/>
                          <a:cs typeface="Times New Roman" pitchFamily="18" charset="0"/>
                        </a:rPr>
                        <a:t>!“.</a:t>
                      </a:r>
                    </a:p>
                    <a:p>
                      <a:pPr algn="ctr"/>
                      <a:endParaRPr lang="it-IT" sz="2400"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2400" b="1" dirty="0" smtClean="0">
                          <a:latin typeface="Times New Roman" pitchFamily="18" charset="0"/>
                          <a:cs typeface="Times New Roman" pitchFamily="18" charset="0"/>
                        </a:rPr>
                        <a:t>. </a:t>
                      </a:r>
                      <a:r>
                        <a:rPr lang="it-IT" sz="2400" b="1" baseline="30000" dirty="0" smtClean="0">
                          <a:latin typeface="Times New Roman" pitchFamily="18" charset="0"/>
                          <a:cs typeface="Times New Roman" pitchFamily="18" charset="0"/>
                        </a:rPr>
                        <a:t>7</a:t>
                      </a:r>
                      <a:r>
                        <a:rPr lang="it-IT" sz="2400" b="1" dirty="0" smtClean="0">
                          <a:latin typeface="Times New Roman" pitchFamily="18" charset="0"/>
                          <a:cs typeface="Times New Roman" pitchFamily="18" charset="0"/>
                        </a:rPr>
                        <a:t>Un'altra parte cadde in mezzo ai rovi e i rovi, </a:t>
                      </a:r>
                      <a:r>
                        <a:rPr lang="it-IT" sz="2400" b="1" dirty="0" smtClean="0">
                          <a:solidFill>
                            <a:srgbClr val="FF0000"/>
                          </a:solidFill>
                          <a:latin typeface="Times New Roman" pitchFamily="18" charset="0"/>
                          <a:cs typeface="Times New Roman" pitchFamily="18" charset="0"/>
                        </a:rPr>
                        <a:t>cresciuti insieme con essa</a:t>
                      </a:r>
                      <a:r>
                        <a:rPr lang="it-IT" sz="2400" b="1" dirty="0" smtClean="0">
                          <a:latin typeface="Times New Roman" pitchFamily="18" charset="0"/>
                          <a:cs typeface="Times New Roman" pitchFamily="18" charset="0"/>
                        </a:rPr>
                        <a:t>, la soffocarono. </a:t>
                      </a:r>
                      <a:r>
                        <a:rPr lang="it-IT" sz="2400" b="1" baseline="30000" dirty="0" smtClean="0">
                          <a:latin typeface="Times New Roman" pitchFamily="18" charset="0"/>
                          <a:cs typeface="Times New Roman" pitchFamily="18" charset="0"/>
                        </a:rPr>
                        <a:t>8</a:t>
                      </a:r>
                      <a:r>
                        <a:rPr lang="it-IT" sz="2400" b="1" dirty="0" smtClean="0">
                          <a:latin typeface="Times New Roman" pitchFamily="18" charset="0"/>
                          <a:cs typeface="Times New Roman" pitchFamily="18" charset="0"/>
                        </a:rPr>
                        <a:t>Un'altra parte cadde sul terreno buono</a:t>
                      </a:r>
                      <a:r>
                        <a:rPr lang="it-IT" sz="2400" b="1" dirty="0" smtClean="0">
                          <a:solidFill>
                            <a:srgbClr val="FF0000"/>
                          </a:solidFill>
                          <a:latin typeface="Times New Roman" pitchFamily="18" charset="0"/>
                          <a:cs typeface="Times New Roman" pitchFamily="18" charset="0"/>
                        </a:rPr>
                        <a:t>, germogliò e fruttò cento volte tanto</a:t>
                      </a:r>
                      <a:r>
                        <a:rPr lang="it-IT" sz="2400" b="1" dirty="0" smtClean="0">
                          <a:latin typeface="Times New Roman" pitchFamily="18" charset="0"/>
                          <a:cs typeface="Times New Roman" pitchFamily="18" charset="0"/>
                        </a:rPr>
                        <a:t>". Detto questo, esclamò: "Chi ha orecchi per ascoltare, </a:t>
                      </a:r>
                      <a:r>
                        <a:rPr lang="it-IT" sz="2400" b="1" dirty="0" smtClean="0">
                          <a:solidFill>
                            <a:srgbClr val="00B050"/>
                          </a:solidFill>
                          <a:latin typeface="Times New Roman" pitchFamily="18" charset="0"/>
                          <a:cs typeface="Times New Roman" pitchFamily="18" charset="0"/>
                        </a:rPr>
                        <a:t>ascolti</a:t>
                      </a:r>
                      <a:r>
                        <a:rPr lang="it-IT" sz="2400" b="1" dirty="0" smtClean="0">
                          <a:latin typeface="Times New Roman" pitchFamily="18" charset="0"/>
                          <a:cs typeface="Times New Roman" pitchFamily="18" charset="0"/>
                        </a:rPr>
                        <a:t>!“.</a:t>
                      </a:r>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TotalTime>
  <Words>3530</Words>
  <Application>Microsoft Office PowerPoint</Application>
  <PresentationFormat>Presentazione su schermo (4:3)</PresentationFormat>
  <Paragraphs>245</Paragraphs>
  <Slides>60</Slides>
  <Notes>0</Notes>
  <HiddenSlides>0</HiddenSlides>
  <MMClips>0</MMClips>
  <ScaleCrop>false</ScaleCrop>
  <HeadingPairs>
    <vt:vector size="4" baseType="variant">
      <vt:variant>
        <vt:lpstr>Tema</vt:lpstr>
      </vt:variant>
      <vt:variant>
        <vt:i4>1</vt:i4>
      </vt:variant>
      <vt:variant>
        <vt:lpstr>Titoli diapositive</vt:lpstr>
      </vt:variant>
      <vt:variant>
        <vt:i4>60</vt:i4>
      </vt:variant>
    </vt:vector>
  </HeadingPairs>
  <TitlesOfParts>
    <vt:vector size="61" baseType="lpstr">
      <vt:lpstr>Tema di Office</vt:lpstr>
      <vt:lpstr>Il Nuovo Testamento</vt:lpstr>
      <vt:lpstr>Diapositiva 2</vt:lpstr>
      <vt:lpstr>Questo l’ordine:  Secondo Mannucci - Mazzinghi </vt:lpstr>
      <vt:lpstr>La Lettera agli Ebrei …</vt:lpstr>
      <vt:lpstr>Testi fondamentali …</vt:lpstr>
      <vt:lpstr>I Vangeli sinottici …</vt:lpstr>
      <vt:lpstr>Matteo, Marco e Luca …</vt:lpstr>
      <vt:lpstr>Diapositiva 8</vt:lpstr>
      <vt:lpstr>Diapositiva 9</vt:lpstr>
      <vt:lpstr>Diapositiva 10</vt:lpstr>
      <vt:lpstr>Marco  …</vt:lpstr>
      <vt:lpstr>Matteo …</vt:lpstr>
      <vt:lpstr>Luca …</vt:lpstr>
      <vt:lpstr>Giovanni …</vt:lpstr>
      <vt:lpstr>Diapositiva 15</vt:lpstr>
      <vt:lpstr>Le Lettere Cattoliche …</vt:lpstr>
      <vt:lpstr>Sempre le Lettere ‘cattoliche’ …</vt:lpstr>
      <vt:lpstr>L’Apocalisse</vt:lpstr>
      <vt:lpstr>Diapositiva 19</vt:lpstr>
      <vt:lpstr>Dei 299 mss maiuscoli i più noti sono:</vt:lpstr>
      <vt:lpstr>… seguono</vt:lpstr>
      <vt:lpstr>Dei 96 Papiri i più studiati sono:</vt:lpstr>
      <vt:lpstr>… seguono</vt:lpstr>
      <vt:lpstr>2 ‘Versioni’ latine</vt:lpstr>
      <vt:lpstr>2) Vulgata</vt:lpstr>
      <vt:lpstr>Diapositiva 26</vt:lpstr>
      <vt:lpstr>Storia del Canone del NT</vt:lpstr>
      <vt:lpstr>Sinteticamente alcune tappe.</vt:lpstr>
      <vt:lpstr>Marcione …</vt:lpstr>
      <vt:lpstr>Melitone … </vt:lpstr>
      <vt:lpstr>Tertulliano … </vt:lpstr>
      <vt:lpstr>Ireneo di Lione … </vt:lpstr>
      <vt:lpstr>Frammento Muratoriano</vt:lpstr>
      <vt:lpstr>… Frammento Muratoriano</vt:lpstr>
      <vt:lpstr>Origene …</vt:lpstr>
      <vt:lpstr>Eusebio di Cesarea …</vt:lpstr>
      <vt:lpstr>Altre tappe … </vt:lpstr>
      <vt:lpstr>In seguito …</vt:lpstr>
      <vt:lpstr>Concilio di Trento (1546)</vt:lpstr>
      <vt:lpstr>3 Criteri per la ‘canonicità’</vt:lpstr>
      <vt:lpstr>2)Conformità del contenuto alla regola della fede apostolica</vt:lpstr>
      <vt:lpstr>3)Uso liturgico</vt:lpstr>
      <vt:lpstr>La Tradizione nel NT</vt:lpstr>
      <vt:lpstr>Tradizione di Gesù</vt:lpstr>
      <vt:lpstr>Tradizione su Gesù</vt:lpstr>
      <vt:lpstr>Lo Spirito Santo …</vt:lpstr>
      <vt:lpstr>Diapositiva 47</vt:lpstr>
      <vt:lpstr>Prima testimonianza </vt:lpstr>
      <vt:lpstr>… continua</vt:lpstr>
      <vt:lpstr>Seconda testimonianza</vt:lpstr>
      <vt:lpstr>COSA SI DEDUCE DA ESSE?</vt:lpstr>
      <vt:lpstr>Diapositiva 52</vt:lpstr>
      <vt:lpstr>… continuiamo</vt:lpstr>
      <vt:lpstr>Diapositiva 54</vt:lpstr>
      <vt:lpstr>TEORIA DELLE DUE FONTI</vt:lpstr>
      <vt:lpstr>Diapositiva 56</vt:lpstr>
      <vt:lpstr>Chi ha ragione?</vt:lpstr>
      <vt:lpstr>In base alla Teoria delle due Fonti si possono datare</vt:lpstr>
      <vt:lpstr>… precisazioni</vt:lpstr>
      <vt:lpstr>E tu?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Giusy</dc:creator>
  <cp:lastModifiedBy>Giusy</cp:lastModifiedBy>
  <cp:revision>31</cp:revision>
  <dcterms:created xsi:type="dcterms:W3CDTF">2016-10-15T15:58:25Z</dcterms:created>
  <dcterms:modified xsi:type="dcterms:W3CDTF">2016-10-17T14:48:36Z</dcterms:modified>
</cp:coreProperties>
</file>