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44.xml" ContentType="application/vnd.openxmlformats-officedocument.presentationml.slide+xml"/>
  <Override PartName="/ppt/slides/slide153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9"/>
  </p:notesMasterIdLst>
  <p:sldIdLst>
    <p:sldId id="256" r:id="rId2"/>
    <p:sldId id="318" r:id="rId3"/>
    <p:sldId id="312" r:id="rId4"/>
    <p:sldId id="260" r:id="rId5"/>
    <p:sldId id="258" r:id="rId6"/>
    <p:sldId id="257" r:id="rId7"/>
    <p:sldId id="259" r:id="rId8"/>
    <p:sldId id="261" r:id="rId9"/>
    <p:sldId id="262" r:id="rId10"/>
    <p:sldId id="263" r:id="rId11"/>
    <p:sldId id="264" r:id="rId12"/>
    <p:sldId id="265" r:id="rId13"/>
    <p:sldId id="292" r:id="rId14"/>
    <p:sldId id="293" r:id="rId15"/>
    <p:sldId id="294" r:id="rId16"/>
    <p:sldId id="295" r:id="rId17"/>
    <p:sldId id="297" r:id="rId18"/>
    <p:sldId id="299" r:id="rId19"/>
    <p:sldId id="298" r:id="rId20"/>
    <p:sldId id="300" r:id="rId21"/>
    <p:sldId id="301" r:id="rId22"/>
    <p:sldId id="302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3" r:id="rId32"/>
    <p:sldId id="321" r:id="rId33"/>
    <p:sldId id="456" r:id="rId34"/>
    <p:sldId id="453" r:id="rId35"/>
    <p:sldId id="322" r:id="rId36"/>
    <p:sldId id="323" r:id="rId37"/>
    <p:sldId id="455" r:id="rId38"/>
    <p:sldId id="325" r:id="rId39"/>
    <p:sldId id="450" r:id="rId40"/>
    <p:sldId id="326" r:id="rId41"/>
    <p:sldId id="327" r:id="rId42"/>
    <p:sldId id="351" r:id="rId43"/>
    <p:sldId id="352" r:id="rId44"/>
    <p:sldId id="355" r:id="rId45"/>
    <p:sldId id="356" r:id="rId46"/>
    <p:sldId id="452" r:id="rId47"/>
    <p:sldId id="357" r:id="rId48"/>
    <p:sldId id="358" r:id="rId49"/>
    <p:sldId id="360" r:id="rId50"/>
    <p:sldId id="361" r:id="rId51"/>
    <p:sldId id="362" r:id="rId52"/>
    <p:sldId id="363" r:id="rId53"/>
    <p:sldId id="354" r:id="rId54"/>
    <p:sldId id="366" r:id="rId55"/>
    <p:sldId id="367" r:id="rId56"/>
    <p:sldId id="368" r:id="rId57"/>
    <p:sldId id="370" r:id="rId58"/>
    <p:sldId id="371" r:id="rId59"/>
    <p:sldId id="376" r:id="rId60"/>
    <p:sldId id="377" r:id="rId61"/>
    <p:sldId id="353" r:id="rId62"/>
    <p:sldId id="328" r:id="rId63"/>
    <p:sldId id="329" r:id="rId64"/>
    <p:sldId id="330" r:id="rId65"/>
    <p:sldId id="331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4" r:id="rId77"/>
    <p:sldId id="345" r:id="rId78"/>
    <p:sldId id="347" r:id="rId79"/>
    <p:sldId id="349" r:id="rId80"/>
    <p:sldId id="378" r:id="rId81"/>
    <p:sldId id="379" r:id="rId82"/>
    <p:sldId id="382" r:id="rId83"/>
    <p:sldId id="383" r:id="rId84"/>
    <p:sldId id="384" r:id="rId85"/>
    <p:sldId id="385" r:id="rId86"/>
    <p:sldId id="386" r:id="rId87"/>
    <p:sldId id="387" r:id="rId88"/>
    <p:sldId id="388" r:id="rId89"/>
    <p:sldId id="389" r:id="rId90"/>
    <p:sldId id="390" r:id="rId91"/>
    <p:sldId id="391" r:id="rId92"/>
    <p:sldId id="392" r:id="rId93"/>
    <p:sldId id="393" r:id="rId94"/>
    <p:sldId id="394" r:id="rId95"/>
    <p:sldId id="395" r:id="rId96"/>
    <p:sldId id="396" r:id="rId97"/>
    <p:sldId id="397" r:id="rId98"/>
    <p:sldId id="398" r:id="rId99"/>
    <p:sldId id="399" r:id="rId100"/>
    <p:sldId id="400" r:id="rId101"/>
    <p:sldId id="401" r:id="rId102"/>
    <p:sldId id="402" r:id="rId103"/>
    <p:sldId id="403" r:id="rId104"/>
    <p:sldId id="404" r:id="rId105"/>
    <p:sldId id="405" r:id="rId106"/>
    <p:sldId id="406" r:id="rId107"/>
    <p:sldId id="407" r:id="rId108"/>
    <p:sldId id="408" r:id="rId109"/>
    <p:sldId id="409" r:id="rId110"/>
    <p:sldId id="410" r:id="rId111"/>
    <p:sldId id="411" r:id="rId112"/>
    <p:sldId id="412" r:id="rId113"/>
    <p:sldId id="413" r:id="rId114"/>
    <p:sldId id="414" r:id="rId115"/>
    <p:sldId id="415" r:id="rId116"/>
    <p:sldId id="332" r:id="rId117"/>
    <p:sldId id="416" r:id="rId118"/>
    <p:sldId id="314" r:id="rId119"/>
    <p:sldId id="315" r:id="rId120"/>
    <p:sldId id="316" r:id="rId121"/>
    <p:sldId id="317" r:id="rId122"/>
    <p:sldId id="458" r:id="rId123"/>
    <p:sldId id="459" r:id="rId124"/>
    <p:sldId id="460" r:id="rId125"/>
    <p:sldId id="417" r:id="rId126"/>
    <p:sldId id="419" r:id="rId127"/>
    <p:sldId id="420" r:id="rId128"/>
    <p:sldId id="421" r:id="rId129"/>
    <p:sldId id="422" r:id="rId130"/>
    <p:sldId id="423" r:id="rId131"/>
    <p:sldId id="424" r:id="rId132"/>
    <p:sldId id="425" r:id="rId133"/>
    <p:sldId id="426" r:id="rId134"/>
    <p:sldId id="427" r:id="rId135"/>
    <p:sldId id="428" r:id="rId136"/>
    <p:sldId id="429" r:id="rId137"/>
    <p:sldId id="430" r:id="rId138"/>
    <p:sldId id="431" r:id="rId139"/>
    <p:sldId id="432" r:id="rId140"/>
    <p:sldId id="433" r:id="rId141"/>
    <p:sldId id="434" r:id="rId142"/>
    <p:sldId id="454" r:id="rId143"/>
    <p:sldId id="435" r:id="rId144"/>
    <p:sldId id="436" r:id="rId145"/>
    <p:sldId id="437" r:id="rId146"/>
    <p:sldId id="438" r:id="rId147"/>
    <p:sldId id="439" r:id="rId148"/>
    <p:sldId id="440" r:id="rId149"/>
    <p:sldId id="441" r:id="rId150"/>
    <p:sldId id="418" r:id="rId151"/>
    <p:sldId id="442" r:id="rId152"/>
    <p:sldId id="443" r:id="rId153"/>
    <p:sldId id="445" r:id="rId154"/>
    <p:sldId id="446" r:id="rId155"/>
    <p:sldId id="447" r:id="rId156"/>
    <p:sldId id="448" r:id="rId157"/>
    <p:sldId id="449" r:id="rId15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332DD-E27F-44A3-B90B-0F3A8DCA872D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73BB-B289-4421-99D9-79BDF158A72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973BB-B289-4421-99D9-79BDF158A723}" type="slidenum">
              <a:rPr lang="it-IT" smtClean="0"/>
              <a:pPr/>
              <a:t>82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88F2-50A1-4D3D-9C8C-EF6D281B5A73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27FC-914C-44AF-A9E2-A0BC76896DC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ing.com/images/search?q=ges%c3%b9+immagini&amp;view=detailv2&amp;qpvt=ges%c3%b9+immagini&amp;id=8ED41DC80E86AABEB5FC0A24819F9E45B1B298C8&amp;selectedIndex=16&amp;ccid=qixcxmE8&amp;simid=608015354131710244&amp;thid=OIP.Maa2c5cc6613c4359c9edf66f508700e3o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it.wikipedia.org/wiki/File:Map_of_Jerusalem_-_the_old_city_-_EN.p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it.wikipedia.org/wiki/File:OldCityMap.PNG" TargetMode="Externa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/index.php?title=Porta_di_Sion&amp;action=edit&amp;redlink=1" TargetMode="External"/><Relationship Id="rId3" Type="http://schemas.openxmlformats.org/officeDocument/2006/relationships/hyperlink" Target="https://it.wikipedia.org/w/index.php?title=Porta_di_Damasco&amp;action=edit&amp;redlink=1" TargetMode="External"/><Relationship Id="rId7" Type="http://schemas.openxmlformats.org/officeDocument/2006/relationships/hyperlink" Target="https://it.wikipedia.org/w/index.php?title=Porta_delle_Immondizie&amp;action=edit&amp;redlink=1" TargetMode="External"/><Relationship Id="rId2" Type="http://schemas.openxmlformats.org/officeDocument/2006/relationships/hyperlink" Target="https://it.wikipedia.org/w/index.php?title=Nuova_Porta_(Gerusalemme)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Porta_d'Oro_(Gerusalemme)" TargetMode="External"/><Relationship Id="rId5" Type="http://schemas.openxmlformats.org/officeDocument/2006/relationships/hyperlink" Target="https://it.wikipedia.org/w/index.php?title=Porta_dei_Leoni_(Gerusalemme)&amp;action=edit&amp;redlink=1" TargetMode="External"/><Relationship Id="rId4" Type="http://schemas.openxmlformats.org/officeDocument/2006/relationships/hyperlink" Target="https://it.wikipedia.org/w/index.php?title=Porta_d'Erode&amp;action=edit&amp;redlink=1" TargetMode="External"/><Relationship Id="rId9" Type="http://schemas.openxmlformats.org/officeDocument/2006/relationships/hyperlink" Target="https://it.wikipedia.org/wiki/Porta_di_Giaffa" TargetMode="Externa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Halakha" TargetMode="Externa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it.wikipedia.org/wiki/File:P52_recto.jpg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Cicerone" TargetMode="Externa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javascript:%20void(0)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it.wikipedia.org/wiki/File:Ministero_Ges%C3%B9_2.jpg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1.bp.blogspot.com/-6l-kMx8V2v4/UZzdIMsRe-I/AAAAAAAABsY/OGXFlvVuUuU/s1600/GESU'.jpg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bing.com/images/search?q=viaggi+di+ges%c3%b9&amp;view=detailv2&amp;&amp;id=E9AD854F6A461D056895F5B1B4ADBDB63BEB7A2F&amp;selectedIndex=0&amp;ccid=TAFrF1mE&amp;simid=608047781152426270&amp;thid=OIP.M4c016b17598448573590a9c9307c4771o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bing.com/images/search?q=lago+cafarnao&amp;view=detailv2&amp;&amp;id=47E04984F51E8A7D22D2E91C022481B441AED26B&amp;selectedIndex=4&amp;ccid=ZyR8LsbH&amp;simid=608002009690475568&amp;thid=OIP.M67247c2ec6c7adf9cf6aaf360a436b8bo0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it.wikipedia.org/wiki/File:West_Bank_and_Gaza_Strip_location_map.svg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it.wikipedia.org/wiki/File:Gerico02.JPG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8"/>
          </a:xfrm>
        </p:spPr>
        <p:txBody>
          <a:bodyPr>
            <a:normAutofit/>
          </a:bodyPr>
          <a:lstStyle/>
          <a:p>
            <a:r>
              <a:rPr lang="it-IT" sz="7200" b="1" dirty="0" smtClean="0">
                <a:solidFill>
                  <a:srgbClr val="FF0000"/>
                </a:solidFill>
                <a:latin typeface="Harlow Solid Italic" pitchFamily="82" charset="0"/>
                <a:cs typeface="Times New Roman" pitchFamily="18" charset="0"/>
              </a:rPr>
              <a:t>Verso … Gesù Cristo</a:t>
            </a:r>
            <a:endParaRPr lang="it-IT" sz="7200" b="1" dirty="0">
              <a:solidFill>
                <a:srgbClr val="FF0000"/>
              </a:solidFill>
              <a:latin typeface="Harlow Solid Italic" pitchFamily="82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04456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4" name="Immagine 3" descr="http://tse1.mm.bing.net/th?&amp;id=OIP.Maa2c5cc6613c4359c9edf66f508700e3o1&amp;w=206&amp;h=300&amp;c=0&amp;pid=1.9&amp;rs=0&amp;p=0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700808"/>
            <a:ext cx="388843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Bibbia ‘ebraica’ </a:t>
            </a:r>
            <a:r>
              <a:rPr lang="it-IT" dirty="0" smtClean="0"/>
              <a:t>= </a:t>
            </a:r>
            <a:r>
              <a:rPr lang="it-IT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TaNaK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229600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04395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orah (</a:t>
                      </a:r>
                      <a:r>
                        <a:rPr lang="it-IT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Legge</a:t>
                      </a:r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it-IT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ebim</a:t>
                      </a:r>
                      <a:r>
                        <a:rPr lang="it-IT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it-IT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Profeti</a:t>
                      </a:r>
                      <a:r>
                        <a:rPr lang="it-IT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it-IT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etubim</a:t>
                      </a:r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it-IT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Scritti</a:t>
                      </a:r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6205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Genesi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Esodo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Levitico</a:t>
                      </a:r>
                      <a:r>
                        <a:rPr lang="it-IT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Numeri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Deuteronomio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Giosuè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Giudici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Samuele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Isaia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Geremia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Ezechiele</a:t>
                      </a:r>
                    </a:p>
                    <a:p>
                      <a:pPr algn="ctr"/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Osea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Gioele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Amos,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Abdia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Giona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Michea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Naum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Abacuc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Sofonia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Aggeo</a:t>
                      </a:r>
                      <a:r>
                        <a:rPr lang="it-IT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Zaccaria, </a:t>
                      </a:r>
                      <a:r>
                        <a:rPr lang="it-IT" sz="2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Malachia</a:t>
                      </a:r>
                      <a:endParaRPr lang="it-IT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Salmi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Giobbe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Proverbi</a:t>
                      </a:r>
                    </a:p>
                    <a:p>
                      <a:pPr algn="ctr"/>
                      <a:r>
                        <a:rPr lang="it-IT" sz="2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Rut</a:t>
                      </a:r>
                      <a:endParaRPr lang="it-IT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Cantico</a:t>
                      </a:r>
                    </a:p>
                    <a:p>
                      <a:pPr algn="ctr"/>
                      <a:r>
                        <a:rPr lang="it-IT" sz="2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Qoelet</a:t>
                      </a:r>
                      <a:endParaRPr lang="it-IT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Lamentazioni</a:t>
                      </a: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Ester</a:t>
                      </a:r>
                      <a:endParaRPr lang="it-IT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Daniele</a:t>
                      </a:r>
                    </a:p>
                    <a:p>
                      <a:pPr algn="ctr"/>
                      <a:r>
                        <a:rPr lang="it-IT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Esdra</a:t>
                      </a:r>
                      <a:endParaRPr lang="it-IT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Neemia</a:t>
                      </a:r>
                      <a:endParaRPr lang="it-IT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Cronache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Non infrangeva le regole …</a:t>
            </a:r>
            <a:endParaRPr lang="it-IT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dirty="0" smtClean="0"/>
              <a:t>… del ‘puro’ perché Levi era di origine ebraica, </a:t>
            </a:r>
            <a:r>
              <a:rPr lang="it-IT" b="1" dirty="0" smtClean="0"/>
              <a:t>ma Gesù dava ‘scandalo’ lo stesso perché Levi era comunque ritenuto ‘ingiusto’</a:t>
            </a:r>
            <a:r>
              <a:rPr lang="it-IT" dirty="0" smtClean="0"/>
              <a:t>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Il Salmo 1,1 dice </a:t>
            </a:r>
            <a:r>
              <a:rPr lang="it-IT" b="1" i="1" dirty="0" smtClean="0">
                <a:solidFill>
                  <a:srgbClr val="0070C0"/>
                </a:solidFill>
              </a:rPr>
              <a:t>beato l’uomo che retto procede e non entra nel consiglio degli empi</a:t>
            </a:r>
            <a:r>
              <a:rPr lang="it-IT" i="1" dirty="0" smtClean="0"/>
              <a:t>.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Quindi Gesù dà scandalo.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Eppure </a:t>
            </a:r>
            <a:r>
              <a:rPr lang="it-IT" b="1" dirty="0" err="1" smtClean="0"/>
              <a:t>Zaccheo</a:t>
            </a:r>
            <a:r>
              <a:rPr lang="it-IT" b="1" dirty="0" smtClean="0"/>
              <a:t> fa molto più di quello che gli dice Gesù …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Do la metà dei miei beni ai poveri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… è proprio tanto!!</a:t>
            </a:r>
          </a:p>
          <a:p>
            <a:pPr algn="ctr">
              <a:buNone/>
            </a:pPr>
            <a:r>
              <a:rPr lang="it-IT" b="1" dirty="0" smtClean="0"/>
              <a:t>Inoltre … </a:t>
            </a:r>
            <a:r>
              <a:rPr lang="it-IT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ho rubato a qualcuno …</a:t>
            </a:r>
          </a:p>
          <a:p>
            <a:pPr algn="ctr">
              <a:buNone/>
            </a:pPr>
            <a:endParaRPr lang="it-IT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/>
              <a:t>… meglio</a:t>
            </a:r>
            <a:r>
              <a:rPr lang="it-IT" b="1" i="1" dirty="0" smtClean="0"/>
              <a:t> estorto</a:t>
            </a:r>
          </a:p>
          <a:p>
            <a:pPr algn="ctr">
              <a:buNone/>
            </a:pPr>
            <a:endParaRPr lang="it-IT" b="1" i="1" dirty="0" smtClean="0">
              <a:solidFill>
                <a:srgbClr val="92D050"/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συκοφαντέω</a:t>
            </a:r>
            <a:r>
              <a:rPr lang="it-IT" b="1" dirty="0" smtClean="0"/>
              <a:t> = </a:t>
            </a:r>
            <a:r>
              <a:rPr lang="it-IT" b="1" i="1" dirty="0" smtClean="0"/>
              <a:t>abuso del potere </a:t>
            </a:r>
          </a:p>
          <a:p>
            <a:pPr algn="ctr">
              <a:buNone/>
            </a:pPr>
            <a:r>
              <a:rPr lang="it-IT" b="1" i="1" dirty="0" smtClean="0"/>
              <a:t>per approfittarmi del debole</a:t>
            </a:r>
            <a:endParaRPr lang="it-IT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chemeClr val="accent1">
                    <a:lumMod val="50000"/>
                  </a:schemeClr>
                </a:solidFill>
              </a:rPr>
              <a:t>4 volte tanto</a:t>
            </a:r>
            <a:endParaRPr lang="it-IT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Nell’AT era prevista la restituzione del quadruplo nel seguente caso </a:t>
            </a:r>
            <a:r>
              <a:rPr lang="it-IT" sz="2000" dirty="0" smtClean="0"/>
              <a:t>(</a:t>
            </a:r>
            <a:r>
              <a:rPr lang="it-IT" sz="2000" dirty="0" err="1" smtClean="0"/>
              <a:t>Es</a:t>
            </a:r>
            <a:r>
              <a:rPr lang="it-IT" sz="2000" dirty="0" smtClean="0"/>
              <a:t> 21,37)</a:t>
            </a:r>
            <a:r>
              <a:rPr lang="it-IT" dirty="0" smtClean="0"/>
              <a:t>:</a:t>
            </a:r>
            <a:endParaRPr lang="it-IT" sz="2000" dirty="0" smtClean="0"/>
          </a:p>
          <a:p>
            <a:pPr algn="ctr">
              <a:buNone/>
            </a:pPr>
            <a:endParaRPr lang="it-IT" b="1" i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rgbClr val="FF0000"/>
                </a:solidFill>
              </a:rPr>
              <a:t>Quando un uomo ruba un bue o un montone e poi lo sgozza e lo vende, darà come indennizzo 5 capi di grosso bestiame per il bue e 4 capi di bestiame minuto per il montone.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Oppure 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3600" b="1" dirty="0" smtClean="0"/>
              <a:t>La </a:t>
            </a:r>
            <a:r>
              <a:rPr lang="it-IT" sz="3600" b="1" u="sng" dirty="0" smtClean="0"/>
              <a:t>legge romana</a:t>
            </a:r>
            <a:r>
              <a:rPr lang="it-IT" sz="3600" b="1" dirty="0" smtClean="0"/>
              <a:t> imponeva la ‘regola’ della restituzione del quadruplo a tutti </a:t>
            </a:r>
          </a:p>
          <a:p>
            <a:pPr algn="ctr">
              <a:buNone/>
            </a:pPr>
            <a:r>
              <a:rPr lang="it-IT" sz="3600" b="1" dirty="0" smtClean="0"/>
              <a:t>i furti ‘manifesti’.</a:t>
            </a:r>
          </a:p>
          <a:p>
            <a:pPr>
              <a:buNone/>
            </a:pPr>
            <a:endParaRPr lang="it-IT" sz="3600" dirty="0" smtClean="0"/>
          </a:p>
          <a:p>
            <a:pPr algn="ctr">
              <a:buNone/>
            </a:pPr>
            <a:r>
              <a:rPr lang="it-IT" sz="3600" b="1" dirty="0" smtClean="0">
                <a:solidFill>
                  <a:schemeClr val="accent6">
                    <a:lumMod val="50000"/>
                  </a:schemeClr>
                </a:solidFill>
              </a:rPr>
              <a:t>… è quanto </a:t>
            </a:r>
            <a:r>
              <a:rPr lang="it-IT" sz="3600" b="1" dirty="0" err="1" smtClean="0">
                <a:solidFill>
                  <a:schemeClr val="accent6">
                    <a:lumMod val="50000"/>
                  </a:schemeClr>
                </a:solidFill>
              </a:rPr>
              <a:t>Zaccheo</a:t>
            </a:r>
            <a:r>
              <a:rPr lang="it-IT" sz="3600" b="1" dirty="0" smtClean="0">
                <a:solidFill>
                  <a:schemeClr val="accent6">
                    <a:lumMod val="50000"/>
                  </a:schemeClr>
                </a:solidFill>
              </a:rPr>
              <a:t> applica a sé!</a:t>
            </a:r>
            <a:endParaRPr lang="it-IT" sz="3600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Nessuna … categoria è esclusa dalla salvezza!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FF0000"/>
                </a:solidFill>
              </a:rPr>
              <a:t>Oggi </a:t>
            </a:r>
          </a:p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Non corrisponde tanto ad un significato cronologico, quanto piuttosto teologico</a:t>
            </a:r>
          </a:p>
          <a:p>
            <a:pPr algn="ctr"/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Oggi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2,11; 5,26; 12,28; 13,32-33; 19,5.9; 22,34.61; 23,43)</a:t>
            </a:r>
          </a:p>
          <a:p>
            <a:endParaRPr lang="it-IT" dirty="0" smtClean="0"/>
          </a:p>
          <a:p>
            <a:r>
              <a:rPr lang="it-IT" dirty="0" smtClean="0"/>
              <a:t>Oggi come </a:t>
            </a:r>
            <a:r>
              <a:rPr lang="it-IT" b="1" u="sng" dirty="0" smtClean="0">
                <a:solidFill>
                  <a:srgbClr val="0070C0"/>
                </a:solidFill>
              </a:rPr>
              <a:t>tempo favorevole</a:t>
            </a:r>
            <a:r>
              <a:rPr lang="it-IT" dirty="0" smtClean="0"/>
              <a:t>, attuale, da cogliere subito per fini salvifici.  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Il perdono dei peccati</a:t>
            </a:r>
            <a:endParaRPr lang="it-IT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4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484984">
                <a:tc>
                  <a:txBody>
                    <a:bodyPr/>
                    <a:lstStyle/>
                    <a:p>
                      <a:pPr algn="ctr"/>
                      <a:endParaRPr lang="it-IT" sz="4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La</a:t>
                      </a:r>
                      <a:r>
                        <a:rPr lang="it-IT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missione di Gesù:  </a:t>
                      </a:r>
                    </a:p>
                    <a:p>
                      <a:pPr algn="ctr"/>
                      <a:r>
                        <a:rPr lang="it-IT" sz="400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cercare e salvare ciò che era perduto</a:t>
                      </a:r>
                      <a:endParaRPr lang="it-IT" sz="4000" u="sng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Chi è </a:t>
            </a:r>
            <a:r>
              <a:rPr lang="it-IT" b="1" dirty="0" err="1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Zaccheo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?</a:t>
            </a:r>
            <a:endParaRPr lang="it-IT" b="1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Un pubblico sì peccatore, ma interessato </a:t>
            </a:r>
          </a:p>
          <a:p>
            <a:pPr algn="ctr">
              <a:buNone/>
            </a:pP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ad un’indagine su Cristo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sz="4400" b="1" dirty="0" smtClean="0">
                <a:solidFill>
                  <a:srgbClr val="7030A0"/>
                </a:solidFill>
              </a:rPr>
              <a:t>Una provocazione nei riguardi dell’ostilità e dell’indifferenza </a:t>
            </a:r>
          </a:p>
          <a:p>
            <a:pPr algn="ctr">
              <a:buNone/>
            </a:pPr>
            <a:r>
              <a:rPr lang="it-IT" sz="4400" b="1" dirty="0" smtClean="0">
                <a:solidFill>
                  <a:srgbClr val="7030A0"/>
                </a:solidFill>
              </a:rPr>
              <a:t>dei capi dei giudei</a:t>
            </a:r>
            <a:endParaRPr lang="it-IT" sz="4400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La gioia di </a:t>
            </a:r>
            <a:r>
              <a:rPr lang="it-IT" b="1" dirty="0" err="1" smtClean="0">
                <a:solidFill>
                  <a:schemeClr val="accent1">
                    <a:lumMod val="50000"/>
                  </a:schemeClr>
                </a:solidFill>
              </a:rPr>
              <a:t>Zaccheo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L’incontro con Cristo sempre è donatore di gioia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χαίρω </a:t>
            </a:r>
            <a:r>
              <a:rPr lang="it-IT" dirty="0" smtClean="0"/>
              <a:t>= </a:t>
            </a:r>
            <a:r>
              <a:rPr lang="it-IT" b="1" i="1" dirty="0" smtClean="0"/>
              <a:t>provo gioia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Arial Black" pitchFamily="34" charset="0"/>
              </a:rPr>
              <a:t>È la libertà dalle colpe, dai pesi interiori,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Arial Black" pitchFamily="34" charset="0"/>
              </a:rPr>
              <a:t>dai rimorsi, da ciò io non perdono a me stesso </a:t>
            </a:r>
          </a:p>
          <a:p>
            <a:pPr>
              <a:buNone/>
            </a:pPr>
            <a:endParaRPr lang="it-IT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Conseguenza …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5400" b="1" dirty="0" smtClean="0"/>
              <a:t>… cambiamento di vita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sz="4400" b="1" dirty="0" smtClean="0">
                <a:solidFill>
                  <a:srgbClr val="C00000"/>
                </a:solidFill>
              </a:rPr>
              <a:t>Se davvero c’è </a:t>
            </a:r>
          </a:p>
          <a:p>
            <a:pPr algn="ctr">
              <a:buNone/>
            </a:pPr>
            <a:r>
              <a:rPr lang="it-IT" sz="4400" b="1" dirty="0" smtClean="0">
                <a:solidFill>
                  <a:srgbClr val="C00000"/>
                </a:solidFill>
              </a:rPr>
              <a:t>un incontro con Cristo, </a:t>
            </a:r>
          </a:p>
          <a:p>
            <a:pPr algn="ctr">
              <a:buNone/>
            </a:pPr>
            <a:r>
              <a:rPr lang="it-IT" sz="4400" b="1" u="sng" dirty="0" smtClean="0">
                <a:solidFill>
                  <a:srgbClr val="C00000"/>
                </a:solidFill>
              </a:rPr>
              <a:t>cambia la vita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Oggi devo fermarmi a casa tua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… </a:t>
            </a:r>
            <a:r>
              <a:rPr lang="it-IT" sz="6000" b="1" dirty="0" smtClean="0">
                <a:solidFill>
                  <a:srgbClr val="FF0000"/>
                </a:solidFill>
              </a:rPr>
              <a:t>Gesù attende e guarda chi viene verso Lui, ma anche si attende che gli si offra accoglienza nella propria ‘casa’.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Legge</a:t>
            </a: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(o </a:t>
            </a:r>
            <a:r>
              <a:rPr lang="it-IT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Mosè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>
              <a:buNone/>
            </a:pPr>
            <a:endParaRPr lang="it-IT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Profeti</a:t>
            </a:r>
          </a:p>
          <a:p>
            <a:pPr algn="ctr">
              <a:buNone/>
            </a:pPr>
            <a:endParaRPr lang="it-IT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Scritti</a:t>
            </a:r>
            <a:endParaRPr lang="it-IT" sz="4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Alla fine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400" dirty="0" smtClean="0"/>
              <a:t>… </a:t>
            </a:r>
            <a:r>
              <a:rPr lang="it-IT" sz="4400" b="1" dirty="0" smtClean="0">
                <a:solidFill>
                  <a:srgbClr val="0070C0"/>
                </a:solidFill>
              </a:rPr>
              <a:t>Gesù non si rivolge a </a:t>
            </a:r>
            <a:r>
              <a:rPr lang="it-IT" sz="4400" b="1" dirty="0" err="1" smtClean="0">
                <a:solidFill>
                  <a:srgbClr val="0070C0"/>
                </a:solidFill>
              </a:rPr>
              <a:t>Zaccheo</a:t>
            </a:r>
            <a:r>
              <a:rPr lang="it-IT" sz="4400" b="1" dirty="0" smtClean="0">
                <a:solidFill>
                  <a:srgbClr val="0070C0"/>
                </a:solidFill>
              </a:rPr>
              <a:t>, </a:t>
            </a:r>
          </a:p>
          <a:p>
            <a:pPr algn="ctr">
              <a:buNone/>
            </a:pPr>
            <a:r>
              <a:rPr lang="it-IT" sz="4400" b="1" dirty="0" smtClean="0">
                <a:solidFill>
                  <a:srgbClr val="0070C0"/>
                </a:solidFill>
              </a:rPr>
              <a:t>ma … a tutti</a:t>
            </a:r>
          </a:p>
          <a:p>
            <a:pPr algn="ctr">
              <a:buNone/>
            </a:pPr>
            <a:endParaRPr lang="it-IT" sz="44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sz="4400" b="1" i="1" dirty="0" smtClean="0">
                <a:solidFill>
                  <a:schemeClr val="tx2">
                    <a:lumMod val="50000"/>
                  </a:schemeClr>
                </a:solidFill>
              </a:rPr>
              <a:t>Cercare e salvare chi era perduto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7200" b="1" i="1" dirty="0" smtClean="0"/>
              <a:t>E tu?</a:t>
            </a:r>
            <a:endParaRPr lang="it-IT" sz="7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7200" b="1" dirty="0" smtClean="0">
                <a:latin typeface="Arial Black" pitchFamily="34" charset="0"/>
              </a:rPr>
              <a:t>In che fase dell’episodio di </a:t>
            </a:r>
            <a:r>
              <a:rPr lang="it-IT" sz="7200" b="1" dirty="0" err="1" smtClean="0">
                <a:latin typeface="Arial Black" pitchFamily="34" charset="0"/>
              </a:rPr>
              <a:t>Zaccheo</a:t>
            </a:r>
            <a:r>
              <a:rPr lang="it-IT" sz="7200" b="1" dirty="0" smtClean="0">
                <a:latin typeface="Arial Black" pitchFamily="34" charset="0"/>
              </a:rPr>
              <a:t> </a:t>
            </a:r>
          </a:p>
          <a:p>
            <a:pPr algn="ctr">
              <a:buNone/>
            </a:pPr>
            <a:r>
              <a:rPr lang="it-IT" sz="7200" b="1" dirty="0" smtClean="0">
                <a:latin typeface="Arial Black" pitchFamily="34" charset="0"/>
              </a:rPr>
              <a:t>ti trovi?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 preso da curiosità per la Parola di Dio, ma ti arrampichi sull’albero della tua ‘indipendenza’ dalla comunità, dalla Chiesa?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 lasci guardare da Gesù, cioè gli apri il cuore convinto che prima della tua ricerca di Lui c’è Lui che già ti ha cercato?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Credi che il Signore vuole abitare presso di te, </a:t>
            </a:r>
          </a:p>
          <a:p>
            <a:pPr algn="ctr">
              <a:buNone/>
            </a:pPr>
            <a:r>
              <a:rPr lang="it-IT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cioè nel tuo cuore, nella tua vita, nelle tue relazioni con gli altri, nel tuo lavoro, nelle tue preoccupazioni, nelle tue attese e nelle tue gioie?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 ricchezze puoi ‘restituire’?</a:t>
            </a:r>
          </a:p>
          <a:p>
            <a:pPr algn="ctr">
              <a:buNone/>
            </a:pPr>
            <a:r>
              <a:rPr lang="it-IT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Il tuo ‘cuore’, il tuo tempo, la tua disponibilità all’altro che si trova nel bisogno, la tua preghiera, la tua intelligenza, le tue capacità, …?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rgbClr val="002060"/>
                </a:solidFill>
                <a:latin typeface="Algerian" pitchFamily="82" charset="0"/>
              </a:rPr>
              <a:t>Gesù Cristo angosciato torturato ucciso</a:t>
            </a:r>
            <a:endParaRPr lang="it-IT" sz="9600" b="1" dirty="0">
              <a:solidFill>
                <a:srgbClr val="00206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>
                <a:solidFill>
                  <a:srgbClr val="FF0000"/>
                </a:solidFill>
              </a:rPr>
              <a:t>Nella </a:t>
            </a:r>
            <a:r>
              <a:rPr lang="it-IT" sz="7200" b="1" i="1" dirty="0" smtClean="0">
                <a:solidFill>
                  <a:srgbClr val="FF0000"/>
                </a:solidFill>
              </a:rPr>
              <a:t>città santa</a:t>
            </a:r>
            <a:endParaRPr lang="it-IT" sz="7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it-IT" sz="7200" b="1" dirty="0" smtClean="0">
                <a:solidFill>
                  <a:srgbClr val="FF0000"/>
                </a:solidFill>
                <a:latin typeface="Algerian" pitchFamily="82" charset="0"/>
              </a:rPr>
              <a:t>Gerusalemme </a:t>
            </a:r>
            <a:endParaRPr lang="it-IT" sz="7200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e-IL" sz="7200" b="1" dirty="0" smtClean="0">
                <a:latin typeface="Times New Roman" pitchFamily="18" charset="0"/>
                <a:cs typeface="Times New Roman" pitchFamily="18" charset="0"/>
              </a:rPr>
              <a:t>יְרוּשָׁלַיִם</a:t>
            </a:r>
            <a:endParaRPr lang="it-IT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7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‘visione di pace’</a:t>
            </a:r>
            <a:endParaRPr lang="it-IT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https://upload.wikimedia.org/wikipedia/commons/thumb/e/eb/Map_of_Jerusalem_-_the_old_city_-_EN.png/400px-Map_of_Jerusalem_-_the_old_city_-_EN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Mosè</a:t>
            </a:r>
            <a:r>
              <a:rPr lang="it-IT" dirty="0" smtClean="0"/>
              <a:t> 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(Legge)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Profeti </a:t>
            </a:r>
            <a:b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 i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Salmi 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(Scritti)</a:t>
            </a:r>
            <a:endParaRPr lang="it-IT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cominciando da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Mosè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 da tutti i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profeti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spiegò loro quanto lo riguardava in tutte le Scritture </a:t>
            </a:r>
          </a:p>
          <a:p>
            <a:pPr algn="ctr"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24,27)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Hanno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Mosè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 i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Profeti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ascoltino loro …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non ascoltano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Mosè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 i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Profeti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non saranno persuasi neanche se uno risorgesse dai morti. </a:t>
            </a:r>
          </a:p>
          <a:p>
            <a:pPr algn="ctr">
              <a:buNone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6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16,29.31)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bisogna che si compiano tutte le cose scritte su di me nella legge di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Mosè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nei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Profeti</a:t>
            </a:r>
            <a:r>
              <a:rPr lang="it-IT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nei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Salmi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24,44)</a:t>
            </a:r>
            <a:endParaRPr lang="it-IT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60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Città Vecchia di Gerusalemme</a:t>
            </a:r>
            <a:r>
              <a:rPr lang="it-IT" sz="6000" dirty="0" smtClean="0">
                <a:latin typeface="Times New Roman" pitchFamily="18" charset="0"/>
                <a:cs typeface="Times New Roman" pitchFamily="18" charset="0"/>
              </a:rPr>
              <a:t> è quella parte della città che si trova dentro le mura. 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Città di David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Cittadella 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è il nucleo originario di Gerusalemme, sul Monte Sion, fondato dai </a:t>
            </a:r>
            <a:r>
              <a:rPr lang="it-IT" sz="4000" dirty="0" err="1" smtClean="0">
                <a:latin typeface="Times New Roman" pitchFamily="18" charset="0"/>
                <a:cs typeface="Times New Roman" pitchFamily="18" charset="0"/>
              </a:rPr>
              <a:t>Gebusei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 e conquistato dal re David 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(1000 a. C.).</a:t>
            </a:r>
          </a:p>
          <a:p>
            <a:pPr algn="ctr">
              <a:buNone/>
            </a:pPr>
            <a:endParaRPr lang="it-IT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Suo figlio Salomone fortificò anche la parte Nord, più elevata, e vi costruì il Tempio in onore a YHWH.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Risultato immagine per gerusalemme mapp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7992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https://upload.wikimedia.org/wikipedia/commons/thumb/6/6b/OldCityMap.PNG/220px-OldCityMap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Porte di Gerusalemme</a:t>
            </a:r>
            <a:endParaRPr lang="it-IT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2" tooltip="Nuova Porta (Gerusalemme) (la pagina non esiste)"/>
              </a:rPr>
              <a:t>Nuova Porta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è la più recente (1887) ed è situata nella parte occidentale delle mura a Nord.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3" tooltip="Porta di Damasco (la pagina non esiste)"/>
              </a:rPr>
              <a:t>Porta di Damasco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 "porta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Sichem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“ o "Porta del Pilastro: costruita nel 1537  è situata al centro delle mura a Nord; da qui  per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Sichem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4" tooltip="Porta d'Erode (la pagina non esiste)"/>
              </a:rPr>
              <a:t>Porta d'Erode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 "porta delle Pecore“: situata nella parte orientale delle mura a Nord.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5" tooltip="Porta dei Leoni (Gerusalemme) (la pagina non esiste)"/>
              </a:rPr>
              <a:t>Porta dei Leoni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o"porta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Giosafat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", "porta di Santa Maria"  o"porta di Santo Stefano“ : è situata nella parte Nord delle mura a Est. 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6" tooltip="Porta d'Oro (Gerusalemme)"/>
              </a:rPr>
              <a:t>Porta d'oro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 "porta della Misericordia" o anche "porta della Vita eterna":  è  chiusa, poiché attraverso essa  il Messia entrerà in Gerusalemme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7" tooltip="Porta delle Immondizie (la pagina non esiste)"/>
              </a:rPr>
              <a:t>Porta delle Immondizie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 situata nella parte orientale delle mura Sud;.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8" tooltip="Porta di Sion (la pagina non esiste)"/>
              </a:rPr>
              <a:t>Porta di Sion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o"porta di Davide" poiché dà accesso al monte Sion  ove si trova la tomba di David . È l'ingresso al quartiere ebraico.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9" tooltip="Porta di Giaffa"/>
              </a:rPr>
              <a:t>Porta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  <a:hlinkClick r:id="rId9" tooltip="Porta di Giaffa"/>
              </a:rPr>
              <a:t>Giaffa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o"porta degli Amici“ o "porta della Torre di Davide": è situata al centro delle mura Ovest. Conduce alla città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Giaffa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t-IT" sz="2400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6858000">
                <a:tc>
                  <a:txBody>
                    <a:bodyPr/>
                    <a:lstStyle/>
                    <a:p>
                      <a:pPr algn="ctr"/>
                      <a:r>
                        <a:rPr lang="it-IT" sz="32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Uscito se ne andò, come al solito, al monte degli Ulivi; anche i discepoli lo seguirono.  Giunto sul luogo, disse loro: "Pregate, per non entrare in tentazione". Poi si allontanò da loro quasi un tiro di sasso e, inginocchiatosi, pregava: "Padre, se vuoi, allontana da me questo calice! Tuttavia non sia fatta la mia, ma la tua volontà". Gli apparve allora un angelo dal cielo a confortarlo. </a:t>
                      </a:r>
                      <a:r>
                        <a:rPr lang="it-IT" sz="32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preda all' angoscia, pregava più intensamente; e il suo sudore diventò come gocce di sangue che cadevano a terra</a:t>
                      </a:r>
                      <a:r>
                        <a:rPr lang="it-IT" sz="32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Poi, rialzatosi dalla preghiera, andò dai discepoli e li trovò che dormivano per la tristezza. E disse loro: "Perché dormite? Alzatevi e pregate, per non entrare in tentazione" </a:t>
                      </a:r>
                      <a:r>
                        <a:rPr lang="it-IT" sz="12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it-IT" sz="1200" b="1" i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Lc</a:t>
                      </a:r>
                      <a:r>
                        <a:rPr lang="it-IT" sz="12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22,39-46)</a:t>
                      </a:r>
                      <a:endParaRPr lang="it-IT" sz="1200" i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preda all’angoscia …</a:t>
            </a:r>
            <a:endParaRPr lang="it-IT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ἀγωνίᾳ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combattimento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ambito greco e poi romano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ἀγωνία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stava infatti a designare lotta, combattimento, sofferenza interiore</a:t>
            </a: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Verbo </a:t>
            </a:r>
            <a:r>
              <a:rPr lang="it-IT" b="1" i="1" dirty="0" err="1" smtClean="0">
                <a:latin typeface="Times New Roman" pitchFamily="18" charset="0"/>
                <a:cs typeface="Times New Roman" pitchFamily="18" charset="0"/>
              </a:rPr>
              <a:t>ἀγωνίω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=NT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essere angosciato</a:t>
            </a: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Verbo </a:t>
            </a:r>
            <a:r>
              <a:rPr lang="it-IT" b="1" i="1" dirty="0" err="1" smtClean="0">
                <a:latin typeface="Times New Roman" pitchFamily="18" charset="0"/>
                <a:cs typeface="Times New Roman" pitchFamily="18" charset="0"/>
              </a:rPr>
              <a:t>ἀγωνίζομαι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= essere impegnato in una competizione </a:t>
            </a: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Quindi non colui che sta per morire, ma colui che sta combattendo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Lotta interiore e fisica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caratterizzata da un fenomeno che già nell’antichità era conosciuto </a:t>
            </a: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Aristotele (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Hist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. An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.) lo chiama ‘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ematidrosi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fenomeno che un medico poteva conoscere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C00000"/>
                </a:solidFill>
              </a:rPr>
              <a:t>Gocce di sangue</a:t>
            </a:r>
            <a:endParaRPr lang="it-IT" b="1" i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it-IT" b="1" u="sng" dirty="0" smtClean="0">
                <a:solidFill>
                  <a:srgbClr val="FF25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Diapedes</a:t>
            </a:r>
            <a:r>
              <a:rPr lang="it-IT" b="1" u="sng" dirty="0" smtClean="0">
                <a:solidFill>
                  <a:srgbClr val="FF75A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it-IT" dirty="0" smtClean="0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(= </a:t>
            </a:r>
            <a:r>
              <a:rPr lang="it-IT" dirty="0" smtClean="0">
                <a:latin typeface="Andalus" pitchFamily="18" charset="-78"/>
                <a:ea typeface="Calibri" pitchFamily="34" charset="0"/>
                <a:cs typeface="Andalus" pitchFamily="18" charset="-78"/>
              </a:rPr>
              <a:t>nei focolai infiammatori, fuoriuscita dai capillari degli elementi </a:t>
            </a:r>
            <a:r>
              <a:rPr lang="it-IT" dirty="0" err="1" smtClean="0">
                <a:latin typeface="Andalus" pitchFamily="18" charset="-78"/>
                <a:ea typeface="Calibri" pitchFamily="34" charset="0"/>
                <a:cs typeface="Andalus" pitchFamily="18" charset="-78"/>
              </a:rPr>
              <a:t>corpuscolati</a:t>
            </a:r>
            <a:r>
              <a:rPr lang="it-IT" dirty="0" smtClean="0">
                <a:latin typeface="Andalus" pitchFamily="18" charset="-78"/>
                <a:ea typeface="Calibri" pitchFamily="34" charset="0"/>
                <a:cs typeface="Andalus" pitchFamily="18" charset="-78"/>
              </a:rPr>
              <a:t> del sangue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it-IT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Nuovo </a:t>
            </a:r>
            <a:r>
              <a:rPr lang="it-IT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Zingarelli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lang="it-IT" dirty="0" smtClean="0">
              <a:ea typeface="Calibri" pitchFamily="34" charset="0"/>
              <a:cs typeface="Arial" charset="0"/>
            </a:endParaRPr>
          </a:p>
          <a:p>
            <a:pPr algn="ctr">
              <a:lnSpc>
                <a:spcPct val="90000"/>
              </a:lnSpc>
              <a:buNone/>
            </a:pPr>
            <a:endParaRPr lang="it-IT" dirty="0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it-IT" dirty="0" smtClean="0">
                <a:latin typeface="Times New Roman" pitchFamily="18" charset="0"/>
              </a:rPr>
              <a:t>Quindi Ges</a:t>
            </a:r>
            <a:r>
              <a:rPr lang="it-IT" dirty="0" smtClean="0">
                <a:latin typeface="Constantia" pitchFamily="18" charset="0"/>
              </a:rPr>
              <a:t>ù</a:t>
            </a:r>
            <a:r>
              <a:rPr lang="it-IT" dirty="0" smtClean="0">
                <a:latin typeface="Times New Roman" pitchFamily="18" charset="0"/>
              </a:rPr>
              <a:t> </a:t>
            </a:r>
            <a:r>
              <a:rPr lang="it-IT" dirty="0" smtClean="0">
                <a:latin typeface="Constantia" pitchFamily="18" charset="0"/>
              </a:rPr>
              <a:t>‘</a:t>
            </a:r>
            <a:r>
              <a:rPr lang="it-IT" dirty="0" smtClean="0">
                <a:latin typeface="Times New Roman" pitchFamily="18" charset="0"/>
              </a:rPr>
              <a:t>era entrato in stato di massima concentrazione</a:t>
            </a:r>
            <a:r>
              <a:rPr lang="it-IT" dirty="0" smtClean="0">
                <a:latin typeface="Constantia" pitchFamily="18" charset="0"/>
              </a:rPr>
              <a:t>’</a:t>
            </a:r>
            <a:r>
              <a:rPr lang="it-IT" dirty="0" smtClean="0">
                <a:latin typeface="Times New Roman" pitchFamily="18" charset="0"/>
              </a:rPr>
              <a:t> o </a:t>
            </a:r>
            <a:r>
              <a:rPr lang="it-IT" dirty="0" smtClean="0">
                <a:latin typeface="Constantia" pitchFamily="18" charset="0"/>
              </a:rPr>
              <a:t>‘</a:t>
            </a:r>
            <a:r>
              <a:rPr lang="it-IT" dirty="0" smtClean="0">
                <a:latin typeface="Times New Roman" pitchFamily="18" charset="0"/>
              </a:rPr>
              <a:t>concentratosi pienamente</a:t>
            </a:r>
            <a:r>
              <a:rPr lang="it-IT" dirty="0" smtClean="0">
                <a:latin typeface="Constantia" pitchFamily="18" charset="0"/>
              </a:rPr>
              <a:t>’</a:t>
            </a:r>
            <a:r>
              <a:rPr lang="it-IT" dirty="0" smtClean="0">
                <a:latin typeface="Times New Roman" pitchFamily="18" charset="0"/>
              </a:rPr>
              <a:t>.</a:t>
            </a:r>
            <a:endParaRPr lang="it-IT" dirty="0" smtClean="0">
              <a:cs typeface="Arial" charset="0"/>
            </a:endParaRPr>
          </a:p>
          <a:p>
            <a:pPr algn="ctr">
              <a:lnSpc>
                <a:spcPct val="90000"/>
              </a:lnSpc>
              <a:buNone/>
            </a:pPr>
            <a:endParaRPr lang="it-IT" dirty="0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it-IT" dirty="0" smtClean="0">
                <a:latin typeface="Times New Roman" pitchFamily="18" charset="0"/>
              </a:rPr>
              <a:t>Le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</a:rPr>
              <a:t>gocce di sangue </a:t>
            </a:r>
            <a:r>
              <a:rPr lang="it-IT" dirty="0" smtClean="0">
                <a:latin typeface="Times New Roman" pitchFamily="18" charset="0"/>
              </a:rPr>
              <a:t>indicano bene questo episodio di </a:t>
            </a: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</a:rPr>
              <a:t>sforzo estremo</a:t>
            </a:r>
            <a:r>
              <a:rPr lang="it-IT" dirty="0" smtClean="0">
                <a:latin typeface="Times New Roman" pitchFamily="18" charset="0"/>
              </a:rPr>
              <a:t>. </a:t>
            </a:r>
            <a:endParaRPr lang="it-IT" dirty="0" smtClean="0">
              <a:cs typeface="Arial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Matura MT Script Capitals" pitchFamily="66" charset="0"/>
              </a:rPr>
              <a:t>Gesù Cristo nella Legge</a:t>
            </a:r>
            <a:endParaRPr lang="it-IT" b="1" dirty="0">
              <a:solidFill>
                <a:schemeClr val="accent2">
                  <a:lumMod val="75000"/>
                </a:schemeClr>
              </a:solidFill>
              <a:latin typeface="Matura MT Script Capital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Arial Black" pitchFamily="34" charset="0"/>
              </a:rPr>
              <a:t>Giuseppe: 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Essi tirarono su ed estrassero Giuseppe dalla cisterna e per venti sicli d’argento vendettero Giuseppe agli Ismaeliti </a:t>
            </a:r>
            <a:r>
              <a:rPr lang="it-IT" sz="1600" dirty="0" smtClean="0"/>
              <a:t>(</a:t>
            </a:r>
            <a:r>
              <a:rPr lang="it-IT" sz="1600" dirty="0" err="1" smtClean="0"/>
              <a:t>Gen</a:t>
            </a:r>
            <a:r>
              <a:rPr lang="it-IT" sz="1600" dirty="0" smtClean="0"/>
              <a:t> 37,28)</a:t>
            </a:r>
          </a:p>
          <a:p>
            <a:pPr algn="ctr">
              <a:buNone/>
            </a:pPr>
            <a:endParaRPr lang="it-IT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Gesù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Quanto volete darmi perché io ve lo consegni? 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quelli gli fissarono trenta monete d’argento.</a:t>
            </a:r>
          </a:p>
          <a:p>
            <a:pPr algn="ctr">
              <a:buNone/>
            </a:pPr>
            <a:r>
              <a:rPr lang="it-IT" sz="1600" dirty="0" smtClean="0"/>
              <a:t>(Mt 26,15)</a:t>
            </a:r>
            <a:endParaRPr lang="it-IT" sz="1600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Debolezza di Gesù …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insieme alla presenza dell’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angelo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sembrano presentare un Gesù impaurito, debole, …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Ma la lettera agli Ebrei afferma che: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Gesù è stato in tutto simile agli uomini, fuorché nel peccato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Perciò la sofferenza fisica e morale l’ha vissuta totalmente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Vuol dire che …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</a:rPr>
              <a:t>… </a:t>
            </a:r>
            <a:r>
              <a:rPr lang="it-IT" b="1" dirty="0" smtClean="0">
                <a:solidFill>
                  <a:schemeClr val="tx2"/>
                </a:solidFill>
                <a:latin typeface="Times New Roman" pitchFamily="18" charset="0"/>
              </a:rPr>
              <a:t>anche il mio peccato era presente </a:t>
            </a:r>
          </a:p>
          <a:p>
            <a:pPr algn="ctr">
              <a:buNone/>
            </a:pPr>
            <a:r>
              <a:rPr lang="it-IT" b="1" dirty="0" smtClean="0">
                <a:solidFill>
                  <a:schemeClr val="tx2"/>
                </a:solidFill>
                <a:latin typeface="Times New Roman" pitchFamily="18" charset="0"/>
              </a:rPr>
              <a:t>in quel calice spaventoso</a:t>
            </a:r>
            <a:r>
              <a:rPr lang="it-IT" dirty="0" smtClean="0">
                <a:latin typeface="Times New Roman" pitchFamily="18" charset="0"/>
              </a:rPr>
              <a:t> … 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B0F0"/>
                </a:solidFill>
                <a:latin typeface="Times New Roman" pitchFamily="18" charset="0"/>
              </a:rPr>
              <a:t>  </a:t>
            </a:r>
            <a:r>
              <a:rPr lang="it-IT" b="1" u="sng" dirty="0" smtClean="0">
                <a:solidFill>
                  <a:srgbClr val="00B0F0"/>
                </a:solidFill>
                <a:latin typeface="Times New Roman" pitchFamily="18" charset="0"/>
              </a:rPr>
              <a:t>Pascal</a:t>
            </a:r>
            <a:r>
              <a:rPr lang="it-IT" dirty="0" smtClean="0">
                <a:latin typeface="Times New Roman" pitchFamily="18" charset="0"/>
              </a:rPr>
              <a:t> si sente rivolgere da Gesù le parole: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</a:rPr>
              <a:t>“</a:t>
            </a:r>
            <a:r>
              <a:rPr lang="it-IT" sz="3600" b="1" dirty="0" smtClean="0">
                <a:solidFill>
                  <a:schemeClr val="tx2"/>
                </a:solidFill>
                <a:latin typeface="Times New Roman" pitchFamily="18" charset="0"/>
              </a:rPr>
              <a:t>Quelle gocce di sangue, </a:t>
            </a:r>
          </a:p>
          <a:p>
            <a:pPr algn="ctr">
              <a:buNone/>
            </a:pPr>
            <a:r>
              <a:rPr lang="it-IT" sz="3600" b="1" dirty="0" smtClean="0">
                <a:solidFill>
                  <a:schemeClr val="tx2"/>
                </a:solidFill>
                <a:latin typeface="Times New Roman" pitchFamily="18" charset="0"/>
              </a:rPr>
              <a:t>le ho versate per te</a:t>
            </a:r>
            <a:r>
              <a:rPr lang="it-IT" dirty="0" smtClean="0">
                <a:latin typeface="Times New Roman" pitchFamily="18" charset="0"/>
              </a:rPr>
              <a:t>”</a:t>
            </a:r>
          </a:p>
          <a:p>
            <a:pPr algn="ctr">
              <a:buNone/>
            </a:pPr>
            <a:r>
              <a:rPr lang="it-IT" sz="2000" dirty="0" smtClean="0">
                <a:latin typeface="Times New Roman" pitchFamily="18" charset="0"/>
              </a:rPr>
              <a:t>(Pensée, VII 553)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Nel luogo bagnato dal Sangue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it-IT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Gesù ha sperimentato l’ultima solitudine, tutta la tribolazione dell’essere uomo. </a:t>
            </a:r>
          </a:p>
          <a:p>
            <a:pPr algn="ctr">
              <a:buNone/>
            </a:pPr>
            <a:r>
              <a:rPr lang="it-IT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it-IT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l’abisso del peccato e di tutto il male gli è penetrato nel più profondo dell’anima. </a:t>
            </a:r>
          </a:p>
          <a:p>
            <a:pPr algn="ctr">
              <a:buNone/>
            </a:pPr>
            <a:r>
              <a:rPr lang="it-IT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it-IT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è stato toccato dallo sconvolgimento della morte imminente. </a:t>
            </a:r>
          </a:p>
          <a:p>
            <a:pPr algn="ctr">
              <a:buNone/>
            </a:pPr>
            <a:r>
              <a:rPr lang="it-IT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it-IT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il tradito lo ha baciato. </a:t>
            </a:r>
          </a:p>
          <a:p>
            <a:pPr algn="ctr">
              <a:buNone/>
            </a:pPr>
            <a:r>
              <a:rPr lang="it-IT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it-IT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tutti i discepoli lo hanno lasciato. </a:t>
            </a:r>
          </a:p>
          <a:p>
            <a:pPr algn="ctr">
              <a:buNone/>
            </a:pPr>
            <a:r>
              <a:rPr lang="it-IT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it-IT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egli ha lottato anche per me.</a:t>
            </a:r>
          </a:p>
          <a:p>
            <a:pPr algn="r">
              <a:buNone/>
            </a:pPr>
            <a:r>
              <a:rPr lang="it-IT" sz="1600" dirty="0" smtClean="0">
                <a:latin typeface="Times New Roman" pitchFamily="18" charset="0"/>
              </a:rPr>
              <a:t>(Papa Benedetto, </a:t>
            </a:r>
            <a:r>
              <a:rPr lang="it-IT" sz="1600" i="1" dirty="0" smtClean="0">
                <a:latin typeface="Times New Roman" pitchFamily="18" charset="0"/>
              </a:rPr>
              <a:t>Gesù di </a:t>
            </a:r>
            <a:r>
              <a:rPr lang="it-IT" sz="1600" i="1" dirty="0" err="1" smtClean="0">
                <a:latin typeface="Times New Roman" pitchFamily="18" charset="0"/>
              </a:rPr>
              <a:t>Nazaret</a:t>
            </a:r>
            <a:r>
              <a:rPr lang="it-IT" sz="1600" i="1" dirty="0" smtClean="0">
                <a:latin typeface="Times New Roman" pitchFamily="18" charset="0"/>
              </a:rPr>
              <a:t>, </a:t>
            </a:r>
            <a:r>
              <a:rPr lang="it-IT" sz="1600" dirty="0" smtClean="0">
                <a:latin typeface="Times New Roman" pitchFamily="18" charset="0"/>
              </a:rPr>
              <a:t>II)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Qui …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ר</a:t>
            </a:r>
            <a:r>
              <a:rPr lang="he-IL" sz="4000" b="1" dirty="0" smtClean="0">
                <a:latin typeface="Times New Roman" pitchFamily="18" charset="0"/>
                <a:cs typeface="Times New Roman" pitchFamily="18" charset="0"/>
              </a:rPr>
              <a:t>חמים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Rahamim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it-IT" i="1" dirty="0" smtClean="0"/>
              <a:t>= </a:t>
            </a:r>
            <a:r>
              <a:rPr lang="it-IT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Viscere</a:t>
            </a:r>
            <a:r>
              <a:rPr lang="it-IT" sz="3600" dirty="0" smtClean="0"/>
              <a:t>: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dirty="0" smtClean="0"/>
              <a:t>il ‘luogo’ dove si trova la sede 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dirty="0" smtClean="0"/>
              <a:t>delle emozioni e dei sentimenti.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endParaRPr lang="it-IT" b="1" i="1" dirty="0" smtClean="0"/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b="1" i="1" dirty="0" smtClean="0"/>
              <a:t>Per questo il mio cuore si commuove per lui e sento per lui profonda tenerezza </a:t>
            </a:r>
            <a:r>
              <a:rPr lang="it-IT" sz="2000" dirty="0" smtClean="0"/>
              <a:t>(</a:t>
            </a:r>
            <a:r>
              <a:rPr lang="it-IT" sz="2000" dirty="0" err="1" smtClean="0"/>
              <a:t>Ger</a:t>
            </a:r>
            <a:r>
              <a:rPr lang="it-IT" sz="2000" dirty="0" smtClean="0"/>
              <a:t> 31,20)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endParaRPr lang="it-IT" sz="2000" dirty="0" smtClean="0"/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it-IT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it-IT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le viscere di Gesù si consumano per gli uomini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Qui l’arresto …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Quelli gli misero le mani addosso 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lo arrestarono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(Mc 14,46)</a:t>
            </a:r>
          </a:p>
          <a:p>
            <a:pPr algn="ctr">
              <a:buNone/>
            </a:pPr>
            <a:endParaRPr lang="it-IT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Si tratta di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una grande turba con spade e bastoni, mandata dai capi dei sacerdoti, dagli scribi e dagli anziani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Lo ‘schiaffo del soldato’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Dopo la sentenza del sommo sacerdote :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Alcuni si misero a sputargli addosso, 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bendargli il volto, a percuoterlo e a dirgli: “Fa’ il profeta!”. E i servi lo schiaffeggiavano. </a:t>
            </a:r>
            <a:r>
              <a:rPr lang="it-IT" sz="1700" dirty="0" smtClean="0">
                <a:latin typeface="Times New Roman" pitchFamily="18" charset="0"/>
                <a:cs typeface="Times New Roman" pitchFamily="18" charset="0"/>
              </a:rPr>
              <a:t>(Mc 14,65)</a:t>
            </a:r>
          </a:p>
          <a:p>
            <a:pPr algn="ctr">
              <a:buNone/>
            </a:pP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Letteralmente: </a:t>
            </a:r>
            <a:r>
              <a:rPr lang="it-IT" sz="3600" i="1" dirty="0" smtClean="0">
                <a:latin typeface="Times New Roman" pitchFamily="18" charset="0"/>
                <a:cs typeface="Times New Roman" pitchFamily="18" charset="0"/>
              </a:rPr>
              <a:t>Indovina, profetizza!</a:t>
            </a:r>
          </a:p>
          <a:p>
            <a:pPr algn="ctr">
              <a:buNone/>
            </a:pP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Finché non indovini continuano le percosse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Poi la flagellazione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perciò dopo averlo severamente castigato, </a:t>
            </a:r>
          </a:p>
          <a:p>
            <a:pPr algn="ctr">
              <a:buFont typeface="Wingdings 2" pitchFamily="18" charset="2"/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 rilascerò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5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 23,16)</a:t>
            </a:r>
          </a:p>
          <a:p>
            <a:pPr algn="ctr"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it-IT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 castigherò severamente e poi lo rilascerò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5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 23,22)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e abbandonò Gesù alla loro volontà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5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 23,25)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Luca insiste sulla volontà di Pilato </a:t>
            </a:r>
          </a:p>
          <a:p>
            <a:pPr algn="ctr">
              <a:buFont typeface="Wingdings 2" pitchFamily="18" charset="2"/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 non voler condannare Gesù.</a:t>
            </a:r>
          </a:p>
          <a:p>
            <a:pPr algn="ctr">
              <a:buFont typeface="Wingdings 2" pitchFamily="18" charset="2"/>
              <a:buNone/>
            </a:pP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non specifica il supplizio che invece </a:t>
            </a:r>
          </a:p>
          <a:p>
            <a:pPr algn="ctr">
              <a:buFont typeface="Wingdings 2" pitchFamily="18" charset="2"/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Mt e Mc menzionano: </a:t>
            </a:r>
            <a:r>
              <a:rPr lang="it-IT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flagellazione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Flagello romano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4" name="Segnaposto contenuto 3" descr="http://ts4.mm.bing.net/th?id=HN.608049567249140651&amp;pid=1.7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597666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 Black" pitchFamily="34" charset="0"/>
              </a:rPr>
              <a:t>… numerosissime flagellate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err="1" smtClean="0">
                <a:hlinkClick r:id="rId2" tooltip="Halakha"/>
              </a:rPr>
              <a:t>Halakha</a:t>
            </a:r>
            <a:r>
              <a:rPr lang="en-US" dirty="0" smtClean="0"/>
              <a:t> specifies the lashes must be given in sets of three, so the total number cannot exceed 39</a:t>
            </a:r>
          </a:p>
          <a:p>
            <a:pPr algn="just">
              <a:buNone/>
            </a:pPr>
            <a:endParaRPr lang="en-US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Quindi Gesù ha subito un numero maggiore di 39 flagellate!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Gesù svestito e deriso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Allora i soldati lo condussero dentro il cortile, cioè nel pretorio, e convocarono tutta la truppa. Lo </a:t>
            </a:r>
            <a:r>
              <a:rPr lang="it-IT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vestirono di porpora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intrecciarono una </a:t>
            </a:r>
            <a:r>
              <a:rPr lang="it-IT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corona di spine e gliela misero attorno al capo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Poi presero a salutarlo: “Salve, re dei Giudei!”. E gli </a:t>
            </a:r>
            <a:r>
              <a:rPr lang="it-IT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percuotevano il capo con una canna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sputavano addosso 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e, piegando le ginocchia, si prostravano davanti a lui. Dopo essersi fatti beffe di lui, </a:t>
            </a:r>
            <a:r>
              <a:rPr lang="it-IT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 spogliarono della porpora e gli fecero indossare le sue vesti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poi lo condussero fuori per crocifiggerlo</a:t>
            </a:r>
            <a:r>
              <a:rPr lang="it-IT" sz="1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(Mc 15,16-20)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Vendita</a:t>
            </a:r>
            <a:r>
              <a:rPr lang="it-IT" dirty="0" smtClean="0"/>
              <a:t> /</a:t>
            </a:r>
            <a:r>
              <a:rPr lang="it-IT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 Schiavo</a:t>
            </a:r>
            <a:endParaRPr lang="it-IT" dirty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rial Black" pitchFamily="34" charset="0"/>
              </a:rPr>
              <a:t>Giuseppe</a:t>
            </a:r>
            <a:r>
              <a:rPr lang="it-IT" dirty="0" smtClean="0"/>
              <a:t> venduto come schiavo</a:t>
            </a:r>
          </a:p>
          <a:p>
            <a:r>
              <a:rPr lang="it-IT" b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Gesù</a:t>
            </a:r>
            <a:r>
              <a:rPr lang="it-IT" dirty="0" smtClean="0"/>
              <a:t> venduto per il prezzo di uno schiavo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i="1" dirty="0" smtClean="0"/>
              <a:t>Trenta monete d’argento </a:t>
            </a:r>
            <a:r>
              <a:rPr lang="it-IT" dirty="0" smtClean="0"/>
              <a:t>= </a:t>
            </a:r>
            <a:r>
              <a:rPr lang="it-IT" i="1" dirty="0" err="1" smtClean="0"/>
              <a:t>triakonta</a:t>
            </a:r>
            <a:r>
              <a:rPr lang="it-IT" i="1" dirty="0" smtClean="0"/>
              <a:t> </a:t>
            </a:r>
            <a:r>
              <a:rPr lang="it-IT" i="1" dirty="0" err="1" smtClean="0"/>
              <a:t>argyria</a:t>
            </a:r>
            <a:endParaRPr lang="it-IT" i="1" dirty="0" smtClean="0"/>
          </a:p>
          <a:p>
            <a:pPr algn="ctr">
              <a:buNone/>
            </a:pPr>
            <a:r>
              <a:rPr lang="it-IT" dirty="0" smtClean="0"/>
              <a:t>Trenta ‘sicli’ era il prezzo fissato dalla Legge per </a:t>
            </a:r>
            <a:r>
              <a:rPr lang="it-IT" sz="4800" b="1" u="sng" dirty="0" smtClean="0">
                <a:solidFill>
                  <a:srgbClr val="00B0F0"/>
                </a:solidFill>
              </a:rPr>
              <a:t>la vita di uno schiavo</a:t>
            </a:r>
            <a:r>
              <a:rPr lang="it-IT" sz="4800" b="1" dirty="0" smtClean="0">
                <a:solidFill>
                  <a:srgbClr val="00B0F0"/>
                </a:solidFill>
              </a:rPr>
              <a:t> </a:t>
            </a:r>
            <a:r>
              <a:rPr lang="it-IT" sz="1600" b="1" dirty="0" smtClean="0">
                <a:solidFill>
                  <a:srgbClr val="FF0000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Es</a:t>
            </a:r>
            <a:r>
              <a:rPr lang="it-IT" sz="1600" b="1" dirty="0" smtClean="0">
                <a:solidFill>
                  <a:srgbClr val="FF0000"/>
                </a:solidFill>
              </a:rPr>
              <a:t> 21,32)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Cioè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Spogliato delle sue vesti</a:t>
            </a:r>
          </a:p>
          <a:p>
            <a:pPr algn="ctr"/>
            <a:r>
              <a:rPr lang="it-IT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Vestito di porpora</a:t>
            </a:r>
          </a:p>
          <a:p>
            <a:pPr algn="ctr"/>
            <a:r>
              <a:rPr lang="it-IT" sz="4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Spogliato di nuovo</a:t>
            </a:r>
          </a:p>
          <a:p>
            <a:pPr algn="ctr"/>
            <a:r>
              <a:rPr lang="it-IT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Rivestito delle sue vesti</a:t>
            </a:r>
          </a:p>
          <a:p>
            <a:pPr>
              <a:buNone/>
            </a:pPr>
            <a:endParaRPr lang="it-IT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… coronazione </a:t>
            </a:r>
            <a:endParaRPr lang="it-IT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Gesù è una sorta di</a:t>
            </a:r>
          </a:p>
          <a:p>
            <a:pPr algn="ctr">
              <a:buNone/>
            </a:pPr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 ‘re – caricatura’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it-IT" u="sng" dirty="0" smtClean="0">
                <a:latin typeface="Times New Roman" pitchFamily="18" charset="0"/>
                <a:cs typeface="Times New Roman" pitchFamily="18" charset="0"/>
              </a:rPr>
              <a:t>‘capro espiatorio’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Spogliato, coronato con spine …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… la gente volgare, sempre che può, vuole divertirsi sfogando la sua rabbia …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(BSG)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Papiro P 52</a:t>
            </a:r>
            <a:endParaRPr lang="it-IT" b="1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Segnaposto contenuto 3" descr="https://upload.wikimedia.org/wikipedia/commons/thumb/3/32/P52_recto.jpg/220px-P52_recto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412776"/>
            <a:ext cx="4824536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it-IT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Costrinsero a portare la sua croce un tale che passava, un certo Simone di </a:t>
            </a:r>
            <a:r>
              <a:rPr lang="it-IT" sz="36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Cirene</a:t>
            </a:r>
            <a:r>
              <a:rPr lang="it-IT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che veniva dalla campagna, padre di Alessandro e di </a:t>
            </a:r>
            <a:r>
              <a:rPr lang="it-IT" sz="36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Rufo</a:t>
            </a:r>
            <a:r>
              <a:rPr lang="it-IT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Condussero Gesù al luogo del </a:t>
            </a:r>
            <a:r>
              <a:rPr lang="it-IT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Golgota</a:t>
            </a:r>
            <a:r>
              <a:rPr lang="it-IT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che significa “Luogo del Cranio”, e gli davano vino mescolato con mirra, ma egli non ne prese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(Mc 15,21-22)</a:t>
            </a:r>
          </a:p>
          <a:p>
            <a:pPr algn="ctr">
              <a:buNone/>
            </a:pPr>
            <a:r>
              <a:rPr lang="it-IT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Uno ‘straniero’ aiuta Gesù a portare la croce!</a:t>
            </a: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4">
                    <a:lumMod val="50000"/>
                  </a:schemeClr>
                </a:solidFill>
              </a:rPr>
              <a:t>Alle 9.00 viene crocifisso</a:t>
            </a:r>
            <a:endParaRPr lang="it-IT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Poi lo crocifissero e si divisero le sue vesti, tirando a sorte su di esse ciò che ognuno avrebbe preso. 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Erano le </a:t>
            </a:r>
            <a:r>
              <a:rPr lang="it-IT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del mattino quando lo crocifissero.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 scritta con il motivo della sua condanna diceva: “Il Re dei Giudei” Con lui crocifissero anche due ladroni, uno a destra e uno alla sua sinistra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4">
                    <a:lumMod val="50000"/>
                  </a:schemeClr>
                </a:solidFill>
              </a:rPr>
              <a:t>Crocifissione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 Antica forma di supplizio, in cui il condannato era legato o inchiodato a una croce per essere lasciato morire. Presso i romani venivano messi a morte per crocifissione gli schiavi e i colpevoli di gravi delitti, come la ribellione contro lo Stato, soprattutto nelle province. </a:t>
            </a:r>
          </a:p>
          <a:p>
            <a:endParaRPr lang="it-IT" dirty="0" smtClean="0"/>
          </a:p>
          <a:p>
            <a:pPr algn="ctr">
              <a:buNone/>
            </a:pPr>
            <a:r>
              <a:rPr lang="it-IT" b="1" dirty="0" smtClean="0">
                <a:hlinkClick r:id="rId2" tooltip="Cicerone"/>
              </a:rPr>
              <a:t>Cicerone</a:t>
            </a:r>
            <a:r>
              <a:rPr lang="it-IT" dirty="0" smtClean="0"/>
              <a:t> definiva la crocifissione </a:t>
            </a:r>
          </a:p>
          <a:p>
            <a:pPr algn="ctr">
              <a:buNone/>
            </a:pPr>
            <a:r>
              <a:rPr lang="it-IT" i="1" dirty="0" smtClean="0"/>
              <a:t>"</a:t>
            </a:r>
            <a:r>
              <a:rPr lang="it-IT" b="1" i="1" dirty="0" smtClean="0">
                <a:solidFill>
                  <a:srgbClr val="C00000"/>
                </a:solidFill>
              </a:rPr>
              <a:t>il supplizio più crudele e più tetro</a:t>
            </a:r>
            <a:r>
              <a:rPr lang="it-IT" i="1" dirty="0" smtClean="0"/>
              <a:t>"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4">
                    <a:lumMod val="50000"/>
                  </a:schemeClr>
                </a:solidFill>
              </a:rPr>
              <a:t>Alle 12.00 si fa buio</a:t>
            </a:r>
            <a:endParaRPr lang="it-IT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6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Quando fu mezzogiorno, si fece buio su tutta la terra fino alla tre del pomeriggio.   </a:t>
            </a:r>
          </a:p>
          <a:p>
            <a:pPr algn="ctr">
              <a:buNone/>
            </a:pPr>
            <a:endParaRPr lang="it-IT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4">
                    <a:lumMod val="50000"/>
                  </a:schemeClr>
                </a:solidFill>
              </a:rPr>
              <a:t>Alle 15.00 muore</a:t>
            </a:r>
            <a:endParaRPr lang="it-IT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Alle tre, Gesù gridò a gran voce: “</a:t>
            </a:r>
            <a:r>
              <a:rPr lang="it-IT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Eloì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Eloì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lamà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sabactani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?”, che significa: “Dio mio, Dio mio, perché mi hai abbandonato?”. Udendo questo, alcuni dei presenti dicevano: “Ecco, chiama Elia!”. Uno corse ad inzuppare di aceto una spugna, la fissò su una canna e gli dava da bere, dicendo: “Aspettate, vediamo se viene Elia a farlo scendere”. Ma Gesù, dando un forte grido, spirò</a:t>
            </a:r>
            <a:r>
              <a:rPr lang="it-IT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1400" dirty="0" smtClean="0"/>
              <a:t>(Mc 15,33-39)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b="1" dirty="0" smtClean="0">
                <a:solidFill>
                  <a:schemeClr val="accent4">
                    <a:lumMod val="50000"/>
                  </a:schemeClr>
                </a:solidFill>
              </a:rPr>
              <a:t>Riflessioni di un medico</a:t>
            </a:r>
            <a:endParaRPr lang="it-IT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i="1" dirty="0" smtClean="0">
                <a:latin typeface="Andalus" pitchFamily="18" charset="-78"/>
                <a:cs typeface="Andalus" pitchFamily="18" charset="-78"/>
              </a:rPr>
              <a:t>E per togliere il pericolo di altre obiezioni, avverto, che nelle ferite lacero-contuse prodotte dai chiodi non poteva avvenir mai una imponente e mortale emorragia; giacché il tessuto delle tuniche arteriose è eminentemente elastico, e perciò si contrae sopra se stesso nelle lacerazioni, e proibisce l’uscita del sangue in gran copia. … con l’innalzamento delle costole, restano innalzati i pilastri ancora del diaframma, innalzato il diaframma stesso; compressi più o meno i polmoni. Da cui una ossigenazione imperfetta; un eccesso di acido carbonico sempre crescente; la morte per lenta carbonizzazione del sangue, per lenta asfissia</a:t>
            </a:r>
            <a:r>
              <a:rPr lang="it-IT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it-IT" sz="1900" dirty="0" smtClean="0"/>
              <a:t>(A. Murino,1877,21-23).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tutto ciò solo misericordia verso: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Il servo del sommo sacerdote</a:t>
            </a:r>
          </a:p>
          <a:p>
            <a:pPr algn="ctr"/>
            <a:r>
              <a:rPr lang="it-IT" sz="4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Pietro</a:t>
            </a:r>
          </a:p>
          <a:p>
            <a:pPr algn="ctr"/>
            <a:r>
              <a:rPr lang="it-IT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Crocifissori</a:t>
            </a:r>
          </a:p>
          <a:p>
            <a:pPr algn="ctr"/>
            <a:r>
              <a:rPr lang="it-IT" sz="4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Ladrone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Giuseppe</a:t>
            </a:r>
            <a:r>
              <a:rPr lang="it-IT" dirty="0" smtClean="0"/>
              <a:t> / </a:t>
            </a:r>
            <a:r>
              <a:rPr lang="it-IT" b="1" dirty="0" smtClean="0">
                <a:solidFill>
                  <a:srgbClr val="00B0F0"/>
                </a:solidFill>
                <a:latin typeface="Arial Black" pitchFamily="34" charset="0"/>
              </a:rPr>
              <a:t>Gesù</a:t>
            </a:r>
            <a:r>
              <a:rPr lang="it-IT" b="1" dirty="0" smtClean="0">
                <a:solidFill>
                  <a:srgbClr val="FFC000"/>
                </a:solidFill>
              </a:rPr>
              <a:t> </a:t>
            </a:r>
            <a:endParaRPr lang="it-IT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Giuseppe e la seduttrice</a:t>
                      </a:r>
                      <a:endParaRPr lang="it-IT" sz="2400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rgbClr val="0070C0"/>
                          </a:solidFill>
                          <a:latin typeface="Arial Black" pitchFamily="34" charset="0"/>
                        </a:rPr>
                        <a:t>Gesù e il bacio di Giuda</a:t>
                      </a:r>
                      <a:endParaRPr lang="it-IT" sz="2400" dirty="0">
                        <a:solidFill>
                          <a:srgbClr val="0070C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 Come potrei fare questo male e peccare contro Dio? … egli non accettò</a:t>
                      </a:r>
                      <a:r>
                        <a:rPr lang="it-IT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di coricarsi insieme per unirsi a lei .</a:t>
                      </a:r>
                    </a:p>
                    <a:p>
                      <a:pPr algn="ctr"/>
                      <a:r>
                        <a:rPr lang="it-IT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 ella lo afferrò per la veste, dicendo: “Coricati con me!”. Ma egli le lasciò tra le mani la veste, fuggì e se ne andò fuori. </a:t>
                      </a:r>
                    </a:p>
                    <a:p>
                      <a:pPr algn="ctr"/>
                      <a:r>
                        <a:rPr lang="it-IT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 il padrone prese Giuseppe e lo mise nella prigione </a:t>
                      </a:r>
                      <a:r>
                        <a:rPr lang="it-IT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1600" b="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Gen</a:t>
                      </a:r>
                      <a:r>
                        <a:rPr lang="it-IT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39,9s)</a:t>
                      </a:r>
                      <a:endParaRPr lang="it-IT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traditore aveva dato loro un segno, dicendo: “Quello che bacerò</a:t>
                      </a:r>
                      <a:r>
                        <a:rPr lang="it-IT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è lui; arrestatelo!”. Subito si avvicinò a Gesù e disse “Salve, </a:t>
                      </a:r>
                      <a:r>
                        <a:rPr lang="it-IT" sz="2400" b="1" i="1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Rabbì</a:t>
                      </a:r>
                      <a:r>
                        <a:rPr lang="it-IT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!”. E lo baciò. … Allora si fecero avanti, misero le mani addosso a Gesù e lo arrestarono </a:t>
                      </a:r>
                    </a:p>
                    <a:p>
                      <a:pPr algn="ctr"/>
                      <a:r>
                        <a:rPr lang="it-IT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(Mt 26,48s)</a:t>
                      </a:r>
                      <a:endParaRPr lang="it-IT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tu?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4800" b="1" dirty="0" smtClean="0"/>
          </a:p>
          <a:p>
            <a:pPr algn="ctr">
              <a:buNone/>
            </a:pPr>
            <a:r>
              <a:rPr lang="it-IT" sz="4800" b="1" dirty="0" smtClean="0"/>
              <a:t>Con quali momenti della vita di Gesù ti senti più ‘vicino’?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 senti giudicato?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it-IT" sz="4000" b="1" dirty="0" smtClean="0"/>
              <a:t>… abbandonato?</a:t>
            </a:r>
          </a:p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r>
              <a:rPr lang="it-IT" sz="4000" b="1" dirty="0" smtClean="0"/>
              <a:t>… rifiutato?</a:t>
            </a:r>
          </a:p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r>
              <a:rPr lang="it-IT" sz="4000" b="1" dirty="0" smtClean="0"/>
              <a:t>… poco stimato?</a:t>
            </a:r>
          </a:p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r>
              <a:rPr lang="it-IT" sz="4000" b="1" dirty="0" smtClean="0"/>
              <a:t>… tradito?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 vedi spogliato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… dei tuoi buoni desideri?</a:t>
            </a:r>
          </a:p>
          <a:p>
            <a:pPr algn="ctr"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… della tua voglia di essere?</a:t>
            </a:r>
          </a:p>
          <a:p>
            <a:pPr algn="ctr"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… della tua voglia di fare?</a:t>
            </a:r>
          </a:p>
          <a:p>
            <a:pPr algn="ctr"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… della tua dignità?</a:t>
            </a:r>
          </a:p>
          <a:p>
            <a:pPr algn="ctr"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… dei tuoi beni, affetti, 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Grida anche tu: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endParaRPr lang="it-IT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Dio mio, Dio mio, perché mi hai abbandonato?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sofferenza e la morte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54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it-IT" sz="5400" b="1" dirty="0" smtClean="0">
                <a:solidFill>
                  <a:srgbClr val="00B050"/>
                </a:solidFill>
              </a:rPr>
              <a:t>… nella Sacra Scrittura non hanno l’ultima parola!!!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8800" b="1" dirty="0" smtClean="0">
                <a:solidFill>
                  <a:srgbClr val="FF0000"/>
                </a:solidFill>
                <a:latin typeface="Brush Script MT" pitchFamily="66" charset="0"/>
              </a:rPr>
              <a:t>Non è qui. È risorto!</a:t>
            </a:r>
            <a:endParaRPr lang="it-IT" sz="8800" b="1" dirty="0">
              <a:solidFill>
                <a:srgbClr val="FF0000"/>
              </a:solidFill>
              <a:latin typeface="Brush Script MT" pitchFamily="66" charset="0"/>
            </a:endParaRPr>
          </a:p>
        </p:txBody>
      </p:sp>
      <p:pic>
        <p:nvPicPr>
          <p:cNvPr id="4" name="Segnaposto contenuto 3" descr="http://ts2.mm.bing.net/th?id=HN.608044821322205153&amp;pid=15.1&amp;H=42&amp;W=160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132856"/>
            <a:ext cx="806489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</a:rPr>
              <a:t>Cos’è la Risurrezione?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E’ un evento dentro la storia che, tuttavia, infrange l’ambito della storia e va al di là di essa … Potremmo considerare la risurrezione quasi come una specie di radicale salto di qualità in cui si dischiude una nuova dimensione della vita, dell’essere uomini </a:t>
            </a:r>
            <a:r>
              <a:rPr lang="it-IT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(JR)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Dove continua la ‘storia’?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>
                <a:solidFill>
                  <a:srgbClr val="C00000"/>
                </a:solidFill>
              </a:rPr>
              <a:t>… nel Cenacolo con Maria e gli Apostoli, cioè nella Chiesa!</a:t>
            </a:r>
          </a:p>
          <a:p>
            <a:pPr>
              <a:buNone/>
            </a:pPr>
            <a:endParaRPr lang="it-IT" sz="7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Fratelli</a:t>
            </a:r>
            <a:r>
              <a:rPr lang="it-IT" b="1" dirty="0" smtClean="0"/>
              <a:t> / </a:t>
            </a:r>
            <a:r>
              <a:rPr lang="it-IT" b="1" dirty="0" smtClean="0">
                <a:solidFill>
                  <a:srgbClr val="00B050"/>
                </a:solidFill>
              </a:rPr>
              <a:t>Vendita</a:t>
            </a:r>
            <a:r>
              <a:rPr lang="it-IT" b="1" dirty="0" smtClean="0"/>
              <a:t> / Tradimento …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Giuseppe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Fratelli</a:t>
                      </a:r>
                    </a:p>
                    <a:p>
                      <a:pPr algn="ctr"/>
                      <a:r>
                        <a:rPr lang="it-IT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Giuda disse ai fratelli: “Che guadagno c’è ad ucciderlo? … Su vendiamolo </a:t>
                      </a:r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Apostoli</a:t>
                      </a:r>
                    </a:p>
                    <a:p>
                      <a:pPr algn="ctr"/>
                      <a:r>
                        <a:rPr lang="it-IT" sz="2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 uno dei Dodici, chiamato Giuda Iscariota … disse: “Quanto volete darmi … </a:t>
                      </a:r>
                      <a:endParaRPr lang="it-IT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Vendita</a:t>
                      </a:r>
                    </a:p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Come schiavo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Vendita</a:t>
                      </a:r>
                    </a:p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Per il prezzo di uno schiavo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Tradimento ‘affettivo’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Dalla moglie del ‘padrone’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Tradimento ‘affettivo’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Da uno dei Dodici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Ricongiungimento  e banchetto</a:t>
                      </a:r>
                    </a:p>
                    <a:p>
                      <a:pPr algn="ctr"/>
                      <a:r>
                        <a:rPr lang="it-IT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“Io sono Giuseppe vostro fratello …  quello che voi avete venduto</a:t>
                      </a:r>
                      <a:r>
                        <a:rPr lang="it-IT" sz="2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it-IT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‘Ricongiungimento’ e banchetto</a:t>
                      </a:r>
                    </a:p>
                    <a:p>
                      <a:pPr algn="ctr"/>
                      <a:r>
                        <a:rPr lang="it-IT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Alla fine apparve anche agli Undici mentre erano a tavola …</a:t>
                      </a:r>
                      <a:endParaRPr lang="it-IT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Padre</a:t>
                      </a:r>
                    </a:p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Ricongiungimento con il padre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Padre</a:t>
                      </a:r>
                    </a:p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 siede alla destra di Dio Padre onnipotente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Matura MT Script Capitals" pitchFamily="66" charset="0"/>
              </a:rPr>
              <a:t>Gesù Cristo nei Profeti</a:t>
            </a:r>
            <a:endParaRPr lang="it-IT" b="1" dirty="0">
              <a:solidFill>
                <a:schemeClr val="accent2">
                  <a:lumMod val="75000"/>
                </a:schemeClr>
              </a:solidFill>
              <a:latin typeface="Matura MT Script Capital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latin typeface="Arial Black" pitchFamily="34" charset="0"/>
                <a:cs typeface="Times New Roman" pitchFamily="18" charset="0"/>
              </a:rPr>
              <a:t>4 Canti del Servo di </a:t>
            </a:r>
            <a:r>
              <a:rPr lang="it-IT" b="1" dirty="0" err="1" smtClean="0">
                <a:latin typeface="Arial Black" pitchFamily="34" charset="0"/>
                <a:cs typeface="Times New Roman" pitchFamily="18" charset="0"/>
              </a:rPr>
              <a:t>Jahwéh</a:t>
            </a:r>
            <a:r>
              <a:rPr lang="it-IT" b="1" dirty="0" smtClean="0">
                <a:latin typeface="Arial Black" pitchFamily="34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1)Isaia 42,1-4</a:t>
            </a:r>
          </a:p>
          <a:p>
            <a:pPr algn="ctr"/>
            <a:r>
              <a:rPr lang="it-IT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2)Isaia 49,1-6</a:t>
            </a:r>
          </a:p>
          <a:p>
            <a:pPr algn="ctr"/>
            <a:r>
              <a:rPr lang="it-IT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3)Isaia 50,4-9</a:t>
            </a:r>
          </a:p>
          <a:p>
            <a:pPr algn="ctr"/>
            <a:r>
              <a:rPr lang="it-IT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4)Isaia 52,13-53,12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ial Black" pitchFamily="34" charset="0"/>
              </a:rPr>
              <a:t>‘Progressione’ dei Canti</a:t>
            </a:r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1)Il </a:t>
            </a: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Servo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è assorbito dall’intimità con Dio</a:t>
            </a:r>
          </a:p>
          <a:p>
            <a:pPr algn="ctr"/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2)Il </a:t>
            </a: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Servo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è a servizio della salvezza altrui </a:t>
            </a:r>
          </a:p>
          <a:p>
            <a:pPr algn="ctr"/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3)Il </a:t>
            </a: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Servo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non rifiuta la sofferenza</a:t>
            </a:r>
          </a:p>
          <a:p>
            <a:pPr algn="ctr"/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4)Il </a:t>
            </a: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Servo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espia le colpe altrui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 retribuzione!</a:t>
            </a:r>
            <a:endParaRPr lang="it-IT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6997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3300" dirty="0" smtClean="0">
                <a:latin typeface="Times New Roman" pitchFamily="18" charset="0"/>
                <a:cs typeface="Times New Roman" pitchFamily="18" charset="0"/>
              </a:rPr>
              <a:t>Il servo espia la colpa degli altri uomini!!!</a:t>
            </a:r>
          </a:p>
          <a:p>
            <a:pPr algn="ctr"/>
            <a:r>
              <a:rPr lang="it-IT" sz="3300" dirty="0" smtClean="0">
                <a:latin typeface="Times New Roman" pitchFamily="18" charset="0"/>
                <a:cs typeface="Times New Roman" pitchFamily="18" charset="0"/>
              </a:rPr>
              <a:t>C’è nesso tra agire e conseguenze, </a:t>
            </a:r>
            <a:r>
              <a:rPr lang="it-IT" sz="3300" b="1" dirty="0" smtClean="0">
                <a:latin typeface="Times New Roman" pitchFamily="18" charset="0"/>
                <a:cs typeface="Times New Roman" pitchFamily="18" charset="0"/>
              </a:rPr>
              <a:t>ma non qui</a:t>
            </a:r>
            <a:r>
              <a:rPr lang="it-IT" sz="33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buNone/>
            </a:pPr>
            <a:r>
              <a:rPr lang="it-IT" sz="3300" b="1" u="sng" dirty="0" smtClean="0">
                <a:latin typeface="Times New Roman" pitchFamily="18" charset="0"/>
                <a:cs typeface="Times New Roman" pitchFamily="18" charset="0"/>
              </a:rPr>
              <a:t>chi è che ‘paga’ è il servo innocente</a:t>
            </a:r>
            <a:r>
              <a:rPr lang="it-IT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endParaRPr lang="it-IT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900" b="1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La redenzione si ottiene grazie</a:t>
            </a:r>
          </a:p>
          <a:p>
            <a:pPr algn="ctr">
              <a:buNone/>
            </a:pPr>
            <a:r>
              <a:rPr lang="it-IT" sz="3900" b="1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al ‘sacrificio’ di un altro</a:t>
            </a:r>
          </a:p>
          <a:p>
            <a:pPr>
              <a:buNone/>
            </a:pPr>
            <a:endParaRPr lang="it-IT" sz="3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3300" u="sng" dirty="0" smtClean="0">
                <a:latin typeface="Times New Roman" pitchFamily="18" charset="0"/>
                <a:cs typeface="Times New Roman" pitchFamily="18" charset="0"/>
              </a:rPr>
              <a:t>Composizione</a:t>
            </a:r>
            <a:r>
              <a:rPr lang="it-IT" sz="3300" dirty="0" smtClean="0">
                <a:latin typeface="Times New Roman" pitchFamily="18" charset="0"/>
                <a:cs typeface="Times New Roman" pitchFamily="18" charset="0"/>
              </a:rPr>
              <a:t>: dall’VIII sec. al </a:t>
            </a:r>
            <a:r>
              <a:rPr lang="it-IT" sz="3300" dirty="0" err="1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it-IT" sz="3300" dirty="0" smtClean="0">
                <a:latin typeface="Times New Roman" pitchFamily="18" charset="0"/>
                <a:cs typeface="Times New Roman" pitchFamily="18" charset="0"/>
              </a:rPr>
              <a:t>!!!)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chemeClr val="accent5">
                    <a:lumMod val="50000"/>
                  </a:schemeClr>
                </a:solidFill>
                <a:latin typeface="Algerian" pitchFamily="82" charset="0"/>
              </a:rPr>
              <a:t>Gesù Cristo annunciato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  <a:latin typeface="Arial Black" pitchFamily="34" charset="0"/>
              </a:rPr>
              <a:t>Chi è questo Servo?</a:t>
            </a:r>
            <a:endParaRPr lang="it-IT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Se fossimo ebrei …</a:t>
            </a:r>
            <a:endParaRPr lang="it-IT" b="1" dirty="0" smtClean="0"/>
          </a:p>
          <a:p>
            <a:endParaRPr lang="it-IT" dirty="0" smtClean="0"/>
          </a:p>
          <a:p>
            <a:pPr algn="ctr">
              <a:buNone/>
            </a:pPr>
            <a:r>
              <a:rPr lang="it-IT" b="1" dirty="0" smtClean="0"/>
              <a:t>A) La Comunità di Gerusalemme</a:t>
            </a:r>
          </a:p>
          <a:p>
            <a:pPr algn="ctr">
              <a:buNone/>
            </a:pPr>
            <a:r>
              <a:rPr lang="it-IT" b="1" dirty="0" smtClean="0"/>
              <a:t>B) Personaggio storico liberatore (Ciro?)</a:t>
            </a:r>
          </a:p>
          <a:p>
            <a:pPr algn="ctr">
              <a:buNone/>
            </a:pPr>
            <a:r>
              <a:rPr lang="it-IT" b="1" dirty="0" smtClean="0"/>
              <a:t>C) Il Secondo – Isaia</a:t>
            </a:r>
          </a:p>
          <a:p>
            <a:pPr algn="ctr">
              <a:buNone/>
            </a:pPr>
            <a:r>
              <a:rPr lang="it-IT" b="1" dirty="0" smtClean="0"/>
              <a:t>D) Il Messia</a:t>
            </a:r>
            <a:endParaRPr lang="it-IT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002060"/>
                </a:solidFill>
                <a:latin typeface="Arial Black" pitchFamily="34" charset="0"/>
              </a:rPr>
              <a:t>Il Servo è Gesù</a:t>
            </a:r>
            <a:endParaRPr lang="it-IT" sz="48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u="sng" dirty="0" smtClean="0">
                <a:latin typeface="Times New Roman" pitchFamily="18" charset="0"/>
                <a:cs typeface="Times New Roman" pitchFamily="18" charset="0"/>
              </a:rPr>
              <a:t>Già nei Vangeli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Gesù è presentato come il Servo:</a:t>
            </a:r>
          </a:p>
          <a:p>
            <a:pPr algn="ctr">
              <a:buNone/>
            </a:pPr>
            <a:endParaRPr lang="it-IT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perché si compisse ciò che era stato detto per mezzo del profeta Isaia:</a:t>
            </a:r>
          </a:p>
          <a:p>
            <a:pPr algn="ctr">
              <a:buNone/>
            </a:pP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Ecco il mio servo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 io ho scelto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None/>
            </a:pP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mio amato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nel quale ho posto </a:t>
            </a:r>
          </a:p>
          <a:p>
            <a:pPr algn="ctr">
              <a:buNone/>
            </a:pP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mio compiacimento</a:t>
            </a:r>
          </a:p>
          <a:p>
            <a:pPr algn="ctr">
              <a:buNone/>
            </a:pPr>
            <a:r>
              <a:rPr lang="it-IT" sz="1600" dirty="0" smtClean="0"/>
              <a:t>(Mt 12,17-18a)</a:t>
            </a:r>
            <a:endParaRPr lang="it-IT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Sul Servo lo Spirito, così su Gesù</a:t>
            </a:r>
            <a:endParaRPr lang="it-IT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Servo</a:t>
                      </a:r>
                      <a:endParaRPr lang="it-I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endParaRPr lang="it-IT" sz="3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 posto il mio spirito su di lui </a:t>
                      </a:r>
                      <a:r>
                        <a:rPr lang="it-IT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1600" b="1" i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it-IT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42,1b)</a:t>
                      </a:r>
                      <a:endParaRPr lang="it-IT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Ed ecco, si aprirono per lui i cieli ed egli vide lo Spirito di Dio discendere come una colomba e venire sopra di lui</a:t>
                      </a:r>
                      <a:r>
                        <a:rPr lang="it-IT" sz="32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1" i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(Mt 3,16)</a:t>
                      </a:r>
                      <a:endParaRPr lang="it-IT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2060"/>
                </a:solidFill>
                <a:latin typeface="Arial Black" pitchFamily="34" charset="0"/>
              </a:rPr>
              <a:t>Luce delle genti</a:t>
            </a:r>
            <a:endParaRPr lang="it-IT" b="1" i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Servo</a:t>
                      </a:r>
                      <a:endParaRPr lang="it-IT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endParaRPr lang="it-IT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Io ti renderò luce delle</a:t>
                      </a:r>
                      <a:r>
                        <a:rPr lang="it-IT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nazioni perché porti la salvezza fino all’estremità della terra 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49,6)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 la tua salvezza preparata da te davanti a tutti i popoli: luce per rivelarti</a:t>
                      </a:r>
                      <a:r>
                        <a:rPr lang="it-IT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alle genti </a:t>
                      </a:r>
                    </a:p>
                    <a:p>
                      <a:pPr algn="ctr"/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Lc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2,30-32)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Oggetto di scherno</a:t>
            </a:r>
            <a:endParaRPr lang="it-IT" b="1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Servo</a:t>
                      </a:r>
                      <a:endParaRPr lang="it-IT" sz="3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endParaRPr lang="it-IT" sz="3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 non ho sottratto la faccia agli insulti e agli sputi </a:t>
                      </a:r>
                    </a:p>
                    <a:p>
                      <a:pPr algn="ctr"/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50,6)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Allora gli sputarono in faccia e lo percossero</a:t>
                      </a:r>
                      <a:endParaRPr lang="it-IT" sz="3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(Mt 26,67)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Arial Black" pitchFamily="34" charset="0"/>
              </a:rPr>
              <a:t>Sepoltura tra i ricchi empi</a:t>
            </a:r>
            <a:endParaRPr lang="it-IT" b="1" dirty="0">
              <a:latin typeface="Arial Black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Servo</a:t>
                      </a:r>
                      <a:endParaRPr lang="it-IT" sz="3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endParaRPr lang="it-IT" sz="3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Gli si diede sepoltura con gli empi,</a:t>
                      </a:r>
                      <a:r>
                        <a:rPr lang="it-IT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con il ricco fu il suo tumulo </a:t>
                      </a:r>
                    </a:p>
                    <a:p>
                      <a:pPr algn="ctr"/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53,9)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 Lo depose in un sepolcro nuovo ,</a:t>
                      </a:r>
                      <a:r>
                        <a:rPr lang="it-IT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che si era fatto scavare nella roccia </a:t>
                      </a:r>
                    </a:p>
                    <a:p>
                      <a:pPr algn="ctr"/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(Mt 27,66)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Espiazione ‘vicaria’</a:t>
            </a:r>
            <a:endParaRPr lang="it-IT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Servo</a:t>
                      </a:r>
                      <a:endParaRPr lang="it-IT" sz="3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endParaRPr lang="it-IT" sz="3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 mentre egli portava il peccato di molti e intercedeva per i colpevoli 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53,12)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 è stato consegnato alla morte a causa delle nostre colpe … </a:t>
                      </a:r>
                    </a:p>
                    <a:p>
                      <a:pPr algn="ctr"/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Rm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4,25)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>
                <a:solidFill>
                  <a:schemeClr val="accent2">
                    <a:lumMod val="75000"/>
                  </a:schemeClr>
                </a:solidFill>
                <a:latin typeface="Matura MT Script Capitals" pitchFamily="66" charset="0"/>
              </a:rPr>
              <a:t>Gesù negli Scritti</a:t>
            </a:r>
            <a:endParaRPr lang="it-IT" sz="6000" b="1" dirty="0">
              <a:solidFill>
                <a:schemeClr val="accent2">
                  <a:lumMod val="75000"/>
                </a:schemeClr>
              </a:solidFill>
              <a:latin typeface="Matura MT Script Capital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4300" b="1" dirty="0" smtClean="0">
                <a:solidFill>
                  <a:srgbClr val="00B050"/>
                </a:solidFill>
                <a:latin typeface="Arial Black" pitchFamily="34" charset="0"/>
              </a:rPr>
              <a:t>Salmo 22</a:t>
            </a:r>
          </a:p>
          <a:p>
            <a:pPr algn="ctr">
              <a:buNone/>
            </a:pPr>
            <a:endParaRPr lang="it-IT" dirty="0" smtClean="0"/>
          </a:p>
          <a:p>
            <a:pPr algn="ctr"/>
            <a:r>
              <a:rPr lang="it-IT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Lamento, supplica e speranza </a:t>
            </a:r>
          </a:p>
          <a:p>
            <a:pPr algn="ctr">
              <a:buNone/>
            </a:pPr>
            <a:r>
              <a:rPr lang="it-IT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Salmo pregato da Gesù sulla Croce</a:t>
            </a:r>
          </a:p>
          <a:p>
            <a:pPr algn="ctr">
              <a:buNone/>
            </a:pPr>
            <a:endParaRPr lang="it-IT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Inizio struggente: 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Dio mio, Dio mio, perché …?</a:t>
            </a:r>
          </a:p>
          <a:p>
            <a:pPr algn="ctr">
              <a:buNone/>
            </a:pPr>
            <a:r>
              <a:rPr lang="it-IT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2 </a:t>
            </a:r>
            <a:r>
              <a:rPr lang="it-IT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vv</a:t>
            </a:r>
            <a:r>
              <a:rPr lang="it-IT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3 volte … 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mio</a:t>
            </a:r>
          </a:p>
          <a:p>
            <a:pPr algn="ctr">
              <a:buNone/>
            </a:pPr>
            <a:r>
              <a:rPr lang="it-IT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2 </a:t>
            </a:r>
            <a:r>
              <a:rPr lang="it-IT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vv</a:t>
            </a:r>
            <a:r>
              <a:rPr lang="it-IT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3 volte …</a:t>
            </a: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confidarono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 ora Dio non risponde! </a:t>
            </a:r>
            <a:endParaRPr lang="it-IT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Salmo 22</a:t>
            </a:r>
            <a:r>
              <a:rPr lang="it-IT" dirty="0" smtClean="0"/>
              <a:t>: supplica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 v. 12 inizia la supplica </a:t>
            </a:r>
          </a:p>
          <a:p>
            <a:r>
              <a:rPr lang="it-IT" dirty="0" smtClean="0"/>
              <a:t>Al v. 13 il motivo della supplica: persecuzione</a:t>
            </a:r>
          </a:p>
          <a:p>
            <a:pPr algn="ctr">
              <a:buNone/>
            </a:pPr>
            <a:r>
              <a:rPr lang="it-IT" i="1" dirty="0" smtClean="0"/>
              <a:t>… mi circondano … mi accerchiano grossi tori …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Algerian" pitchFamily="82" charset="0"/>
              </a:rPr>
              <a:t>Poi motivi riferiti a Cristo:</a:t>
            </a:r>
          </a:p>
          <a:p>
            <a:pPr algn="ctr">
              <a:buNone/>
            </a:pP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Ossa slogate, cuore come cera, arido il vigore, polvere di morte, hanno scavato mani e piedi, posso contare le ossa, si dividono le vesti, gettano la sorte sulla tunica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Salmo 22: speranza e universalismo</a:t>
            </a:r>
            <a:endParaRPr lang="it-IT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 fontAlgn="t">
              <a:buNone/>
            </a:pPr>
            <a:r>
              <a:rPr lang="it-IT" b="1" dirty="0" smtClean="0"/>
              <a:t>Richiesta di soccorso e speranza: </a:t>
            </a:r>
            <a:endParaRPr lang="it-IT" dirty="0" smtClean="0"/>
          </a:p>
          <a:p>
            <a:pPr algn="ctr" fontAlgn="t">
              <a:buNone/>
            </a:pPr>
            <a:r>
              <a:rPr lang="it-IT" b="1" dirty="0" smtClean="0"/>
              <a:t>tutti riconosceranno l’opera del Signore</a:t>
            </a:r>
          </a:p>
          <a:p>
            <a:pPr algn="ctr" fontAlgn="t"/>
            <a:r>
              <a:rPr lang="it-IT" i="1" dirty="0" smtClean="0"/>
              <a:t>Vieni presto in mio aiuto</a:t>
            </a:r>
            <a:endParaRPr lang="it-IT" dirty="0" smtClean="0"/>
          </a:p>
          <a:p>
            <a:pPr algn="ctr" fontAlgn="t"/>
            <a:r>
              <a:rPr lang="it-IT" i="1" dirty="0" smtClean="0"/>
              <a:t>Libera la mia vita</a:t>
            </a:r>
            <a:endParaRPr lang="it-IT" dirty="0" smtClean="0"/>
          </a:p>
          <a:p>
            <a:pPr algn="ctr" fontAlgn="t"/>
            <a:r>
              <a:rPr lang="it-IT" i="1" dirty="0" smtClean="0"/>
              <a:t>Salvami</a:t>
            </a:r>
            <a:endParaRPr lang="it-IT" dirty="0" smtClean="0"/>
          </a:p>
          <a:p>
            <a:pPr algn="ctr" fontAlgn="t">
              <a:buNone/>
            </a:pP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Quindi:</a:t>
            </a:r>
          </a:p>
          <a:p>
            <a:pPr algn="ctr" fontAlgn="t"/>
            <a:r>
              <a:rPr lang="it-IT" b="1" i="1" dirty="0" smtClean="0">
                <a:solidFill>
                  <a:srgbClr val="002060"/>
                </a:solidFill>
              </a:rPr>
              <a:t>Annuncerò</a:t>
            </a:r>
            <a:endParaRPr lang="it-IT" b="1" dirty="0" smtClean="0">
              <a:solidFill>
                <a:srgbClr val="002060"/>
              </a:solidFill>
            </a:endParaRPr>
          </a:p>
          <a:p>
            <a:pPr algn="ctr" fontAlgn="t"/>
            <a:r>
              <a:rPr lang="it-IT" b="1" i="1" dirty="0" smtClean="0">
                <a:solidFill>
                  <a:srgbClr val="002060"/>
                </a:solidFill>
              </a:rPr>
              <a:t>Loderò</a:t>
            </a:r>
            <a:endParaRPr lang="it-IT" b="1" dirty="0" smtClean="0">
              <a:solidFill>
                <a:srgbClr val="002060"/>
              </a:solidFill>
            </a:endParaRPr>
          </a:p>
          <a:p>
            <a:pPr algn="ctr" fontAlgn="t"/>
            <a:r>
              <a:rPr lang="it-IT" b="1" i="1" dirty="0" smtClean="0">
                <a:solidFill>
                  <a:srgbClr val="002060"/>
                </a:solidFill>
              </a:rPr>
              <a:t>Tutti loderanno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</a:p>
          <a:p>
            <a:pPr algn="ctr" fontAlgn="t">
              <a:buNone/>
            </a:pPr>
            <a:r>
              <a:rPr lang="it-IT" dirty="0" smtClean="0"/>
              <a:t>(aspetto pubblico)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nelle ‘Sacre Scritture’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cominciando da </a:t>
            </a:r>
            <a:r>
              <a:rPr lang="it-IT" sz="48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Mosè</a:t>
            </a:r>
            <a:r>
              <a:rPr lang="it-IT" sz="4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 da tutti i </a:t>
            </a:r>
            <a:r>
              <a:rPr lang="it-IT" sz="48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profeti</a:t>
            </a:r>
            <a:r>
              <a:rPr lang="it-IT" sz="4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spiegò loro quanto lo riguardava in tutte le Scritture 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2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 24,27)</a:t>
            </a:r>
            <a:endParaRPr lang="it-IT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Arial Black" pitchFamily="34" charset="0"/>
              </a:rPr>
              <a:t>E tu?</a:t>
            </a:r>
            <a:endParaRPr lang="it-IT" b="1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53136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quale momento della vita del Servo ti ritrovi?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 senti ricolmo del Suo Spirito?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 sofferente?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Senti il ‘peso’ tutto su di te?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 motivo di evangelizzazione per gli altri?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Quanto ami e quanto sei disposto per l’altro/a?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rgbClr val="FF0000"/>
                </a:solidFill>
                <a:latin typeface="Algerian" pitchFamily="82" charset="0"/>
              </a:rPr>
              <a:t>Gesù Cristo uomo</a:t>
            </a:r>
            <a:endParaRPr lang="it-IT" sz="96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Generalità …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3928"/>
                <a:gridCol w="522007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Nome</a:t>
                      </a:r>
                      <a:endParaRPr lang="it-I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 = (YHWH)</a:t>
                      </a:r>
                      <a:r>
                        <a:rPr lang="it-IT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salva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Padre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Giuseppe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Madre 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Maria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Luogo di nascita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Betlem</a:t>
                      </a: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(Giudea)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Luogo di ‘residenza’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Nazareth (Galilea)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Luogo di morte/r</a:t>
                      </a:r>
                      <a:r>
                        <a:rPr lang="it-IT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isurrezione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Gerusalemme (Giudea)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Data di nascita 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Tempo di Erode il Grande  (73-4</a:t>
                      </a:r>
                      <a:r>
                        <a:rPr lang="it-IT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a. C.)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Data di Morte 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Tempo di Tiberio (42 a. C.</a:t>
                      </a:r>
                      <a:r>
                        <a:rPr lang="it-IT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37 d. C.)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Stato civile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Celibe 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Professione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Falegname e maestro itinerante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CARTINE BIBLICHE - La Palestina ai tempi di Gesù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6912768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https://upload.wikimedia.org/wikipedia/it/thumb/9/96/Ministero_Ges%C3%B9_2.jpg/220px-Ministero_Ges%C3%B9_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548680"/>
            <a:ext cx="576064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C000"/>
                </a:solidFill>
              </a:rPr>
              <a:t>Di Lui si dice …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 dove gli vengono </a:t>
            </a:r>
            <a:r>
              <a:rPr lang="it-IT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queste cose</a:t>
            </a: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E che </a:t>
            </a:r>
            <a:r>
              <a:rPr lang="it-IT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sapienza</a:t>
            </a: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è quella che gli è stata data? E i </a:t>
            </a:r>
            <a:r>
              <a:rPr lang="it-IT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prodigi</a:t>
            </a: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come quelli compiuti dalle sue mani? Non è costui il </a:t>
            </a:r>
            <a:r>
              <a:rPr lang="it-IT" sz="36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falegname</a:t>
            </a: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il </a:t>
            </a:r>
            <a:r>
              <a:rPr lang="it-IT" sz="3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figlio</a:t>
            </a:r>
            <a:r>
              <a:rPr lang="it-IT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 Maria, il </a:t>
            </a:r>
            <a:r>
              <a:rPr lang="it-IT" sz="3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fratello</a:t>
            </a:r>
            <a:r>
              <a:rPr lang="it-IT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 Giacomo, di </a:t>
            </a:r>
            <a:r>
              <a:rPr lang="it-IT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Ioses</a:t>
            </a: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di Giuda e di Simone? E le sue sorelle non stanno qui da noi?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(Mc 6,2-3)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 Black" pitchFamily="34" charset="0"/>
              </a:rPr>
              <a:t>Ebreo e israelita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Origine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Davidica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7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Figlio di David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Bartimeo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Mc 10,47-48)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(Cananea,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15,22)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(La folla, Mt 21,9)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http://1.bp.blogspot.com/-6l-kMx8V2v4/UZzdIMsRe-I/AAAAAAAABsY/OGXFlvVuUuU/s640/GESU%27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48680"/>
            <a:ext cx="8064896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Profeta …</a:t>
            </a: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All’ingresso in Gerusalemme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... tutta la città fu presa da agitazione e diceva: </a:t>
            </a:r>
          </a:p>
          <a:p>
            <a:pPr algn="ctr">
              <a:buNone/>
            </a:pPr>
            <a:r>
              <a:rPr lang="it-IT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“Chi è costui?”</a:t>
            </a:r>
          </a:p>
          <a:p>
            <a:pPr algn="ctr">
              <a:buNone/>
            </a:pPr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E la folla rispondeva: </a:t>
            </a:r>
          </a:p>
          <a:p>
            <a:pPr algn="ctr">
              <a:buNone/>
            </a:pPr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“Questi è il profeta Gesù, </a:t>
            </a:r>
          </a:p>
          <a:p>
            <a:pPr algn="ctr">
              <a:buNone/>
            </a:pPr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it-IT" sz="4000" b="1" i="1" dirty="0" err="1" smtClean="0">
                <a:latin typeface="Times New Roman" pitchFamily="18" charset="0"/>
                <a:cs typeface="Times New Roman" pitchFamily="18" charset="0"/>
              </a:rPr>
              <a:t>Nazaret</a:t>
            </a:r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 di Galilea”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(Mt 21,10-11)</a:t>
            </a:r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Gesù da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Cafarnao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Gerusalemme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egnaposto contenuto 3" descr="http://tse1.mm.bing.net/th?&amp;id=OIP.M4c016b17598448573590a9c9307c4771o0&amp;w=199&amp;h=243&amp;c=0&amp;pid=1.9&amp;rs=0&amp;p=0">
            <a:hlinkClick r:id="rId2" tooltip="&quot;Visualizza dettagli immagine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568863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24847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Antico Testamento </a:t>
            </a:r>
            <a:b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Antico Testamento </a:t>
            </a:r>
            <a:b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no?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Marcione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dice no!</a:t>
            </a:r>
            <a:endParaRPr lang="it-IT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72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E tu? </a:t>
            </a:r>
            <a:endParaRPr lang="it-IT" sz="72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7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 è per te Gesù?</a:t>
            </a:r>
            <a:endParaRPr lang="it-IT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rgbClr val="FF0000"/>
                </a:solidFill>
                <a:latin typeface="Algerian" pitchFamily="82" charset="0"/>
              </a:rPr>
              <a:t>Gesù Cristo opera prodigi</a:t>
            </a:r>
            <a:endParaRPr lang="it-IT" sz="96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43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Gesù stava </a:t>
            </a:r>
            <a:r>
              <a:rPr lang="it-IT" sz="4300" b="1" i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insegnando</a:t>
            </a:r>
            <a:r>
              <a:rPr lang="it-IT" sz="43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una sinagoga in giorno di </a:t>
            </a:r>
            <a:r>
              <a:rPr lang="it-IT" sz="4300" b="1" i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sabato</a:t>
            </a:r>
            <a:r>
              <a:rPr lang="it-IT" sz="43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C' era là </a:t>
            </a:r>
            <a:r>
              <a:rPr lang="it-IT" sz="43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una donna</a:t>
            </a:r>
            <a:r>
              <a:rPr lang="it-IT" sz="43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3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che uno spirito teneva </a:t>
            </a:r>
            <a:r>
              <a:rPr lang="it-IT" sz="43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inferma da diciotto anni</a:t>
            </a:r>
            <a:r>
              <a:rPr lang="it-IT" sz="43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era curva e non riusciva in alcun modo a stare diritta. Gesù la vide, la chiamò a sé e le disse: "</a:t>
            </a:r>
            <a:r>
              <a:rPr lang="it-IT" sz="4300" b="1" i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Donna, sei liberata dalla tua malattia</a:t>
            </a:r>
            <a:r>
              <a:rPr lang="it-IT" sz="43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". Impose le mani su di lei subito quella si raddrizzò e glorificava Dio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5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 13,10-17)</a:t>
            </a:r>
            <a:endParaRPr lang="it-IT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4898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641905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Scene 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Azioni 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665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Gesù insegna in una sinagoga </a:t>
                      </a:r>
                    </a:p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 guarisce una donna curva 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665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it-IT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</a:t>
                      </a:r>
                      <a:r>
                        <a:rPr lang="it-IT" sz="28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capo della sinagoga </a:t>
                      </a:r>
                      <a:r>
                        <a:rPr lang="it-IT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accusa Gesù di non rispettare il Sabato</a:t>
                      </a:r>
                      <a:endParaRPr lang="it-IT" sz="2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665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it-IT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  difende la ‘liberazione dal male’ in giorno di Sabato</a:t>
                      </a:r>
                      <a:endParaRPr lang="it-IT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665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it-IT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Gli</a:t>
                      </a:r>
                      <a:r>
                        <a:rPr lang="it-IT" sz="2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it-IT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ccusatori si</a:t>
                      </a:r>
                      <a:r>
                        <a:rPr lang="it-IT" sz="2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vergognano </a:t>
                      </a:r>
                    </a:p>
                    <a:p>
                      <a:pPr algn="ctr"/>
                      <a:r>
                        <a:rPr lang="it-IT" sz="2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 la folla esulta</a:t>
                      </a:r>
                      <a:endParaRPr lang="it-IT" sz="2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Gesù stava insegnando in una sinagoga in giorno di sabato. 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2492896"/>
          <a:ext cx="8229600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168352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Attività ordinaria di Gesù: </a:t>
                      </a:r>
                      <a:r>
                        <a:rPr lang="it-IT" sz="3600" i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insegnare</a:t>
                      </a:r>
                      <a:r>
                        <a:rPr lang="it-IT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</a:p>
                    <a:p>
                      <a:pPr algn="ctr"/>
                      <a:r>
                        <a:rPr lang="it-IT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 sinagoga e non solo!</a:t>
                      </a:r>
                    </a:p>
                    <a:p>
                      <a:pPr algn="ctr"/>
                      <a:r>
                        <a:rPr lang="it-IT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Binomio: </a:t>
                      </a:r>
                      <a:r>
                        <a:rPr lang="it-IT" sz="36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Insegnamento e sinagoga</a:t>
                      </a:r>
                    </a:p>
                    <a:p>
                      <a:pPr algn="ctr"/>
                      <a:r>
                        <a:rPr lang="it-IT" sz="3600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Ricorrenze</a:t>
                      </a:r>
                      <a:r>
                        <a:rPr lang="it-IT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it-IT" sz="3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Luca 4,15.16.33.44;</a:t>
                      </a:r>
                      <a:r>
                        <a:rPr lang="it-IT" sz="3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6,6; 13,10</a:t>
                      </a:r>
                      <a:endParaRPr lang="it-IT" sz="320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Dove si trova?</a:t>
            </a:r>
            <a:endParaRPr lang="it-IT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Si tratta probabilmente di una delle sinagoghe </a:t>
            </a:r>
            <a:r>
              <a:rPr lang="it-IT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intorno al lago vicino </a:t>
            </a:r>
            <a:r>
              <a:rPr lang="it-IT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Cafarnao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 perché sebbene è detto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(9,51)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che Gesù ha lasciato la Galilea, ma certamente non siamo né in </a:t>
            </a:r>
            <a:r>
              <a:rPr lang="it-IT" sz="4400" b="1" dirty="0" err="1" smtClean="0">
                <a:latin typeface="Times New Roman" pitchFamily="18" charset="0"/>
                <a:cs typeface="Times New Roman" pitchFamily="18" charset="0"/>
              </a:rPr>
              <a:t>Samaria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 né in Giudea</a:t>
            </a:r>
            <a:endParaRPr lang="it-IT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002060"/>
                </a:solidFill>
                <a:latin typeface="Arial Black" pitchFamily="34" charset="0"/>
              </a:rPr>
              <a:t>Lago / Mare di Galilea</a:t>
            </a:r>
            <a:endParaRPr lang="it-IT" i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4" name="Segnaposto contenuto 3" descr="http://tse1.mm.bing.net/th?&amp;id=OIP.M67247c2ec6c7adf9cf6aaf360a436b8bo0&amp;w=300&amp;h=200&amp;c=0&amp;pid=1.9&amp;rs=0&amp;p=0">
            <a:hlinkClick r:id="rId2" tooltip="&quot;Visualizza dettagli immagine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412776"/>
            <a:ext cx="655272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>
                <a:solidFill>
                  <a:schemeClr val="accent2">
                    <a:lumMod val="75000"/>
                  </a:schemeClr>
                </a:solidFill>
              </a:rPr>
              <a:t>La donna …</a:t>
            </a:r>
            <a:endParaRPr lang="it-IT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C'era là una donna </a:t>
            </a:r>
          </a:p>
          <a:p>
            <a:pPr algn="ctr">
              <a:buNone/>
            </a:pPr>
            <a:r>
              <a:rPr lang="it-IT" sz="4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che uno spirito teneva inferma </a:t>
            </a:r>
          </a:p>
          <a:p>
            <a:pPr algn="ctr">
              <a:buNone/>
            </a:pPr>
            <a:r>
              <a:rPr lang="it-IT" sz="4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 diciotto anni; era </a:t>
            </a:r>
            <a:r>
              <a:rPr lang="it-IT" sz="4800" b="1" i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curva</a:t>
            </a:r>
            <a:r>
              <a:rPr lang="it-IT" sz="4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e </a:t>
            </a:r>
          </a:p>
          <a:p>
            <a:pPr algn="ctr">
              <a:buNone/>
            </a:pPr>
            <a:r>
              <a:rPr lang="it-IT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riusciva in alcun modo </a:t>
            </a:r>
          </a:p>
          <a:p>
            <a:pPr algn="ctr">
              <a:buNone/>
            </a:pPr>
            <a:r>
              <a:rPr lang="it-IT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stare diritta.</a:t>
            </a:r>
            <a:endParaRPr lang="it-IT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… uno spirito</a:t>
            </a:r>
            <a:endParaRPr lang="it-IT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Nell’antichità sempre il male era causato da qualche spirito / realtà sovrumana</a:t>
                      </a:r>
                    </a:p>
                    <a:p>
                      <a:pPr algn="ctr"/>
                      <a:endParaRPr lang="it-IT" sz="4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 questa donna lo spirito la rende curva e bloccata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Luca … ex pagano</a:t>
            </a:r>
            <a:endParaRPr lang="it-IT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Nel </a:t>
            </a:r>
            <a:r>
              <a:rPr lang="it-IT" sz="40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mondo greco romano</a:t>
            </a:r>
            <a:r>
              <a:rPr lang="it-IT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da cui proviene Luca, la schiena curva era segno di debolezza non solo fisica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(lombaggine o di una fusione di due vertebre)</a:t>
            </a:r>
            <a:r>
              <a:rPr lang="it-IT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 anche morale perché non permetteva al volto di essere visto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Antico e Nuovo Testamento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Dio dunque, il quale ha ispirato i libri dell’uno e dell’altro Testamento e ne è l’autore, ha sapientemente disposto che</a:t>
            </a:r>
          </a:p>
          <a:p>
            <a:pPr algn="ctr">
              <a:buNone/>
            </a:pP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il Nuovo fosse nascosto nell’Antico e l’Antico diventasse chiaro nel Nuovo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(Dei </a:t>
            </a:r>
            <a:r>
              <a:rPr lang="it-IT" sz="1600" dirty="0" err="1" smtClean="0">
                <a:latin typeface="Times New Roman" pitchFamily="18" charset="0"/>
                <a:cs typeface="Times New Roman" pitchFamily="18" charset="0"/>
              </a:rPr>
              <a:t>Verbum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, 16)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Gesù prende l’iniziativa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Gesù la </a:t>
            </a:r>
            <a:r>
              <a:rPr lang="it-IT" sz="72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vide</a:t>
            </a:r>
            <a:r>
              <a:rPr lang="it-IT" sz="7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buNone/>
            </a:pPr>
            <a:r>
              <a:rPr lang="it-IT" sz="7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it-IT" sz="72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chiamò a sé</a:t>
            </a:r>
            <a:r>
              <a:rPr lang="it-IT" sz="7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7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le </a:t>
            </a:r>
            <a:r>
              <a:rPr lang="it-IT" sz="7200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disse</a:t>
            </a:r>
            <a:r>
              <a:rPr lang="it-IT" sz="7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it-IT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rituale esorcistico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5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lang="it-IT" sz="5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vede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5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 parla: </a:t>
                      </a:r>
                      <a:r>
                        <a:rPr lang="it-IT" sz="5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sei liberata </a:t>
                      </a:r>
                      <a:r>
                        <a:rPr lang="it-IT" sz="4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4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slegata</a:t>
                      </a:r>
                      <a:r>
                        <a:rPr lang="it-IT" sz="4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4000" b="1" i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5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 impone le mani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"Donna, sei liberata 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sciolta, slegata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t-IT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dalla tua malattia"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4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Sei sciolta</a:t>
                      </a:r>
                    </a:p>
                    <a:p>
                      <a:pPr algn="ctr">
                        <a:buNone/>
                      </a:pPr>
                      <a:r>
                        <a:rPr lang="el-GR" sz="4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ἀπολέλυσαι </a:t>
                      </a:r>
                      <a:endParaRPr lang="it-IT" sz="4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buNone/>
                      </a:pPr>
                      <a:endParaRPr lang="it-IT" sz="4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it-IT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È un passivo </a:t>
                      </a:r>
                      <a:r>
                        <a:rPr lang="it-IT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(perfetto) </a:t>
                      </a:r>
                      <a:r>
                        <a:rPr lang="it-IT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teologico </a:t>
                      </a:r>
                      <a:r>
                        <a:rPr lang="it-IT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(o divino)</a:t>
                      </a:r>
                    </a:p>
                    <a:p>
                      <a:pPr algn="ctr">
                        <a:buNone/>
                      </a:pPr>
                      <a:endParaRPr lang="it-IT" sz="4400" b="1" dirty="0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it-IT" sz="4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È Dio l’autore 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400" dirty="0" smtClean="0">
                <a:latin typeface="Arial Black" pitchFamily="34" charset="0"/>
                <a:cs typeface="Aharoni" pitchFamily="2" charset="-79"/>
              </a:rPr>
              <a:t>Questa ritualità non si trova nell’AT e nemmeno nella letteratura rabbinica, ma risulta essere eseguita a </a:t>
            </a:r>
            <a:r>
              <a:rPr lang="it-IT" sz="4400" dirty="0" err="1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Qumran</a:t>
            </a:r>
            <a:r>
              <a:rPr lang="it-IT" sz="44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it-IT" sz="4400" dirty="0" smtClean="0">
                <a:latin typeface="Arial Black" pitchFamily="34" charset="0"/>
                <a:cs typeface="Aharoni" pitchFamily="2" charset="-79"/>
              </a:rPr>
              <a:t>come </a:t>
            </a:r>
          </a:p>
          <a:p>
            <a:pPr algn="ctr">
              <a:buNone/>
            </a:pPr>
            <a:r>
              <a:rPr lang="it-IT" sz="4400" u="sng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rituale esorcistico</a:t>
            </a:r>
            <a:r>
              <a:rPr lang="it-IT" sz="4400" dirty="0" smtClean="0">
                <a:latin typeface="Arial Black" pitchFamily="34" charset="0"/>
                <a:cs typeface="Aharoni" pitchFamily="2" charset="-79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Arial Black" pitchFamily="34" charset="0"/>
              </a:rPr>
              <a:t>In Luca 4,40 …</a:t>
            </a:r>
            <a:endParaRPr lang="it-IT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… è specificata l’azione di Gesù di imporre le mani  … </a:t>
            </a:r>
            <a:r>
              <a:rPr lang="it-IT" sz="3600" b="1" i="1" dirty="0" smtClean="0">
                <a:latin typeface="Times New Roman" pitchFamily="18" charset="0"/>
                <a:cs typeface="Times New Roman" pitchFamily="18" charset="0"/>
              </a:rPr>
              <a:t>su ciascuno </a:t>
            </a:r>
          </a:p>
          <a:p>
            <a:pPr algn="ctr">
              <a:buNone/>
            </a:pPr>
            <a:r>
              <a:rPr lang="it-IT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 Luca e Atti è usato 8 volte contro </a:t>
            </a:r>
            <a:endParaRPr lang="it-IT" sz="3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it-IT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sola di Matteo</a:t>
            </a:r>
          </a:p>
          <a:p>
            <a:pPr algn="ctr">
              <a:buNone/>
            </a:pPr>
            <a:endParaRPr lang="it-IT" sz="3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È un gesto che </a:t>
            </a:r>
            <a:r>
              <a:rPr lang="it-IT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esprime </a:t>
            </a:r>
            <a:r>
              <a:rPr lang="it-IT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 relazione </a:t>
            </a:r>
            <a:r>
              <a:rPr lang="it-IT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‘personale</a:t>
            </a:r>
            <a:r>
              <a:rPr lang="it-IT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  </a:t>
            </a:r>
            <a:endParaRPr lang="it-IT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… e la donna</a:t>
            </a: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7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subito quella si raddrizzò </a:t>
            </a:r>
          </a:p>
          <a:p>
            <a:pPr algn="ctr">
              <a:buNone/>
            </a:pPr>
            <a:r>
              <a:rPr lang="it-IT" sz="7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glorificava Dio</a:t>
            </a:r>
            <a:endParaRPr lang="it-IT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Glorificava Dio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È un’espressione anch’essa tipica di Luca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È usata all’imperfetto quindi … continuava a </a:t>
            </a:r>
            <a:r>
              <a:rPr lang="it-IT" sz="4000" b="1" i="1" u="sng" dirty="0" smtClean="0">
                <a:solidFill>
                  <a:srgbClr val="FF0000"/>
                </a:solidFill>
              </a:rPr>
              <a:t>glorificare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Altre volte in Luca: </a:t>
            </a:r>
            <a:r>
              <a:rPr lang="it-IT" sz="2000" dirty="0" smtClean="0"/>
              <a:t>2,20; 5,25-26; 7,16; 17,15; 18,43; 23,47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S. </a:t>
            </a:r>
            <a:r>
              <a:rPr lang="it-IT" b="1" dirty="0" err="1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Bonaventura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…</a:t>
            </a:r>
            <a:endParaRPr lang="it-IT" b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4800" b="1" dirty="0" smtClean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it-IT" sz="4800" b="1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… vede nella donna curva </a:t>
            </a:r>
          </a:p>
          <a:p>
            <a:pPr algn="ctr">
              <a:buNone/>
            </a:pPr>
            <a:endParaRPr lang="it-IT" sz="4800" b="1" dirty="0" smtClean="0">
              <a:solidFill>
                <a:srgbClr val="FF0000"/>
              </a:solidFill>
              <a:latin typeface="Algerian" pitchFamily="82" charset="0"/>
              <a:cs typeface="Aharoni" pitchFamily="2" charset="-79"/>
            </a:endParaRPr>
          </a:p>
          <a:p>
            <a:pPr algn="ctr">
              <a:buNone/>
            </a:pPr>
            <a:r>
              <a:rPr lang="it-IT" sz="4800" b="1" dirty="0" smtClean="0">
                <a:solidFill>
                  <a:srgbClr val="FF0000"/>
                </a:solidFill>
                <a:latin typeface="Algerian" pitchFamily="82" charset="0"/>
                <a:cs typeface="Aharoni" pitchFamily="2" charset="-79"/>
              </a:rPr>
              <a:t>l’anima incurvata dai peccati</a:t>
            </a:r>
          </a:p>
          <a:p>
            <a:pPr>
              <a:buNone/>
            </a:pPr>
            <a:endParaRPr lang="it-IT" sz="4800" dirty="0" smtClean="0">
              <a:solidFill>
                <a:srgbClr val="FF0000"/>
              </a:solidFill>
              <a:latin typeface="Algerian" pitchFamily="82" charset="0"/>
            </a:endParaRPr>
          </a:p>
          <a:p>
            <a:pPr>
              <a:buNone/>
            </a:pPr>
            <a:endParaRPr lang="it-IT" sz="48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7200" b="1" dirty="0" smtClean="0">
                <a:solidFill>
                  <a:srgbClr val="FF0000"/>
                </a:solidFill>
              </a:rPr>
              <a:t>E tu?</a:t>
            </a:r>
            <a:endParaRPr lang="it-IT" sz="7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6600" b="1" dirty="0" smtClean="0">
                <a:latin typeface="Times New Roman" pitchFamily="18" charset="0"/>
                <a:cs typeface="Times New Roman" pitchFamily="18" charset="0"/>
              </a:rPr>
              <a:t>Da che tipo di legame </a:t>
            </a:r>
          </a:p>
          <a:p>
            <a:pPr algn="ctr">
              <a:buNone/>
            </a:pPr>
            <a:r>
              <a:rPr lang="it-IT" sz="6600" b="1" dirty="0" smtClean="0">
                <a:latin typeface="Times New Roman" pitchFamily="18" charset="0"/>
                <a:cs typeface="Times New Roman" pitchFamily="18" charset="0"/>
              </a:rPr>
              <a:t>devi essere sciolto/a?</a:t>
            </a:r>
          </a:p>
          <a:p>
            <a:pPr algn="ctr">
              <a:buNone/>
            </a:pPr>
            <a:endParaRPr lang="it-IT" sz="72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800" b="1" dirty="0" smtClean="0"/>
              <a:t>Ti senti bloccato/a? </a:t>
            </a:r>
          </a:p>
          <a:p>
            <a:pPr algn="ctr">
              <a:buNone/>
            </a:pPr>
            <a:endParaRPr lang="it-IT" sz="4800" b="1" dirty="0" smtClean="0"/>
          </a:p>
          <a:p>
            <a:pPr algn="ctr">
              <a:buNone/>
            </a:pPr>
            <a:r>
              <a:rPr lang="it-IT" sz="4800" b="1" dirty="0" smtClean="0"/>
              <a:t>Se si, da che punto di vista?</a:t>
            </a:r>
          </a:p>
          <a:p>
            <a:pPr>
              <a:buNone/>
            </a:pPr>
            <a:endParaRPr lang="it-IT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L’Antico Testamento</a:t>
            </a:r>
            <a:endParaRPr lang="it-IT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I cristiani venerano l’</a:t>
            </a:r>
            <a:r>
              <a:rPr lang="it-IT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Antico Testamento 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come vera Parola di Dio: </a:t>
            </a: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tutti i suoi scritti sono divinamente ispirati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e conservano un valore perenne. Essi rendono testimonianza della </a:t>
            </a:r>
            <a:r>
              <a:rPr lang="it-IT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pedagogia dell’amore salvifico di Dio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. Sono stati scritti soprattutto per preparare l’avvento di Cristo, Salvatore dell’universo </a:t>
            </a:r>
          </a:p>
          <a:p>
            <a:pPr algn="ctr">
              <a:buNone/>
            </a:pPr>
            <a:r>
              <a:rPr lang="it-IT" sz="1700" b="1" dirty="0" smtClean="0">
                <a:latin typeface="Times New Roman" pitchFamily="18" charset="0"/>
                <a:cs typeface="Times New Roman" pitchFamily="18" charset="0"/>
              </a:rPr>
              <a:t>(Compendio del Nuovo Catechismo della Chiesa Cattolica, 21)</a:t>
            </a:r>
            <a:endParaRPr lang="it-IT" sz="17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Spiritualmente: 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riesci a credere pienamente?</a:t>
            </a:r>
          </a:p>
          <a:p>
            <a:pPr algn="ctr">
              <a:buNone/>
            </a:pPr>
            <a:endParaRPr lang="it-IT" sz="4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Psichicamente: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ti dai pace per qualcosa?</a:t>
            </a:r>
          </a:p>
          <a:p>
            <a:pPr algn="ctr">
              <a:buNone/>
            </a:pPr>
            <a:endParaRPr lang="it-IT" sz="4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Economicamente: </a:t>
            </a: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il lavoro non va …</a:t>
            </a:r>
          </a:p>
          <a:p>
            <a:pPr algn="ctr">
              <a:buNone/>
            </a:pPr>
            <a:endParaRPr lang="it-IT" sz="4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Affettivamente: il vuoto dentro …</a:t>
            </a:r>
          </a:p>
          <a:p>
            <a:pPr algn="ctr">
              <a:buNone/>
            </a:pPr>
            <a:endParaRPr lang="it-IT" sz="4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Fisicamente: 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si risolvono ancora i problemi?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rgbClr val="FF0000"/>
                </a:solidFill>
                <a:latin typeface="Algerian" pitchFamily="82" charset="0"/>
              </a:rPr>
              <a:t>Gesù Cristo dona </a:t>
            </a:r>
          </a:p>
          <a:p>
            <a:pPr algn="ctr">
              <a:buNone/>
            </a:pPr>
            <a:r>
              <a:rPr lang="it-IT" sz="9600" b="1" dirty="0" smtClean="0">
                <a:solidFill>
                  <a:srgbClr val="FF0000"/>
                </a:solidFill>
                <a:latin typeface="Algerian" pitchFamily="82" charset="0"/>
              </a:rPr>
              <a:t>la vita </a:t>
            </a:r>
            <a:endParaRPr lang="it-IT" sz="96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seguito si recò in una città chiamata </a:t>
            </a:r>
            <a:r>
              <a:rPr lang="it-IT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Nain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con lui camminavano i suoi discepoli e una grande folla. Quando fu vicino alla porta della città, ecco, veniva portato alla tomba un morto,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unico figlio di madre rimasta vedova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e molta gente della città era con lei. Vedendola, il Signore fu preso da grande compassione per lei e le disse: “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 piangere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!”. Si avvicinò e toccò la bara, mentre i portatori si fermarono. Poi disse: “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Ragazzo, dico a te, alzati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!”. Il morto si mise seduto e cominciò a parlare. Ed egli lo restituì a sua madre. Tutti furono presi da timore e glorificavano Dio, dicendo: “Un grande profeta è sorto tra noi” e “Dio ha visitato il suo popolo”.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Questa fama di lui si diffuse per tutta la Giudea e in tutta la regione circostante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7,11-17</a:t>
            </a:r>
            <a:endParaRPr lang="it-IT" sz="14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  <a:latin typeface="Arial Black" pitchFamily="34" charset="0"/>
              </a:rPr>
              <a:t>Sempre per la vita</a:t>
            </a:r>
            <a:endParaRPr lang="it-IT" dirty="0">
              <a:solidFill>
                <a:srgbClr val="FFC000"/>
              </a:solidFill>
              <a:latin typeface="Arial Black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9283"/>
                <a:gridCol w="2999283"/>
                <a:gridCol w="31454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Guarigione del servo del centurione</a:t>
                      </a:r>
                    </a:p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it-IT" sz="28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era malato e stava per morire</a:t>
                      </a:r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Risurrezione del figlio della vedova di </a:t>
                      </a:r>
                      <a:r>
                        <a:rPr lang="it-IT" sz="36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Nain</a:t>
                      </a:r>
                      <a:endParaRPr lang="it-IT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Testimonianza</a:t>
                      </a:r>
                      <a:r>
                        <a:rPr lang="it-IT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 Gesù </a:t>
                      </a:r>
                    </a:p>
                    <a:p>
                      <a:pPr algn="ctr"/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(… </a:t>
                      </a:r>
                      <a:r>
                        <a:rPr lang="it-IT" sz="2800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morti risuscitano </a:t>
                      </a:r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…)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Schema narrazione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/>
                <a:gridCol w="52669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Protagonisti </a:t>
                      </a:r>
                      <a:endParaRPr lang="it-IT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Gesù, discepoli</a:t>
                      </a:r>
                      <a:r>
                        <a:rPr lang="it-IT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28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 </a:t>
                      </a:r>
                      <a:r>
                        <a:rPr lang="it-IT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una grande folla</a:t>
                      </a:r>
                      <a:endParaRPr lang="it-IT" sz="2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Incontro </a:t>
                      </a:r>
                      <a:endParaRPr lang="it-IT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 incontra la vedova e </a:t>
                      </a:r>
                    </a:p>
                    <a:p>
                      <a:pPr algn="ctr"/>
                      <a:r>
                        <a:rPr lang="it-IT" sz="28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 ha compassione</a:t>
                      </a:r>
                      <a:endParaRPr lang="it-IT" sz="28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Miracolo </a:t>
                      </a:r>
                      <a:endParaRPr lang="it-IT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r>
                        <a:rPr lang="it-IT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risuscita il figlio della vedova</a:t>
                      </a:r>
                      <a:endParaRPr lang="it-IT" sz="2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Conseguenze </a:t>
                      </a:r>
                      <a:endParaRPr lang="it-IT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 folla glorifica Dio</a:t>
                      </a:r>
                      <a:r>
                        <a:rPr lang="it-IT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 la fama  di Gesù si diffonde</a:t>
                      </a:r>
                      <a:endParaRPr lang="it-IT" sz="2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C00000"/>
                </a:solidFill>
                <a:latin typeface="Arial Black" pitchFamily="34" charset="0"/>
              </a:rPr>
              <a:t>Naim</a:t>
            </a:r>
            <a:r>
              <a:rPr lang="it-IT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it-IT" b="1" dirty="0" smtClean="0">
                <a:latin typeface="Arial Black" pitchFamily="34" charset="0"/>
              </a:rPr>
              <a:t>/ </a:t>
            </a:r>
            <a:r>
              <a:rPr lang="it-IT" b="1" dirty="0" err="1" smtClean="0">
                <a:solidFill>
                  <a:srgbClr val="C00000"/>
                </a:solidFill>
                <a:latin typeface="Arial Black" pitchFamily="34" charset="0"/>
              </a:rPr>
              <a:t>Nain</a:t>
            </a:r>
            <a:endParaRPr lang="it-IT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Oggi Ne</a:t>
            </a:r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ϊ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 o </a:t>
            </a:r>
            <a:r>
              <a:rPr lang="it-IT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Nem</a:t>
            </a:r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10 km da </a:t>
            </a:r>
            <a:r>
              <a:rPr lang="it-IT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Nazaret</a:t>
            </a:r>
            <a:endParaRPr lang="it-IT" sz="4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Tra il lago di Tiberiade </a:t>
            </a:r>
          </a:p>
          <a:p>
            <a:pPr algn="ctr">
              <a:buNone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e la pianura di </a:t>
            </a:r>
            <a:r>
              <a:rPr lang="it-IT" sz="4000" b="1" dirty="0" err="1" smtClean="0">
                <a:latin typeface="Times New Roman" pitchFamily="18" charset="0"/>
                <a:cs typeface="Times New Roman" pitchFamily="18" charset="0"/>
              </a:rPr>
              <a:t>Yizreel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È </a:t>
            </a:r>
            <a:r>
              <a:rPr lang="it-IT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Galilea 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(meridionale)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ial Black" pitchFamily="34" charset="0"/>
              </a:rPr>
              <a:t>Da</a:t>
            </a:r>
            <a:r>
              <a:rPr lang="it-IT" dirty="0" smtClean="0">
                <a:latin typeface="Arial Black" pitchFamily="34" charset="0"/>
              </a:rPr>
              <a:t> Tomba … a </a:t>
            </a:r>
            <a:r>
              <a:rPr lang="it-IT" dirty="0" smtClean="0">
                <a:solidFill>
                  <a:srgbClr val="FFC000"/>
                </a:solidFill>
                <a:latin typeface="Arial Black" pitchFamily="34" charset="0"/>
              </a:rPr>
              <a:t>Chiesa</a:t>
            </a:r>
            <a:endParaRPr lang="it-IT" dirty="0">
              <a:solidFill>
                <a:srgbClr val="FFC000"/>
              </a:solidFill>
              <a:latin typeface="Arial Black" pitchFamily="34" charset="0"/>
            </a:endParaRPr>
          </a:p>
        </p:txBody>
      </p:sp>
      <p:pic>
        <p:nvPicPr>
          <p:cNvPr id="4" name="Segnaposto contenuto 3" descr="Chiesa di Nai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84784"/>
            <a:ext cx="583264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7030A0"/>
                </a:solidFill>
              </a:rPr>
              <a:t>… figlio unico di madre vedova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MOLTA IMPORTANZA ALLE VEDOVE:</a:t>
            </a: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Anna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(2,36-38)</a:t>
            </a:r>
          </a:p>
          <a:p>
            <a:pPr>
              <a:buNone/>
            </a:pPr>
            <a:r>
              <a:rPr lang="it-IT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Vedove ‘di’ Elia ed Eliseo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(4,25-26)</a:t>
            </a:r>
          </a:p>
          <a:p>
            <a:pPr>
              <a:buNone/>
            </a:pPr>
            <a:r>
              <a:rPr lang="it-IT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Vedova importuna e giudice disonesto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(18,1-8)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 vedova e l’offerta al tempio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(21,1-4)</a:t>
            </a:r>
          </a:p>
          <a:p>
            <a:pPr algn="ctr">
              <a:buNone/>
            </a:pP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Solo Luca le cita!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Nell’AT era una delle categorie ‘deboli’ 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26,12-13)</a:t>
            </a:r>
            <a:endParaRPr lang="it-IT" sz="2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2348880"/>
          <a:ext cx="9144000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382"/>
                <a:gridCol w="2211382"/>
                <a:gridCol w="2453492"/>
                <a:gridCol w="2267744"/>
              </a:tblGrid>
              <a:tr h="2592288">
                <a:tc>
                  <a:txBody>
                    <a:bodyPr/>
                    <a:lstStyle/>
                    <a:p>
                      <a:pPr algn="ctr"/>
                      <a:endParaRPr lang="it-IT" sz="3600" i="0" dirty="0" smtClean="0">
                        <a:solidFill>
                          <a:srgbClr val="00B050"/>
                        </a:solidFill>
                        <a:latin typeface="Impact" pitchFamily="34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3600" i="0" dirty="0" smtClean="0">
                          <a:solidFill>
                            <a:srgbClr val="00B050"/>
                          </a:solidFill>
                          <a:latin typeface="Impact" pitchFamily="34" charset="0"/>
                          <a:cs typeface="Times New Roman" pitchFamily="18" charset="0"/>
                        </a:rPr>
                        <a:t>Orfani </a:t>
                      </a:r>
                      <a:endParaRPr lang="it-IT" sz="3600" i="0" dirty="0">
                        <a:solidFill>
                          <a:srgbClr val="00B050"/>
                        </a:solidFill>
                        <a:latin typeface="Impact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3600" i="0" dirty="0" smtClean="0">
                        <a:solidFill>
                          <a:srgbClr val="00B050"/>
                        </a:solidFill>
                        <a:latin typeface="Impact" pitchFamily="34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3600" i="0" u="sng" dirty="0" smtClean="0">
                          <a:solidFill>
                            <a:srgbClr val="00B050"/>
                          </a:solidFill>
                          <a:latin typeface="Impact" pitchFamily="34" charset="0"/>
                          <a:cs typeface="Times New Roman" pitchFamily="18" charset="0"/>
                        </a:rPr>
                        <a:t>Vedove</a:t>
                      </a:r>
                      <a:r>
                        <a:rPr lang="it-IT" sz="3600" i="0" dirty="0" smtClean="0">
                          <a:solidFill>
                            <a:srgbClr val="00B050"/>
                          </a:solidFill>
                          <a:latin typeface="Impact" pitchFamily="34" charset="0"/>
                          <a:cs typeface="Times New Roman" pitchFamily="18" charset="0"/>
                        </a:rPr>
                        <a:t> </a:t>
                      </a:r>
                      <a:endParaRPr lang="it-IT" sz="3600" i="0" dirty="0">
                        <a:solidFill>
                          <a:srgbClr val="00B050"/>
                        </a:solidFill>
                        <a:latin typeface="Impact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3600" i="0" dirty="0" smtClean="0">
                        <a:solidFill>
                          <a:srgbClr val="00B050"/>
                        </a:solidFill>
                        <a:latin typeface="Impact" pitchFamily="34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3600" i="0" dirty="0" smtClean="0">
                          <a:solidFill>
                            <a:srgbClr val="00B050"/>
                          </a:solidFill>
                          <a:latin typeface="Impact" pitchFamily="34" charset="0"/>
                          <a:cs typeface="Times New Roman" pitchFamily="18" charset="0"/>
                        </a:rPr>
                        <a:t>Immigrati </a:t>
                      </a:r>
                      <a:endParaRPr lang="it-IT" sz="3600" i="0" dirty="0">
                        <a:solidFill>
                          <a:srgbClr val="00B050"/>
                        </a:solidFill>
                        <a:latin typeface="Impact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3600" i="0" dirty="0" smtClean="0">
                        <a:solidFill>
                          <a:srgbClr val="00B050"/>
                        </a:solidFill>
                        <a:latin typeface="Impact" pitchFamily="34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3600" i="0" dirty="0" smtClean="0">
                          <a:solidFill>
                            <a:srgbClr val="00B050"/>
                          </a:solidFill>
                          <a:latin typeface="Impact" pitchFamily="34" charset="0"/>
                          <a:cs typeface="Times New Roman" pitchFamily="18" charset="0"/>
                        </a:rPr>
                        <a:t>Leviti</a:t>
                      </a:r>
                    </a:p>
                    <a:p>
                      <a:pPr algn="ctr"/>
                      <a:endParaRPr lang="it-IT" sz="3600" i="0" dirty="0" smtClean="0">
                        <a:solidFill>
                          <a:srgbClr val="00B050"/>
                        </a:solidFill>
                        <a:latin typeface="Impact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Situazione disperata!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</a:rPr>
              <a:t>Vedova e madre dell’unico figlio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</a:rPr>
              <a:t>che viene portato al sepolcro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La </a:t>
            </a:r>
            <a:r>
              <a:rPr lang="it-IT" b="1" i="1" dirty="0" smtClean="0">
                <a:solidFill>
                  <a:schemeClr val="accent1">
                    <a:lumMod val="50000"/>
                  </a:schemeClr>
                </a:solidFill>
              </a:rPr>
              <a:t>molta gente </a:t>
            </a:r>
            <a:r>
              <a:rPr lang="it-IT" b="1" dirty="0" smtClean="0"/>
              <a:t>presente accentua la </a:t>
            </a:r>
            <a:r>
              <a:rPr lang="it-IT" b="1" u="sng" dirty="0" smtClean="0"/>
              <a:t>drammaticità della situazione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Praticamente … Cristo!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it-IT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Tutta la divina Scrittura costituisce un </a:t>
            </a:r>
            <a:r>
              <a:rPr lang="it-IT" sz="4400" b="1" u="sng" dirty="0" smtClean="0">
                <a:latin typeface="Times New Roman" pitchFamily="18" charset="0"/>
                <a:cs typeface="Times New Roman" pitchFamily="18" charset="0"/>
              </a:rPr>
              <a:t>unico libro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 e quest’unico libro è </a:t>
            </a:r>
            <a:r>
              <a:rPr lang="it-IT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Cristo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, parla di </a:t>
            </a:r>
            <a:r>
              <a:rPr lang="it-IT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Cristo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 e trova in </a:t>
            </a:r>
            <a:r>
              <a:rPr lang="it-IT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Cristo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il suo compimento </a:t>
            </a:r>
          </a:p>
          <a:p>
            <a:pPr algn="ctr">
              <a:buNone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600" dirty="0" err="1" smtClean="0">
                <a:latin typeface="Times New Roman" pitchFamily="18" charset="0"/>
                <a:cs typeface="Times New Roman" pitchFamily="18" charset="0"/>
              </a:rPr>
              <a:t>Verbum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Domini, 39)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FF0000"/>
                </a:solidFill>
              </a:rPr>
              <a:t>Ebbe compassione / si commosse / ebbe misericordia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590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468216"/>
                <a:gridCol w="2627784"/>
              </a:tblGrid>
              <a:tr h="1684784">
                <a:tc>
                  <a:txBody>
                    <a:bodyPr/>
                    <a:lstStyle/>
                    <a:p>
                      <a:pPr algn="ctr"/>
                      <a:r>
                        <a:rPr lang="it-IT" sz="4400" b="1" i="1" kern="1200" baseline="0" noProof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ἰδὼν</a:t>
                      </a:r>
                      <a:r>
                        <a:rPr lang="it-IT" sz="4400" b="1" i="1" kern="1200" baseline="0" noProof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endParaRPr lang="it-IT" sz="4400" b="1" i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400" b="1" i="1" kern="1200" baseline="0" noProof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ἐσπλαγχνίσθη</a:t>
                      </a:r>
                      <a:r>
                        <a:rPr lang="it-IT" sz="4400" b="1" i="1" kern="1200" baseline="0" noProof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endParaRPr lang="it-IT" sz="4400" b="1" i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400" b="1" i="1" kern="1200" baseline="0" noProof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εἶπεν </a:t>
                      </a:r>
                      <a:endParaRPr lang="it-IT" sz="4400" b="1" i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5864">
                <a:tc>
                  <a:txBody>
                    <a:bodyPr/>
                    <a:lstStyle/>
                    <a:p>
                      <a:pPr algn="ctr"/>
                      <a:r>
                        <a:rPr lang="it-IT" sz="4400" b="1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avendo visto </a:t>
                      </a:r>
                      <a:endParaRPr lang="it-IT" sz="4400" b="1" i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400" b="1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it-IT" sz="4400" b="1" i="1" kern="1200" baseline="0" noProof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bbe compassione</a:t>
                      </a:r>
                      <a:endParaRPr lang="it-IT" sz="4400" b="1" i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400" b="1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disse</a:t>
                      </a:r>
                      <a:endParaRPr lang="it-IT" sz="4400" b="1" i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</a:rPr>
              <a:t>Non piangere</a:t>
            </a:r>
            <a:r>
              <a:rPr lang="it-IT" dirty="0" smtClean="0"/>
              <a:t>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Imperativo categorico</a:t>
            </a:r>
          </a:p>
          <a:p>
            <a:pPr>
              <a:buNone/>
            </a:pPr>
            <a:r>
              <a:rPr lang="it-IT" b="1" u="sng" dirty="0" smtClean="0">
                <a:latin typeface="Times New Roman" pitchFamily="18" charset="0"/>
                <a:cs typeface="Times New Roman" pitchFamily="18" charset="0"/>
              </a:rPr>
              <a:t>Eppure la  donna ne ha di motivi per piangere!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 gli imperativi di Gesù preludono sempre </a:t>
            </a:r>
            <a:r>
              <a:rPr lang="it-IT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azioni salvifiche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Sii purificato!</a:t>
            </a:r>
            <a:r>
              <a:rPr lang="it-IT" sz="15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5,13</a:t>
            </a:r>
          </a:p>
          <a:p>
            <a:pPr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Alzati, prendi il tuo lettuccio </a:t>
            </a:r>
            <a:r>
              <a:rPr lang="it-IT" sz="1500" b="1" dirty="0" smtClean="0">
                <a:latin typeface="Times New Roman" pitchFamily="18" charset="0"/>
                <a:cs typeface="Times New Roman" pitchFamily="18" charset="0"/>
              </a:rPr>
              <a:t>5,25</a:t>
            </a:r>
          </a:p>
          <a:p>
            <a:pPr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PIANGETE!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8,52</a:t>
            </a:r>
          </a:p>
          <a:p>
            <a:pPr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Fanciulla, alzati!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8,54</a:t>
            </a:r>
            <a:endParaRPr lang="it-IT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 Black" pitchFamily="34" charset="0"/>
              </a:rPr>
              <a:t>Gesù non teme la ‘contaminazione’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Gesù 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</a:rPr>
              <a:t>toccò la bara </a:t>
            </a:r>
          </a:p>
          <a:p>
            <a:pPr algn="ctr">
              <a:buNone/>
            </a:pPr>
            <a:r>
              <a:rPr lang="it-IT" b="1" u="sng" dirty="0" smtClean="0">
                <a:latin typeface="Times New Roman" pitchFamily="18" charset="0"/>
                <a:cs typeface="Times New Roman" pitchFamily="18" charset="0"/>
              </a:rPr>
              <a:t>Libro dei Numeri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(19,11.16)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non si poteva toccare un defunto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 il suo sepolcro.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 sarebbe rimasti nell’IMPURITÀ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 7 giorni!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Contestazione … del tabù della morte!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Altro imperativo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ἐγέρθητι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alzati</a:t>
            </a:r>
            <a:r>
              <a:rPr lang="en-US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ἐγείρω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= alzarsi </a:t>
            </a:r>
          </a:p>
          <a:p>
            <a:pPr algn="ctr">
              <a:buNone/>
            </a:pPr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È LO STESSO VERBO DELLA RISURREZIONE di GESÙ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24,6.34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Furono presi da timore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Numerose le espressioni in Luca 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dell’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essere presi da timore religioso 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1,29-30.65; 2,9-10; 4,36; 5,8-10.26; 7,16; 8,25.35-37.56; 9,34.43; 24,37 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(anche in Atti) </a:t>
            </a:r>
            <a:endParaRPr lang="it-IT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Glorificare Dio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Altra espressione molto ricorrente in Luca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Glorificare Dio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1,64; 2,28.38; 5,25-26; 7,16; 13,13; 17,15.18; 18,43; 19,37; 23,47; 24,53 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(anche Atti)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Quindi … 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TIMORE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LODE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buNone/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elementi indicanti  la </a:t>
            </a:r>
            <a:r>
              <a:rPr lang="it-IT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manifestazione del divino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Questa fama di lui si diffuse …</a:t>
            </a:r>
            <a:r>
              <a:rPr lang="it-IT" b="1" i="1" dirty="0" smtClean="0">
                <a:solidFill>
                  <a:srgbClr val="0070C0"/>
                </a:solidFill>
              </a:rPr>
              <a:t/>
            </a:r>
            <a:br>
              <a:rPr lang="it-IT" b="1" i="1" dirty="0" smtClean="0">
                <a:solidFill>
                  <a:srgbClr val="0070C0"/>
                </a:solidFill>
              </a:rPr>
            </a:br>
            <a:r>
              <a:rPr lang="it-IT" b="1" i="1" dirty="0" smtClean="0">
                <a:solidFill>
                  <a:srgbClr val="0070C0"/>
                </a:solidFill>
              </a:rPr>
              <a:t>… per tutta quanta la Giudea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i="1" dirty="0" smtClean="0">
                <a:solidFill>
                  <a:srgbClr val="0070C0"/>
                </a:solidFill>
              </a:rPr>
              <a:t>… e in tutta la regione circostante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Probabilmente l’episodio è avvenuto in Galilea, </a:t>
            </a:r>
            <a:r>
              <a:rPr lang="it-IT" b="1" u="sng" dirty="0" smtClean="0"/>
              <a:t>ma l’autore con</a:t>
            </a:r>
            <a:r>
              <a:rPr lang="it-IT" b="1" dirty="0" smtClean="0"/>
              <a:t> </a:t>
            </a:r>
            <a:r>
              <a:rPr lang="it-IT" b="1" i="1" u="sng" dirty="0" smtClean="0">
                <a:solidFill>
                  <a:srgbClr val="0070C0"/>
                </a:solidFill>
              </a:rPr>
              <a:t>Giudea</a:t>
            </a:r>
            <a:r>
              <a:rPr lang="it-IT" b="1" dirty="0" smtClean="0"/>
              <a:t> </a:t>
            </a:r>
            <a:r>
              <a:rPr lang="it-IT" b="1" u="sng" dirty="0" smtClean="0"/>
              <a:t>vuole intendere </a:t>
            </a:r>
            <a:r>
              <a:rPr lang="it-IT" dirty="0" smtClean="0"/>
              <a:t>(</a:t>
            </a:r>
            <a:r>
              <a:rPr lang="it-IT" dirty="0" smtClean="0">
                <a:solidFill>
                  <a:srgbClr val="FF0000"/>
                </a:solidFill>
              </a:rPr>
              <a:t>politicamente</a:t>
            </a:r>
            <a:r>
              <a:rPr lang="it-IT" dirty="0" smtClean="0"/>
              <a:t>) </a:t>
            </a:r>
          </a:p>
          <a:p>
            <a:pPr algn="ctr">
              <a:buNone/>
            </a:pPr>
            <a:r>
              <a:rPr lang="it-IT" b="1" u="sng" dirty="0" smtClean="0"/>
              <a:t>i territori di Israele</a:t>
            </a:r>
            <a:r>
              <a:rPr lang="it-IT" u="sng" dirty="0" smtClean="0"/>
              <a:t> </a:t>
            </a:r>
          </a:p>
          <a:p>
            <a:pPr algn="ctr">
              <a:buNone/>
            </a:pPr>
            <a:r>
              <a:rPr lang="it-IT" sz="1200" dirty="0" smtClean="0"/>
              <a:t>(4,44; 6,17)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latin typeface="Arial Black" pitchFamily="34" charset="0"/>
              </a:rPr>
              <a:t>E tu?</a:t>
            </a:r>
            <a:endParaRPr lang="it-IT" b="1" i="1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 quale ‘morte’ devi risorgere?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Dalla morte dei rapporti con gli altri con cui non parli più?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Dalla morte della solitudine?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Dalla morte della poca fede?</a:t>
            </a:r>
            <a:endParaRPr lang="it-IT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Permetti a Gesù di guardarti e di mostrarti la Sua misericordia facendoti rialzare da rimorsi che ti hanno bloccato (che magari Lui ti ha perdonato, ma che tu non perdoni a te stesso/a)?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 fai rialzare dalla ‘morte’ del cuore che non ti permette di perdonare </a:t>
            </a:r>
          </a:p>
          <a:p>
            <a:pPr algn="ctr">
              <a:buNone/>
            </a:pPr>
            <a:r>
              <a:rPr lang="it-IT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 ti ha offeso? </a:t>
            </a:r>
          </a:p>
          <a:p>
            <a:pPr>
              <a:buNone/>
            </a:pPr>
            <a:endParaRPr lang="it-IT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Scrittura</a:t>
            </a:r>
            <a:r>
              <a:rPr lang="it-IT" i="1" dirty="0" smtClean="0"/>
              <a:t> </a:t>
            </a:r>
            <a:r>
              <a:rPr lang="it-IT" dirty="0" smtClean="0"/>
              <a:t>/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Scritture</a:t>
            </a:r>
            <a:endParaRPr lang="it-IT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411760" y="1600200"/>
          <a:ext cx="48245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268"/>
                <a:gridCol w="24122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Scrittura</a:t>
                      </a:r>
                      <a:endParaRPr lang="it-IT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Scritture</a:t>
                      </a:r>
                      <a:endParaRPr lang="it-IT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Rm</a:t>
                      </a:r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4,3</a:t>
                      </a:r>
                    </a:p>
                    <a:p>
                      <a:pPr algn="ctr"/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1Pt 2,6</a:t>
                      </a:r>
                      <a:endParaRPr lang="it-I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Mt 21,42</a:t>
                      </a:r>
                    </a:p>
                    <a:p>
                      <a:pPr algn="ctr"/>
                      <a:r>
                        <a:rPr lang="it-IT" sz="3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Gv</a:t>
                      </a:r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5,39</a:t>
                      </a:r>
                    </a:p>
                    <a:p>
                      <a:pPr algn="ctr"/>
                      <a:r>
                        <a:rPr lang="it-IT" sz="3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Rm</a:t>
                      </a:r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1,2</a:t>
                      </a:r>
                    </a:p>
                    <a:p>
                      <a:pPr algn="ctr"/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it-IT" sz="3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3,16</a:t>
                      </a:r>
                      <a:endParaRPr lang="it-I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rgbClr val="FF0000"/>
                </a:solidFill>
                <a:latin typeface="Algerian" pitchFamily="82" charset="0"/>
              </a:rPr>
              <a:t>Gesù Cristo dona la salvezza</a:t>
            </a:r>
            <a:endParaRPr lang="it-IT" sz="96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Entrò nella città di Gerico e la stava attraversando, quand’ecco un uomo, di nome </a:t>
            </a:r>
            <a:r>
              <a:rPr lang="it-IT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Zaccheo</a:t>
            </a:r>
            <a:r>
              <a:rPr lang="it-IT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capo dei pubblicani e ricco, cercava di vedere chi era Gesù, ma non gli riusciva a causa della folla, perché era piccolo di statura. Allora corse avanti e, per riuscire a vederlo, salì su un sicomoro, perché doveva passare di là. Quando giunse sul luogo, Gesù alzò lo sguardo e gli disse: “</a:t>
            </a:r>
            <a:r>
              <a:rPr lang="it-IT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Zaccheo</a:t>
            </a:r>
            <a:r>
              <a:rPr lang="it-IT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scendi subito, perché oggi devo fermarmi a casa tua</a:t>
            </a:r>
            <a:r>
              <a:rPr lang="it-IT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 Scese in fretta scese e lo accolse pieno di gioia.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Dal sicomoro a … casa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3484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78"/>
                <a:gridCol w="6572222"/>
              </a:tblGrid>
              <a:tr h="696997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endParaRPr lang="it-IT" sz="3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Entra e attraversa Gerico</a:t>
                      </a:r>
                      <a:endParaRPr lang="it-IT" sz="3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96997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Zaccheo</a:t>
                      </a:r>
                      <a:r>
                        <a:rPr lang="it-IT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Sale sul sicomoro per vedere Gesù</a:t>
                      </a:r>
                      <a:endParaRPr lang="it-IT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96997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 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Invita </a:t>
                      </a:r>
                      <a:r>
                        <a:rPr lang="it-IT" sz="32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Zaccheo</a:t>
                      </a:r>
                      <a:r>
                        <a:rPr lang="it-IT" sz="32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scendere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96997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Zaccheo</a:t>
                      </a:r>
                      <a:r>
                        <a:rPr lang="it-IT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Scende e accoglie Gesù in casa sua</a:t>
                      </a:r>
                      <a:endParaRPr lang="it-IT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96997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r>
                        <a:rPr lang="it-IT" sz="32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Conferma </a:t>
                      </a:r>
                      <a:r>
                        <a:rPr lang="it-IT" sz="32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Zaccheo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Verbi di movimento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Entrare, attraversare, correre, </a:t>
            </a:r>
          </a:p>
          <a:p>
            <a:pPr algn="ctr">
              <a:buNone/>
            </a:pPr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salire, scendere, accogliere </a:t>
            </a:r>
          </a:p>
          <a:p>
            <a:pPr algn="ctr">
              <a:buNone/>
            </a:pPr>
            <a:endParaRPr lang="it-IT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e poi </a:t>
            </a:r>
            <a:r>
              <a:rPr lang="it-IT" sz="4000" b="1" i="1" dirty="0" smtClean="0">
                <a:latin typeface="Times New Roman" pitchFamily="18" charset="0"/>
                <a:cs typeface="Times New Roman" pitchFamily="18" charset="0"/>
              </a:rPr>
              <a:t>fermarsi!</a:t>
            </a:r>
            <a:endParaRPr lang="it-IT" sz="40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Verso Gerusalemme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7398"/>
                <a:gridCol w="1748752"/>
                <a:gridCol w="2185940"/>
                <a:gridCol w="27319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Guarigione del cieco</a:t>
                      </a:r>
                      <a:endParaRPr lang="it-IT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err="1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Zaccheo</a:t>
                      </a:r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Parabola delle monete d’oro</a:t>
                      </a:r>
                    </a:p>
                    <a:p>
                      <a:pPr algn="ctr">
                        <a:buNone/>
                      </a:pPr>
                      <a:endParaRPr lang="it-IT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Ministero di Gesù a Gerusalemme</a:t>
                      </a:r>
                      <a:endParaRPr lang="it-IT" sz="32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  <a:latin typeface="Algerian" pitchFamily="82" charset="0"/>
              </a:rPr>
              <a:t>Gerico </a:t>
            </a:r>
            <a:endParaRPr lang="it-IT" b="1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È la ‘città delle palme’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34,3)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circa 10 km dal Giordano e a 30 da Gerusalemme a 9,5 dal Mar Morto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Città più volte distrutta e ricostruita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Al tempo di Gesù, Erode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Archelao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l’aveva arricchita di palazzi, giardini, anfiteatro, ippodromo, ginnasio e piscina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  trova in una depressione a 250 m sotto l m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Fondamenta di dimore emerse dagli scavi di </a:t>
            </a:r>
            <a:r>
              <a:rPr lang="it-IT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Tell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es-Sultan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presso Gerico </a:t>
            </a:r>
            <a:endParaRPr lang="it-IT" dirty="0"/>
          </a:p>
        </p:txBody>
      </p:sp>
      <p:pic>
        <p:nvPicPr>
          <p:cNvPr id="4" name="Segnaposto contenuto 3" descr="https://upload.wikimedia.org/wikipedia/commons/thumb/4/45/Jerycho8.jpg/220px-Jerycho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132856"/>
            <a:ext cx="532859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appa di localizzazione: Stato di Palestina">
            <a:hlinkClick r:id="rId2" tooltip="&quot;Mappa di localizzazione: Stato di Palestina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692696"/>
            <a:ext cx="368652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>
                <a:solidFill>
                  <a:srgbClr val="C00000"/>
                </a:solidFill>
              </a:rPr>
              <a:t>È l’ultima tappa prima …</a:t>
            </a:r>
            <a:endParaRPr lang="it-IT" sz="6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chemeClr val="accent4">
                    <a:lumMod val="50000"/>
                  </a:schemeClr>
                </a:solidFill>
              </a:rPr>
              <a:t>… di Gerusalemme </a:t>
            </a:r>
          </a:p>
          <a:p>
            <a:pPr algn="ctr">
              <a:buNone/>
            </a:pPr>
            <a:endParaRPr lang="it-IT" sz="9600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err="1" smtClean="0">
                <a:solidFill>
                  <a:srgbClr val="C00000"/>
                </a:solidFill>
              </a:rPr>
              <a:t>Zaccheo</a:t>
            </a:r>
            <a:r>
              <a:rPr lang="it-IT" sz="5400" b="1" dirty="0" smtClean="0">
                <a:solidFill>
                  <a:srgbClr val="C00000"/>
                </a:solidFill>
              </a:rPr>
              <a:t> </a:t>
            </a:r>
            <a:endParaRPr lang="it-IT" sz="54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καλούμενος</a:t>
            </a:r>
            <a:r>
              <a:rPr lang="it-IT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40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Ζακχαῖος</a:t>
            </a:r>
            <a:r>
              <a:rPr lang="it-IT" sz="4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Grecizzazione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’ dell’ebraico </a:t>
            </a:r>
            <a:r>
              <a:rPr lang="he-IL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sz="4000" b="1" dirty="0" smtClean="0">
                <a:latin typeface="Times New Roman" pitchFamily="18" charset="0"/>
                <a:cs typeface="Times New Roman" pitchFamily="18" charset="0"/>
              </a:rPr>
              <a:t>זַכָּ֔י </a:t>
            </a:r>
            <a:endParaRPr lang="it-IT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 … vuol dire: </a:t>
            </a:r>
            <a:r>
              <a:rPr lang="it-IT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puro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innocente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Eppure è considerato impuro dalla sua gente!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Scrittura / Scritture </a:t>
            </a:r>
          </a:p>
          <a:p>
            <a:pPr algn="ctr">
              <a:buNone/>
            </a:pP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algn="ctr">
              <a:buNone/>
            </a:pPr>
            <a:r>
              <a:rPr lang="it-IT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Bibbia ebraica</a:t>
            </a:r>
          </a:p>
          <a:p>
            <a:pPr algn="ctr">
              <a:buNone/>
            </a:pP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o </a:t>
            </a:r>
          </a:p>
          <a:p>
            <a:pPr algn="ctr">
              <a:buNone/>
            </a:pPr>
            <a:r>
              <a:rPr lang="it-IT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Antico Testamento</a:t>
            </a:r>
            <a:endParaRPr lang="it-IT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Perché è impuro?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È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ἀρχιτελώνης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capo dei pubblicani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È la professione a definirlo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impuro</a:t>
            </a:r>
          </a:p>
          <a:p>
            <a:pPr algn="ctr">
              <a:buNone/>
            </a:pPr>
            <a:endParaRPr lang="it-IT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4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Gerico</a:t>
            </a:r>
            <a:r>
              <a:rPr lang="it-IT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c’era una stazione di dazio </a:t>
            </a:r>
          </a:p>
          <a:p>
            <a:pPr algn="ctr"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(confine con la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Perea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dove gli esattori riscuotevano le tasse!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176463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Le tasse venivano riscosse per conto dei Romani, di coloro che dominavano Israele!</a:t>
                      </a:r>
                    </a:p>
                    <a:p>
                      <a:pPr algn="ctr"/>
                      <a:endParaRPr lang="it-IT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3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Gli esattori erano visti come ‘collaborazionisti’ dei Romani, quindi nemici!</a:t>
                      </a:r>
                    </a:p>
                    <a:p>
                      <a:pPr algn="ctr"/>
                      <a:endParaRPr lang="it-IT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Si lascia intendere che facevano … la ‘cresta’.</a:t>
                      </a:r>
                    </a:p>
                    <a:p>
                      <a:pPr algn="ctr"/>
                      <a:endParaRPr lang="it-IT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L’insieme di tutto ciò faceva dei ‘pubblicani’ delle </a:t>
                      </a:r>
                      <a:r>
                        <a:rPr lang="it-IT" sz="3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persone disprezzate</a:t>
                      </a:r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it-IT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2060"/>
                </a:solidFill>
              </a:rPr>
              <a:t>Gesù amico dei pubblicani</a:t>
            </a:r>
            <a:endParaRPr lang="it-IT" b="1" i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Gesù chiama Levi a seguirlo mentre era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al banco delle imposte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5,27-28) 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Gesù è ospite in casa di Levi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5,29-32)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 farisei mormorano che Gesù sia suo ospite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(30)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300" b="1" i="1" dirty="0" smtClean="0">
                <a:latin typeface="Times New Roman" pitchFamily="18" charset="0"/>
                <a:cs typeface="Times New Roman" pitchFamily="18" charset="0"/>
              </a:rPr>
              <a:t>Ecco un mangione e un beone, un amico dei pubblicani e dei peccatori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7,34)</a:t>
            </a:r>
          </a:p>
          <a:p>
            <a:pPr algn="ctr"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Costui accoglie i peccatori e mangia con loro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(15,2)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/>
              <a:t>Capo dei pubblicani e ricco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professione era ‘sporca’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 quindi anche molto redditizia.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Tra l’altro ne è il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di questi ‘professionisti’!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Ecco perché viene subito specificato che era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ricco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Cercava di vedere Gesù </a:t>
            </a:r>
            <a:endParaRPr lang="it-IT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stessa espressione con cui in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9,9 è scritto che Erode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cercava di vederlo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(Gesù)</a:t>
            </a: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Ancora è detto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corse avanti e,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 riuscire a vederlo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, salì su un sicomoro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(4)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Il sicomoro di Gerico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i="1" dirty="0" smtClean="0"/>
              <a:t>ficus </a:t>
            </a:r>
            <a:r>
              <a:rPr lang="it-IT" i="1" dirty="0" err="1" smtClean="0"/>
              <a:t>sycomorus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Segnaposto contenuto 3" descr="https://upload.wikimedia.org/wikipedia/it/thumb/d/dc/Gerico02.JPG/220px-Gerico0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556792"/>
            <a:ext cx="511256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Arial Black" pitchFamily="34" charset="0"/>
              </a:rPr>
              <a:t>Inversione di aspettative</a:t>
            </a:r>
            <a:endParaRPr lang="it-IT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5400" b="1" dirty="0" smtClean="0">
                <a:latin typeface="Times New Roman" pitchFamily="18" charset="0"/>
                <a:cs typeface="Times New Roman" pitchFamily="18" charset="0"/>
              </a:rPr>
              <a:t>Colui che </a:t>
            </a:r>
            <a:r>
              <a:rPr lang="it-IT" sz="5400" b="1" i="1" dirty="0" smtClean="0">
                <a:latin typeface="Times New Roman" pitchFamily="18" charset="0"/>
                <a:cs typeface="Times New Roman" pitchFamily="18" charset="0"/>
              </a:rPr>
              <a:t>cercava di vedere </a:t>
            </a:r>
          </a:p>
          <a:p>
            <a:pPr algn="ctr">
              <a:buNone/>
            </a:pPr>
            <a:r>
              <a:rPr lang="it-IT" sz="5400" b="1" dirty="0" smtClean="0">
                <a:latin typeface="Times New Roman" pitchFamily="18" charset="0"/>
                <a:cs typeface="Times New Roman" pitchFamily="18" charset="0"/>
              </a:rPr>
              <a:t>è da Lui stesso guardato!</a:t>
            </a:r>
          </a:p>
          <a:p>
            <a:pPr>
              <a:buNone/>
            </a:pPr>
            <a:endParaRPr lang="it-IT" sz="5400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B0F0"/>
                </a:solidFill>
              </a:rPr>
              <a:t>Gesù alzò lo sguardo</a:t>
            </a:r>
            <a:endParaRPr lang="it-IT" b="1" i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Letteralmente </a:t>
            </a:r>
          </a:p>
          <a:p>
            <a:pPr algn="ctr">
              <a:buNone/>
            </a:pP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ἀναβλέψας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avendo guardato in su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Ritorna lo stesso motivo!!!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Vedere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provare misericordia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agire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Zaccheo</a:t>
            </a:r>
            <a:r>
              <a:rPr lang="it-IT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scendi subito … oggi</a:t>
            </a:r>
            <a:endParaRPr lang="it-IT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5400" b="1" dirty="0" smtClean="0">
                <a:latin typeface="Times New Roman" pitchFamily="18" charset="0"/>
                <a:cs typeface="Times New Roman" pitchFamily="18" charset="0"/>
              </a:rPr>
              <a:t>Gesù chiama l’uomo per nome!</a:t>
            </a:r>
          </a:p>
          <a:p>
            <a:pPr algn="ctr">
              <a:buNone/>
            </a:pPr>
            <a:endParaRPr lang="it-IT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Oggi </a:t>
            </a:r>
            <a:r>
              <a:rPr lang="it-IT" sz="5400" b="1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it-IT" sz="5400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Zaccheo</a:t>
            </a:r>
            <a:r>
              <a:rPr lang="it-IT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scese subito</a:t>
            </a:r>
            <a:endParaRPr lang="it-IT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/>
              <a:t>… </a:t>
            </a:r>
            <a:r>
              <a:rPr lang="it-IT" b="1" i="1" dirty="0" smtClean="0"/>
              <a:t>e lo accolse con gioia 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L’ACCOGLIENZA GIUDAICA …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Ma ancora mormorazioni:</a:t>
            </a:r>
          </a:p>
          <a:p>
            <a:pPr algn="ctr">
              <a:buNone/>
            </a:pPr>
            <a:r>
              <a:rPr lang="it-IT" b="1" i="1" dirty="0" smtClean="0">
                <a:solidFill>
                  <a:schemeClr val="accent6">
                    <a:lumMod val="50000"/>
                  </a:schemeClr>
                </a:solidFill>
              </a:rPr>
              <a:t>È andato ad alloggiare in casa di un peccatore</a:t>
            </a:r>
            <a:r>
              <a:rPr lang="it-IT" b="1" i="1" dirty="0" smtClean="0">
                <a:solidFill>
                  <a:srgbClr val="FFC000"/>
                </a:solidFill>
              </a:rPr>
              <a:t> </a:t>
            </a:r>
          </a:p>
          <a:p>
            <a:pPr algn="ctr">
              <a:buNone/>
            </a:pPr>
            <a:endParaRPr lang="it-IT" b="1" i="1" dirty="0" smtClean="0"/>
          </a:p>
          <a:p>
            <a:pPr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καταλύω </a:t>
            </a:r>
            <a:r>
              <a:rPr lang="it-IT" b="1" dirty="0" smtClean="0"/>
              <a:t>= </a:t>
            </a:r>
            <a:r>
              <a:rPr lang="it-IT" b="1" i="1" dirty="0" smtClean="0"/>
              <a:t>fermarsi presso qualcuno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5722</Words>
  <Application>Microsoft Office PowerPoint</Application>
  <PresentationFormat>Presentazione su schermo (4:3)</PresentationFormat>
  <Paragraphs>807</Paragraphs>
  <Slides>157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157</vt:i4>
      </vt:variant>
    </vt:vector>
  </HeadingPairs>
  <TitlesOfParts>
    <vt:vector size="158" baseType="lpstr">
      <vt:lpstr>Tema di Office</vt:lpstr>
      <vt:lpstr>Verso … Gesù Cristo</vt:lpstr>
      <vt:lpstr>Diapositiva 2</vt:lpstr>
      <vt:lpstr>… nelle ‘Sacre Scritture’ </vt:lpstr>
      <vt:lpstr>Antico Testamento  si  o Antico Testamento  no?  Marcione dice no!</vt:lpstr>
      <vt:lpstr>Antico e Nuovo Testamento</vt:lpstr>
      <vt:lpstr>L’Antico Testamento</vt:lpstr>
      <vt:lpstr>Praticamente … Cristo!</vt:lpstr>
      <vt:lpstr>Scrittura / Scritture</vt:lpstr>
      <vt:lpstr>Diapositiva 9</vt:lpstr>
      <vt:lpstr>Bibbia ‘ebraica’ = TaNaK</vt:lpstr>
      <vt:lpstr>Diapositiva 11</vt:lpstr>
      <vt:lpstr>Mosè (Legge), i Profeti  e i Salmi (Scritti)</vt:lpstr>
      <vt:lpstr>Gesù Cristo nella Legge</vt:lpstr>
      <vt:lpstr>Vendita / Schiavo</vt:lpstr>
      <vt:lpstr>Giuseppe / Gesù </vt:lpstr>
      <vt:lpstr>Fratelli / Vendita / Tradimento …</vt:lpstr>
      <vt:lpstr>Gesù Cristo nei Profeti</vt:lpstr>
      <vt:lpstr>‘Progressione’ dei Canti</vt:lpstr>
      <vt:lpstr>No retribuzione!</vt:lpstr>
      <vt:lpstr>Chi è questo Servo?</vt:lpstr>
      <vt:lpstr>Il Servo è Gesù</vt:lpstr>
      <vt:lpstr>Sul Servo lo Spirito, così su Gesù</vt:lpstr>
      <vt:lpstr>Luce delle genti</vt:lpstr>
      <vt:lpstr>Oggetto di scherno</vt:lpstr>
      <vt:lpstr>Sepoltura tra i ricchi empi</vt:lpstr>
      <vt:lpstr>Espiazione ‘vicaria’</vt:lpstr>
      <vt:lpstr>Gesù negli Scritti</vt:lpstr>
      <vt:lpstr>Salmo 22: supplica</vt:lpstr>
      <vt:lpstr>Salmo 22: speranza e universalismo</vt:lpstr>
      <vt:lpstr>E tu?</vt:lpstr>
      <vt:lpstr>Diapositiva 31</vt:lpstr>
      <vt:lpstr>Generalità …</vt:lpstr>
      <vt:lpstr>Diapositiva 33</vt:lpstr>
      <vt:lpstr>Diapositiva 34</vt:lpstr>
      <vt:lpstr>Di Lui si dice …</vt:lpstr>
      <vt:lpstr>Ebreo e israelita</vt:lpstr>
      <vt:lpstr>Diapositiva 37</vt:lpstr>
      <vt:lpstr>Profeta …</vt:lpstr>
      <vt:lpstr>Gesù da Cafarnao a Gerusalemme</vt:lpstr>
      <vt:lpstr>E tu? </vt:lpstr>
      <vt:lpstr>Diapositiva 41</vt:lpstr>
      <vt:lpstr>Diapositiva 42</vt:lpstr>
      <vt:lpstr>Diapositiva 43</vt:lpstr>
      <vt:lpstr>Gesù stava insegnando in una sinagoga in giorno di sabato. </vt:lpstr>
      <vt:lpstr>Dove si trova?</vt:lpstr>
      <vt:lpstr>Lago / Mare di Galilea</vt:lpstr>
      <vt:lpstr>La donna …</vt:lpstr>
      <vt:lpstr>… uno spirito</vt:lpstr>
      <vt:lpstr>Luca … ex pagano</vt:lpstr>
      <vt:lpstr>Gesù prende l’iniziativa …</vt:lpstr>
      <vt:lpstr>… rituale esorcistico </vt:lpstr>
      <vt:lpstr>"Donna, sei liberata (sciolta, slegata) dalla tua malattia"</vt:lpstr>
      <vt:lpstr>Diapositiva 53</vt:lpstr>
      <vt:lpstr>In Luca 4,40 …</vt:lpstr>
      <vt:lpstr>… e la donna</vt:lpstr>
      <vt:lpstr>Glorificava Dio</vt:lpstr>
      <vt:lpstr>S. Bonaventura …</vt:lpstr>
      <vt:lpstr>E tu?</vt:lpstr>
      <vt:lpstr>Diapositiva 59</vt:lpstr>
      <vt:lpstr>Diapositiva 60</vt:lpstr>
      <vt:lpstr>Diapositiva 61</vt:lpstr>
      <vt:lpstr>Diapositiva 62</vt:lpstr>
      <vt:lpstr>Sempre per la vita</vt:lpstr>
      <vt:lpstr>Schema narrazione</vt:lpstr>
      <vt:lpstr>Naim / Nain</vt:lpstr>
      <vt:lpstr>Da Tomba … a Chiesa</vt:lpstr>
      <vt:lpstr>… figlio unico di madre vedova  </vt:lpstr>
      <vt:lpstr>Nell’AT era una delle categorie ‘deboli’ (Dt 26,12-13)</vt:lpstr>
      <vt:lpstr>Situazione disperata!</vt:lpstr>
      <vt:lpstr>Ebbe compassione / si commosse / ebbe misericordia </vt:lpstr>
      <vt:lpstr>Non piangere!</vt:lpstr>
      <vt:lpstr>Gesù non teme la ‘contaminazione’</vt:lpstr>
      <vt:lpstr>Altro imperativo </vt:lpstr>
      <vt:lpstr>Furono presi da timore </vt:lpstr>
      <vt:lpstr>Glorificare Dio  </vt:lpstr>
      <vt:lpstr>Questa fama di lui si diffuse … … per tutta quanta la Giudea </vt:lpstr>
      <vt:lpstr>E tu?</vt:lpstr>
      <vt:lpstr>Diapositiva 78</vt:lpstr>
      <vt:lpstr>Diapositiva 79</vt:lpstr>
      <vt:lpstr>Diapositiva 80</vt:lpstr>
      <vt:lpstr>Diapositiva 81</vt:lpstr>
      <vt:lpstr>Dal sicomoro a … casa</vt:lpstr>
      <vt:lpstr>Verbi di movimento</vt:lpstr>
      <vt:lpstr>Verso Gerusalemme</vt:lpstr>
      <vt:lpstr>Gerico </vt:lpstr>
      <vt:lpstr>Fondamenta di dimore emerse dagli scavi di Tell es-Sultan presso Gerico </vt:lpstr>
      <vt:lpstr>Diapositiva 87</vt:lpstr>
      <vt:lpstr>È l’ultima tappa prima …</vt:lpstr>
      <vt:lpstr>Zaccheo </vt:lpstr>
      <vt:lpstr>Perché è impuro?</vt:lpstr>
      <vt:lpstr>Diapositiva 91</vt:lpstr>
      <vt:lpstr>Gesù amico dei pubblicani</vt:lpstr>
      <vt:lpstr>Capo dei pubblicani e ricco</vt:lpstr>
      <vt:lpstr>Cercava di vedere Gesù </vt:lpstr>
      <vt:lpstr>Il sicomoro di Gerico (ficus sycomorus)</vt:lpstr>
      <vt:lpstr>Inversione di aspettative</vt:lpstr>
      <vt:lpstr>Gesù alzò lo sguardo</vt:lpstr>
      <vt:lpstr>Zaccheo scendi subito … oggi</vt:lpstr>
      <vt:lpstr>Zaccheo scese subito</vt:lpstr>
      <vt:lpstr>Non infrangeva le regole …</vt:lpstr>
      <vt:lpstr>Do la metà dei miei beni ai poveri</vt:lpstr>
      <vt:lpstr>4 volte tanto</vt:lpstr>
      <vt:lpstr>Oppure …</vt:lpstr>
      <vt:lpstr>Nessuna … categoria è esclusa dalla salvezza!</vt:lpstr>
      <vt:lpstr>Il perdono dei peccati</vt:lpstr>
      <vt:lpstr>Chi è Zaccheo?</vt:lpstr>
      <vt:lpstr>La gioia di Zaccheo</vt:lpstr>
      <vt:lpstr>Conseguenza …</vt:lpstr>
      <vt:lpstr>Oggi devo fermarmi a casa tua</vt:lpstr>
      <vt:lpstr>Alla fine …</vt:lpstr>
      <vt:lpstr>E tu?</vt:lpstr>
      <vt:lpstr>Diapositiva 112</vt:lpstr>
      <vt:lpstr>Diapositiva 113</vt:lpstr>
      <vt:lpstr>Diapositiva 114</vt:lpstr>
      <vt:lpstr>Diapositiva 115</vt:lpstr>
      <vt:lpstr>Diapositiva 116</vt:lpstr>
      <vt:lpstr>Diapositiva 117</vt:lpstr>
      <vt:lpstr>Gerusalemme </vt:lpstr>
      <vt:lpstr>Diapositiva 119</vt:lpstr>
      <vt:lpstr>Diapositiva 120</vt:lpstr>
      <vt:lpstr>Diapositiva 121</vt:lpstr>
      <vt:lpstr>Diapositiva 122</vt:lpstr>
      <vt:lpstr>Diapositiva 123</vt:lpstr>
      <vt:lpstr>Porte di Gerusalemme</vt:lpstr>
      <vt:lpstr>Diapositiva 125</vt:lpstr>
      <vt:lpstr>Diapositiva 126</vt:lpstr>
      <vt:lpstr>In preda all’angoscia …</vt:lpstr>
      <vt:lpstr>Lotta interiore e fisica</vt:lpstr>
      <vt:lpstr>Gocce di sangue</vt:lpstr>
      <vt:lpstr>Debolezza di Gesù …</vt:lpstr>
      <vt:lpstr>Vuol dire che … </vt:lpstr>
      <vt:lpstr>Nel luogo bagnato dal Sangue</vt:lpstr>
      <vt:lpstr>Qui …</vt:lpstr>
      <vt:lpstr>Qui l’arresto …</vt:lpstr>
      <vt:lpstr>Lo ‘schiaffo del soldato’</vt:lpstr>
      <vt:lpstr>Poi la flagellazione</vt:lpstr>
      <vt:lpstr>Flagello romano</vt:lpstr>
      <vt:lpstr>… numerosissime flagellate</vt:lpstr>
      <vt:lpstr>Gesù svestito e deriso</vt:lpstr>
      <vt:lpstr>Cioè </vt:lpstr>
      <vt:lpstr>… coronazione </vt:lpstr>
      <vt:lpstr>Papiro P 52</vt:lpstr>
      <vt:lpstr>Diapositiva 143</vt:lpstr>
      <vt:lpstr>Alle 9.00 viene crocifisso</vt:lpstr>
      <vt:lpstr>Crocifissione </vt:lpstr>
      <vt:lpstr>Alle 12.00 si fa buio</vt:lpstr>
      <vt:lpstr>Alle 15.00 muore</vt:lpstr>
      <vt:lpstr>Riflessioni di un medico</vt:lpstr>
      <vt:lpstr>In tutto ciò solo misericordia verso:</vt:lpstr>
      <vt:lpstr>E tu?</vt:lpstr>
      <vt:lpstr>Ti senti giudicato?</vt:lpstr>
      <vt:lpstr>Ti vedi spogliato</vt:lpstr>
      <vt:lpstr>Grida anche tu:</vt:lpstr>
      <vt:lpstr>La sofferenza e la morte …</vt:lpstr>
      <vt:lpstr>Non è qui. È risorto!</vt:lpstr>
      <vt:lpstr>Cos’è la Risurrezione?</vt:lpstr>
      <vt:lpstr>Dove continua la ‘storia’?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Gesù Cristo  nelle ‘Sacre Scritture’</dc:title>
  <dc:creator>Giusy</dc:creator>
  <cp:lastModifiedBy>Giusy</cp:lastModifiedBy>
  <cp:revision>124</cp:revision>
  <dcterms:created xsi:type="dcterms:W3CDTF">2015-05-26T08:29:48Z</dcterms:created>
  <dcterms:modified xsi:type="dcterms:W3CDTF">2016-10-10T08:56:24Z</dcterms:modified>
</cp:coreProperties>
</file>