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9D90-9432-4C1B-A897-8FC864FAC860}" type="datetimeFigureOut">
              <a:rPr lang="it-IT" smtClean="0"/>
              <a:pPr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7409-1270-4F2C-AABE-7BAE534EE30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latin typeface="Algerian" pitchFamily="82" charset="0"/>
              </a:rPr>
              <a:t>… l’annuncio</a:t>
            </a:r>
            <a:endParaRPr lang="it-IT" b="1" dirty="0"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sz="7200" b="1" i="1" dirty="0" smtClean="0"/>
              <a:t>Ecco, concepirai un figlio</a:t>
            </a:r>
            <a:endParaRPr lang="it-IT" sz="72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saluto</a:t>
            </a:r>
            <a:endParaRPr lang="it-IT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χαῖρε</a:t>
            </a:r>
            <a:r>
              <a:rPr lang="el-GR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κεχαριτωμένη</a:t>
            </a:r>
            <a:r>
              <a:rPr lang="el-GR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ὁ κύριος</a:t>
            </a:r>
            <a:r>
              <a:rPr lang="el-GR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μετὰ </a:t>
            </a:r>
            <a:r>
              <a:rPr lang="el-G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σοῦ</a:t>
            </a:r>
            <a:endParaRPr lang="it-IT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Rallegrati,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piena di grazia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il Signore 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 te</a:t>
            </a:r>
            <a:endParaRPr lang="it-IT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Χαῖρε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chairo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mi rallegro</a:t>
            </a:r>
            <a:endParaRPr lang="it-IT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Κεχαριτωμένη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charito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sono favorito, sono in grazia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/>
              <a:t>Il Signore </a:t>
            </a:r>
            <a:r>
              <a:rPr lang="it-IT" dirty="0" smtClean="0"/>
              <a:t>(è) </a:t>
            </a:r>
            <a:r>
              <a:rPr lang="it-IT" b="1" dirty="0" smtClean="0"/>
              <a:t>con te </a:t>
            </a:r>
            <a:r>
              <a:rPr lang="it-IT" dirty="0" smtClean="0"/>
              <a:t>(espressione che l’Arcangelo usa per impostare con tranquillità il dialogo)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70C0"/>
                </a:solidFill>
                <a:latin typeface="Algerian" pitchFamily="82" charset="0"/>
              </a:rPr>
              <a:t>Si turbò</a:t>
            </a:r>
            <a:endParaRPr lang="it-IT" b="1" i="1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Reazione di fronte ad un angelo?</a:t>
            </a:r>
          </a:p>
          <a:p>
            <a:pPr>
              <a:buNone/>
            </a:pPr>
            <a:r>
              <a:rPr lang="it-IT" b="1" dirty="0" smtClean="0"/>
              <a:t>Reazione di una ragazzina di fronte ad un uomo?</a:t>
            </a:r>
          </a:p>
          <a:p>
            <a:pPr>
              <a:buNone/>
            </a:pPr>
            <a:r>
              <a:rPr lang="it-IT" b="1" dirty="0" smtClean="0"/>
              <a:t> Modestia di Maria?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STUPORE di MARIA di FRONTE ALLA GRANDE GRAZIA CHE L’ANGELO LE HA ANNUNCIATO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  <a:latin typeface="Algerian" pitchFamily="82" charset="0"/>
              </a:rPr>
              <a:t>Hai trovato grazia</a:t>
            </a:r>
            <a:endParaRPr lang="it-IT" b="1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È la stessa radice di </a:t>
            </a:r>
            <a:r>
              <a:rPr lang="it-IT" b="1" i="1" dirty="0" smtClean="0"/>
              <a:t>piena di grazia</a:t>
            </a:r>
          </a:p>
          <a:p>
            <a:pPr>
              <a:buNone/>
            </a:pPr>
            <a:r>
              <a:rPr lang="it-IT" b="1" dirty="0" smtClean="0"/>
              <a:t>(anche </a:t>
            </a:r>
            <a:r>
              <a:rPr lang="it-IT" b="1" i="1" dirty="0" smtClean="0"/>
              <a:t>piena di gioia</a:t>
            </a:r>
            <a:r>
              <a:rPr lang="it-IT" b="1" dirty="0" smtClean="0"/>
              <a:t>)</a:t>
            </a:r>
          </a:p>
          <a:p>
            <a:pPr>
              <a:buNone/>
            </a:pPr>
            <a:endParaRPr lang="it-IT" b="1" i="1" dirty="0" smtClean="0"/>
          </a:p>
          <a:p>
            <a:pPr>
              <a:buNone/>
            </a:pPr>
            <a:r>
              <a:rPr lang="it-IT" b="1" dirty="0" smtClean="0"/>
              <a:t>È un </a:t>
            </a:r>
            <a:r>
              <a:rPr lang="it-IT" b="1" dirty="0" err="1" smtClean="0"/>
              <a:t>semitismo</a:t>
            </a:r>
            <a:r>
              <a:rPr lang="it-IT" b="1" dirty="0" smtClean="0"/>
              <a:t>:</a:t>
            </a:r>
          </a:p>
          <a:p>
            <a:pPr>
              <a:buNone/>
            </a:pPr>
            <a:r>
              <a:rPr lang="it-IT" b="1" i="1" dirty="0" smtClean="0"/>
              <a:t>Noè trovò grazia davanti al Signore Dio </a:t>
            </a:r>
            <a:r>
              <a:rPr lang="it-IT" dirty="0" smtClean="0"/>
              <a:t>(</a:t>
            </a:r>
            <a:r>
              <a:rPr lang="it-IT" dirty="0" err="1" smtClean="0"/>
              <a:t>Gn</a:t>
            </a:r>
            <a:r>
              <a:rPr lang="it-IT" dirty="0" smtClean="0"/>
              <a:t> 6,9)</a:t>
            </a:r>
            <a:endParaRPr lang="it-IT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  <a:latin typeface="Algerian" pitchFamily="82" charset="0"/>
              </a:rPr>
              <a:t>Tu concepirai</a:t>
            </a:r>
            <a:endParaRPr lang="it-IT" b="1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latin typeface="Aharoni" pitchFamily="2" charset="-79"/>
                <a:cs typeface="Aharoni" pitchFamily="2" charset="-79"/>
              </a:rPr>
              <a:t>È al participio</a:t>
            </a:r>
          </a:p>
          <a:p>
            <a:pPr>
              <a:buNone/>
            </a:pPr>
            <a:endParaRPr lang="it-IT" b="1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it-IT" b="1" dirty="0" smtClean="0">
                <a:latin typeface="Aharoni" pitchFamily="2" charset="-79"/>
                <a:cs typeface="Aharoni" pitchFamily="2" charset="-79"/>
              </a:rPr>
              <a:t>Può indicare:</a:t>
            </a:r>
          </a:p>
          <a:p>
            <a:pPr>
              <a:buNone/>
            </a:pPr>
            <a:endParaRPr lang="it-IT" b="1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it-IT" b="1" dirty="0" smtClean="0">
                <a:latin typeface="Aharoni" pitchFamily="2" charset="-79"/>
                <a:cs typeface="Aharoni" pitchFamily="2" charset="-79"/>
              </a:rPr>
              <a:t>1)un’azione già in corso</a:t>
            </a:r>
          </a:p>
          <a:p>
            <a:pPr>
              <a:buNone/>
            </a:pPr>
            <a:r>
              <a:rPr lang="it-IT" b="1" dirty="0" smtClean="0">
                <a:latin typeface="Aharoni" pitchFamily="2" charset="-79"/>
                <a:cs typeface="Aharoni" pitchFamily="2" charset="-79"/>
              </a:rPr>
              <a:t>2)un’azione futura</a:t>
            </a:r>
            <a:endParaRPr lang="it-IT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Lo chiamerai con il nome di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Il nome veniva imposto dal padre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Ma altre donne nell’AT – che avevano trovato grazia agli occhi di Dio – avevano imposto nomi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b="1" dirty="0" smtClean="0">
                <a:solidFill>
                  <a:srgbClr val="00B050"/>
                </a:solidFill>
              </a:rPr>
              <a:t>Agar</a:t>
            </a:r>
            <a:r>
              <a:rPr lang="it-IT" dirty="0" smtClean="0"/>
              <a:t> (</a:t>
            </a:r>
            <a:r>
              <a:rPr lang="it-IT" dirty="0" err="1" smtClean="0"/>
              <a:t>Gn</a:t>
            </a:r>
            <a:r>
              <a:rPr lang="it-IT" dirty="0" smtClean="0"/>
              <a:t> 16,11),</a:t>
            </a:r>
            <a:r>
              <a:rPr lang="it-IT" b="1" dirty="0" smtClean="0"/>
              <a:t> Lia </a:t>
            </a:r>
            <a:r>
              <a:rPr lang="it-IT" dirty="0" smtClean="0"/>
              <a:t>(</a:t>
            </a:r>
            <a:r>
              <a:rPr lang="it-IT" dirty="0" err="1" smtClean="0"/>
              <a:t>Gn</a:t>
            </a:r>
            <a:r>
              <a:rPr lang="it-IT" dirty="0" smtClean="0"/>
              <a:t> 30,13), la </a:t>
            </a:r>
            <a:r>
              <a:rPr lang="it-IT" dirty="0" smtClean="0">
                <a:solidFill>
                  <a:srgbClr val="00B050"/>
                </a:solidFill>
              </a:rPr>
              <a:t>madre di Sansone</a:t>
            </a:r>
            <a:r>
              <a:rPr lang="it-IT" dirty="0" smtClean="0"/>
              <a:t> (</a:t>
            </a:r>
            <a:r>
              <a:rPr lang="it-IT" dirty="0" err="1" smtClean="0"/>
              <a:t>Gdc</a:t>
            </a:r>
            <a:r>
              <a:rPr lang="it-IT" dirty="0" smtClean="0"/>
              <a:t> 13,24), la </a:t>
            </a:r>
            <a:r>
              <a:rPr lang="it-IT" dirty="0" smtClean="0">
                <a:solidFill>
                  <a:srgbClr val="00B050"/>
                </a:solidFill>
              </a:rPr>
              <a:t>madre di Samuele </a:t>
            </a:r>
            <a:r>
              <a:rPr lang="it-IT" dirty="0" smtClean="0"/>
              <a:t>(1 Sam 1,20) 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B0F0"/>
                </a:solidFill>
                <a:latin typeface="Algerian" pitchFamily="82" charset="0"/>
              </a:rPr>
              <a:t>Gesù </a:t>
            </a:r>
            <a:endParaRPr lang="it-IT" b="1" i="1" dirty="0">
              <a:solidFill>
                <a:srgbClr val="00B0F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err="1" smtClean="0">
                <a:solidFill>
                  <a:srgbClr val="00B0F0"/>
                </a:solidFill>
                <a:latin typeface="+mj-lt"/>
              </a:rPr>
              <a:t>Iesous</a:t>
            </a:r>
            <a:r>
              <a:rPr lang="it-IT" b="1" dirty="0" smtClean="0">
                <a:latin typeface="+mj-lt"/>
              </a:rPr>
              <a:t> è una forma ellenizzata dell’ebraico </a:t>
            </a:r>
            <a:r>
              <a:rPr lang="it-IT" b="1" dirty="0" err="1" smtClean="0">
                <a:solidFill>
                  <a:srgbClr val="00B0F0"/>
                </a:solidFill>
                <a:latin typeface="+mj-lt"/>
              </a:rPr>
              <a:t>Iesua</a:t>
            </a:r>
            <a:r>
              <a:rPr lang="it-IT" b="1" dirty="0" smtClean="0">
                <a:latin typeface="+mj-lt"/>
              </a:rPr>
              <a:t> spesso abbreviato con </a:t>
            </a:r>
            <a:r>
              <a:rPr lang="it-IT" b="1" dirty="0" err="1" smtClean="0">
                <a:solidFill>
                  <a:srgbClr val="00B0F0"/>
                </a:solidFill>
                <a:latin typeface="+mj-lt"/>
              </a:rPr>
              <a:t>Iesù</a:t>
            </a:r>
            <a:r>
              <a:rPr lang="it-IT" b="1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it-IT" b="1" dirty="0" smtClean="0">
                <a:latin typeface="+mj-lt"/>
              </a:rPr>
              <a:t>Questa a sua volta è un’abbreviazione di </a:t>
            </a:r>
            <a:r>
              <a:rPr lang="it-IT" b="1" dirty="0" err="1" smtClean="0">
                <a:solidFill>
                  <a:srgbClr val="00B0F0"/>
                </a:solidFill>
                <a:latin typeface="+mj-lt"/>
              </a:rPr>
              <a:t>Ieosua</a:t>
            </a:r>
            <a:r>
              <a:rPr lang="it-IT" b="1" dirty="0" smtClean="0">
                <a:latin typeface="+mj-lt"/>
              </a:rPr>
              <a:t> o Giosuè </a:t>
            </a:r>
          </a:p>
          <a:p>
            <a:pPr>
              <a:buNone/>
            </a:pPr>
            <a:r>
              <a:rPr lang="it-IT" b="1" dirty="0" smtClean="0">
                <a:latin typeface="+mj-lt"/>
              </a:rPr>
              <a:t>Il significato é </a:t>
            </a:r>
            <a:r>
              <a:rPr lang="it-IT" b="1" i="1" dirty="0" err="1" smtClean="0">
                <a:solidFill>
                  <a:srgbClr val="00B0F0"/>
                </a:solidFill>
                <a:latin typeface="+mj-lt"/>
              </a:rPr>
              <a:t>Yahwe</a:t>
            </a:r>
            <a:r>
              <a:rPr lang="it-IT" b="1" i="1" dirty="0" smtClean="0">
                <a:solidFill>
                  <a:srgbClr val="00B0F0"/>
                </a:solidFill>
                <a:latin typeface="+mj-lt"/>
              </a:rPr>
              <a:t>’ aiuta / salva</a:t>
            </a:r>
            <a:endParaRPr lang="it-IT" b="1" i="1" dirty="0">
              <a:solidFill>
                <a:srgbClr val="00B0F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F0"/>
                </a:solidFill>
                <a:latin typeface="Algerian" pitchFamily="82" charset="0"/>
              </a:rPr>
              <a:t>Altissimo </a:t>
            </a:r>
            <a:endParaRPr lang="it-IT" b="1" dirty="0">
              <a:solidFill>
                <a:srgbClr val="00B0F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4400" b="1" dirty="0" smtClean="0"/>
          </a:p>
          <a:p>
            <a:pPr algn="ctr">
              <a:buNone/>
            </a:pPr>
            <a:r>
              <a:rPr lang="it-IT" sz="4400" b="1" dirty="0" smtClean="0"/>
              <a:t>Titolo frequente in Luca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(1,35.76; 6,35; At 7,48, …)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Come avverrà questo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rgbClr val="00B0F0"/>
                </a:solidFill>
              </a:rPr>
              <a:t>Maria ha marito (</a:t>
            </a:r>
            <a:r>
              <a:rPr lang="it-IT" b="1" i="1" dirty="0" smtClean="0">
                <a:solidFill>
                  <a:srgbClr val="00B0F0"/>
                </a:solidFill>
              </a:rPr>
              <a:t>consenso</a:t>
            </a:r>
            <a:r>
              <a:rPr lang="it-IT" b="1" dirty="0" smtClean="0">
                <a:solidFill>
                  <a:srgbClr val="00B0F0"/>
                </a:solidFill>
              </a:rPr>
              <a:t>) quindi in futuro può avvenire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Ma allora l’azione è già avvenuta? </a:t>
            </a:r>
          </a:p>
          <a:p>
            <a:pPr>
              <a:buNone/>
            </a:pPr>
            <a:r>
              <a:rPr lang="it-IT" b="1" dirty="0" smtClean="0"/>
              <a:t>Come è possibile?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C’è già nel cuore di Maria il ‘consenso’ per Dio, quindi, come avverrà?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Non conosco uomo </a:t>
            </a:r>
            <a:endParaRPr lang="it-IT" b="1" i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Maria non ha conosciuto uomo </a:t>
            </a:r>
            <a:r>
              <a:rPr lang="it-IT" dirty="0" smtClean="0"/>
              <a:t>(</a:t>
            </a:r>
            <a:r>
              <a:rPr lang="it-IT" b="1" i="1" dirty="0" err="1" smtClean="0">
                <a:solidFill>
                  <a:srgbClr val="0070C0"/>
                </a:solidFill>
              </a:rPr>
              <a:t>aner</a:t>
            </a:r>
            <a:r>
              <a:rPr lang="it-IT" dirty="0" smtClean="0"/>
              <a:t> = non si riferisce solo a marito)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E’ usato il tempo presente, quindi indica un’azione continua</a:t>
            </a:r>
            <a:endParaRPr lang="it-IT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F0"/>
                </a:solidFill>
                <a:latin typeface="Algerian" pitchFamily="82" charset="0"/>
              </a:rPr>
              <a:t>L’Annuncio dell’Arcangelo</a:t>
            </a:r>
            <a:endParaRPr lang="it-IT" b="1" dirty="0">
              <a:solidFill>
                <a:srgbClr val="00B0F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7342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Nel sesto mese, l' angelo Gabriele fu mandato da Dio in una città della Galilea, chiamata </a:t>
            </a:r>
            <a:r>
              <a:rPr lang="it-IT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Nazaret</a:t>
            </a:r>
            <a:r>
              <a:rPr lang="it-IT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a una vergine, promessa sposa di un uomo della casa di Davide, chiamato Giuseppe. La vergine si chiamava Maria. Entrando da lei, disse: "Ti saluto, o piena di grazia, il Signore è con te". A queste parole ella rimase turbata e si domandava che senso avesse un tale saluto. L' angelo le disse: "Non temere, Maria, perché hai trovato grazia presso Dio. Ecco concepirai un figlio, lo darai alla luce e lo chiamerai Gesù. Sarà grande e chiamato Figlio dell' Altissimo; il Signore Dio gli darà il trono di Davide suo padre e regnerà per sempre sulla casa di Giacobbe e il suo regno non avrà fine". </a:t>
            </a:r>
            <a:endParaRPr lang="it-IT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Lo Spirito Santo … 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Verrà sopra di te </a:t>
            </a:r>
            <a:r>
              <a:rPr lang="it-IT" i="1" dirty="0" err="1" smtClean="0">
                <a:solidFill>
                  <a:srgbClr val="FF0000"/>
                </a:solidFill>
              </a:rPr>
              <a:t>eperchestai</a:t>
            </a:r>
            <a:endParaRPr lang="it-IT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Verbo che </a:t>
            </a:r>
            <a:r>
              <a:rPr lang="it-IT" b="1" dirty="0" smtClean="0">
                <a:solidFill>
                  <a:srgbClr val="00B050"/>
                </a:solidFill>
              </a:rPr>
              <a:t>ricorre 7 volte </a:t>
            </a:r>
            <a:r>
              <a:rPr lang="it-IT" dirty="0" smtClean="0"/>
              <a:t>in Luca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In At 1 e 2 è usato per indicare la discesa e quindi il dono dello Spirito Santo</a:t>
            </a:r>
            <a:endParaRPr lang="it-IT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B050"/>
                </a:solidFill>
                <a:latin typeface="Algerian" pitchFamily="82" charset="0"/>
              </a:rPr>
              <a:t>… la potenza</a:t>
            </a:r>
            <a:endParaRPr lang="it-IT" b="1" i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i="1" dirty="0" err="1" smtClean="0">
                <a:solidFill>
                  <a:srgbClr val="00B050"/>
                </a:solidFill>
              </a:rPr>
              <a:t>Dynamis</a:t>
            </a:r>
            <a:r>
              <a:rPr lang="it-IT" dirty="0" smtClean="0"/>
              <a:t> ben 17 volte in </a:t>
            </a:r>
            <a:r>
              <a:rPr lang="it-IT" dirty="0" err="1" smtClean="0"/>
              <a:t>Lc</a:t>
            </a:r>
            <a:r>
              <a:rPr lang="it-IT" dirty="0" smtClean="0"/>
              <a:t> / At </a:t>
            </a:r>
          </a:p>
          <a:p>
            <a:pPr>
              <a:buNone/>
            </a:pPr>
            <a:r>
              <a:rPr lang="it-IT" dirty="0" smtClean="0"/>
              <a:t>(solo 2 v. in Mt e Mc) </a:t>
            </a:r>
          </a:p>
          <a:p>
            <a:pPr algn="ctr">
              <a:buNone/>
            </a:pPr>
            <a:endParaRPr lang="it-IT" b="1" i="1" dirty="0" smtClean="0">
              <a:solidFill>
                <a:srgbClr val="00B050"/>
              </a:solidFill>
              <a:latin typeface="Algerian" pitchFamily="82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00B050"/>
                </a:solidFill>
                <a:latin typeface="Algerian" pitchFamily="82" charset="0"/>
              </a:rPr>
              <a:t>Spirito e Potenza </a:t>
            </a:r>
            <a:r>
              <a:rPr lang="it-IT" dirty="0" smtClean="0"/>
              <a:t>= </a:t>
            </a:r>
            <a:r>
              <a:rPr lang="it-IT" b="1" dirty="0" smtClean="0"/>
              <a:t>espressione tipica di Luca </a:t>
            </a:r>
            <a:endParaRPr lang="it-IT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00B050"/>
                </a:solidFill>
                <a:latin typeface="Algerian" pitchFamily="82" charset="0"/>
              </a:rPr>
              <a:t>Ti coprirà con la sua ombra</a:t>
            </a:r>
            <a:endParaRPr lang="it-IT" b="1" i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Nell’AT serve a descrivere la presenza di Dio nel santuario, nel passaggio nel deserto, sul Sinai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Nella Trasfigurazione è la nube di gloria che avvolge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Maria è quindi ‘coperta’ di questa presenza gloriosa di Dio</a:t>
            </a:r>
            <a:endParaRPr lang="it-IT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B050"/>
                </a:solidFill>
                <a:latin typeface="Algerian" pitchFamily="82" charset="0"/>
              </a:rPr>
              <a:t>Sarà chiamato Santo</a:t>
            </a:r>
            <a:endParaRPr lang="it-IT" b="1" i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Is</a:t>
            </a:r>
            <a:r>
              <a:rPr lang="it-IT" dirty="0" smtClean="0"/>
              <a:t> 6,3</a:t>
            </a:r>
          </a:p>
          <a:p>
            <a:pPr algn="ctr">
              <a:buNone/>
            </a:pPr>
            <a:r>
              <a:rPr lang="it-IT" b="1" dirty="0" err="1" smtClean="0">
                <a:solidFill>
                  <a:srgbClr val="0070C0"/>
                </a:solidFill>
              </a:rPr>
              <a:t>Qadosh</a:t>
            </a:r>
            <a:r>
              <a:rPr lang="it-IT" b="1" dirty="0" smtClean="0">
                <a:solidFill>
                  <a:srgbClr val="0070C0"/>
                </a:solidFill>
              </a:rPr>
              <a:t>, </a:t>
            </a:r>
            <a:r>
              <a:rPr lang="it-IT" b="1" dirty="0" err="1" smtClean="0">
                <a:solidFill>
                  <a:srgbClr val="0070C0"/>
                </a:solidFill>
              </a:rPr>
              <a:t>qadosh</a:t>
            </a:r>
            <a:r>
              <a:rPr lang="it-IT" b="1" dirty="0" smtClean="0">
                <a:solidFill>
                  <a:srgbClr val="0070C0"/>
                </a:solidFill>
              </a:rPr>
              <a:t>, </a:t>
            </a:r>
            <a:r>
              <a:rPr lang="it-IT" b="1" dirty="0" err="1" smtClean="0">
                <a:solidFill>
                  <a:srgbClr val="0070C0"/>
                </a:solidFill>
              </a:rPr>
              <a:t>qadosh</a:t>
            </a: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it-IT" b="1" i="1" dirty="0" smtClean="0"/>
          </a:p>
          <a:p>
            <a:pPr algn="ctr">
              <a:buNone/>
            </a:pPr>
            <a:r>
              <a:rPr lang="it-IT" b="1" i="1" dirty="0" smtClean="0"/>
              <a:t>Santo, </a:t>
            </a:r>
            <a:r>
              <a:rPr lang="it-IT" b="1" i="1" dirty="0" err="1" smtClean="0"/>
              <a:t>Santo</a:t>
            </a:r>
            <a:r>
              <a:rPr lang="it-IT" b="1" i="1" dirty="0" smtClean="0"/>
              <a:t>, Santo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E’ il nome di Dio!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Aharoni" pitchFamily="2" charset="-79"/>
                <a:cs typeface="Aharoni" pitchFamily="2" charset="-79"/>
              </a:rPr>
              <a:t>Nulla è impossibile a Dio</a:t>
            </a:r>
            <a:endParaRPr lang="it-IT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Letteralmente è:</a:t>
            </a:r>
          </a:p>
          <a:p>
            <a:pPr>
              <a:buNone/>
            </a:pPr>
            <a:r>
              <a:rPr lang="it-IT" b="1" dirty="0" smtClean="0">
                <a:solidFill>
                  <a:srgbClr val="0070C0"/>
                </a:solidFill>
              </a:rPr>
              <a:t>Poiché non è impossibile presso Dio ogni parola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Centralità della Parola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</a:rPr>
              <a:t>Con la Parola Dio ‘crea’, a questa parola Maria crede e dice</a:t>
            </a:r>
            <a:r>
              <a:rPr lang="it-IT" b="1" i="1" dirty="0" smtClean="0">
                <a:solidFill>
                  <a:srgbClr val="00B0F0"/>
                </a:solidFill>
              </a:rPr>
              <a:t> Eccomi </a:t>
            </a:r>
            <a:endParaRPr lang="it-IT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  <a:latin typeface="Algerian" pitchFamily="82" charset="0"/>
              </a:rPr>
              <a:t>E tu?</a:t>
            </a:r>
            <a:endParaRPr lang="it-IT" b="1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6000" b="1" dirty="0" smtClean="0"/>
          </a:p>
          <a:p>
            <a:pPr algn="ctr">
              <a:buNone/>
            </a:pPr>
            <a:r>
              <a:rPr lang="it-IT" sz="6000" b="1" dirty="0" smtClean="0"/>
              <a:t>Credi alla Parola annunciata </a:t>
            </a:r>
          </a:p>
          <a:p>
            <a:pPr algn="ctr">
              <a:buNone/>
            </a:pPr>
            <a:r>
              <a:rPr lang="it-IT" sz="6000" b="1" dirty="0" smtClean="0"/>
              <a:t>e che si realizzerà?</a:t>
            </a:r>
            <a:endParaRPr lang="it-IT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F0"/>
                </a:solidFill>
                <a:latin typeface="Algerian" pitchFamily="82" charset="0"/>
              </a:rPr>
              <a:t>La risposta di Maria</a:t>
            </a:r>
            <a:endParaRPr lang="it-IT" b="1" dirty="0">
              <a:solidFill>
                <a:srgbClr val="00B0F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Allora Maria disse all' angelo: "Come è possibile? Non conosco uomo". Le rispose l' angelo: "Lo Spirito Santo scenderà su di te, su te stenderà la sua ombra la potenza dell' Altissimo. Colui che nascerà sarà dunque santo e chiamato Figlio di Dio. Vedi: anche Elisabetta, tua parente, nella sua vecchiaia, ha concepito un figlio e questo è il sesto mese per lei, che tutti dicevano sterile: nulla è impossibile a Dio". Allora Maria disse: "Eccomi, sono la serva del Signore, avvenga di me quello che hai detto". E l' angelo partì da lei.</a:t>
            </a:r>
            <a:endParaRPr lang="it-IT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0070C0"/>
                </a:solidFill>
                <a:latin typeface="Algerian" pitchFamily="82" charset="0"/>
              </a:rPr>
              <a:t>Sesto mese </a:t>
            </a:r>
            <a:endParaRPr lang="it-IT" i="1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latin typeface="Aharoni" pitchFamily="2" charset="-79"/>
                <a:cs typeface="Aharoni" pitchFamily="2" charset="-79"/>
              </a:rPr>
              <a:t>Si intende della gravidanza di Elisabetta.</a:t>
            </a:r>
          </a:p>
          <a:p>
            <a:pPr algn="ctr">
              <a:buNone/>
            </a:pPr>
            <a:r>
              <a:rPr lang="it-IT" dirty="0" smtClean="0">
                <a:latin typeface="Aharoni" pitchFamily="2" charset="-79"/>
                <a:cs typeface="Aharoni" pitchFamily="2" charset="-79"/>
              </a:rPr>
              <a:t>Maria non lo sapeva poiché è detto (v. 24) che (Elisabetta) </a:t>
            </a:r>
          </a:p>
          <a:p>
            <a:pPr algn="ctr">
              <a:buNone/>
            </a:pPr>
            <a:r>
              <a:rPr lang="it-IT" i="1" dirty="0" smtClean="0">
                <a:latin typeface="Aharoni" pitchFamily="2" charset="-79"/>
                <a:cs typeface="Aharoni" pitchFamily="2" charset="-79"/>
              </a:rPr>
              <a:t>si tenne nascosta per cinque mesi</a:t>
            </a:r>
          </a:p>
          <a:p>
            <a:pPr algn="ctr">
              <a:buNone/>
            </a:pPr>
            <a:r>
              <a:rPr lang="it-IT" dirty="0" smtClean="0">
                <a:latin typeface="Aharoni" pitchFamily="2" charset="-79"/>
                <a:cs typeface="Aharoni" pitchFamily="2" charset="-79"/>
              </a:rPr>
              <a:t>Maria è stata la prima a saperlo</a:t>
            </a:r>
            <a:endParaRPr lang="it-IT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In una città della Galilea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i="1" dirty="0" smtClean="0">
                <a:solidFill>
                  <a:srgbClr val="00B050"/>
                </a:solidFill>
              </a:rPr>
              <a:t>… chiamata Nazareth</a:t>
            </a: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Lo stesso luogo dove torneranno dopo la fuga in Egitto</a:t>
            </a: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Galilea delle Genti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00B050"/>
                </a:solidFill>
                <a:latin typeface="Algerian" pitchFamily="82" charset="0"/>
              </a:rPr>
              <a:t>Vergine … promessa sposa</a:t>
            </a:r>
            <a:endParaRPr lang="it-IT" i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‘Carte’ in regola per la prassi matrimoniale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1)Scambio formale di consensi davanti a testimoni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2)Trasferimento della sposa in casa della famiglia dello sposo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Consenso</a:t>
            </a:r>
            <a:r>
              <a:rPr lang="it-IT" dirty="0" smtClean="0"/>
              <a:t> (’</a:t>
            </a:r>
            <a:r>
              <a:rPr lang="it-IT" sz="2800" i="1" dirty="0" err="1" smtClean="0"/>
              <a:t>erusin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Veniva dato quando la ragazza aveva tra i 12 e i 13 anni</a:t>
            </a:r>
          </a:p>
          <a:p>
            <a:r>
              <a:rPr lang="it-IT" b="1" dirty="0" smtClean="0"/>
              <a:t>Da quel momento -legalmente parlando- il ragazzo esercitava il suo ‘potere’ sulla ragazza</a:t>
            </a:r>
          </a:p>
          <a:p>
            <a:endParaRPr lang="it-IT" b="1" dirty="0" smtClean="0"/>
          </a:p>
          <a:p>
            <a:r>
              <a:rPr lang="it-IT" b="1" dirty="0" smtClean="0"/>
              <a:t>Era sua moglie</a:t>
            </a:r>
            <a:endParaRPr lang="it-IT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Coabitazione</a:t>
            </a:r>
            <a:r>
              <a:rPr lang="it-IT" dirty="0" smtClean="0"/>
              <a:t> (</a:t>
            </a:r>
            <a:r>
              <a:rPr lang="it-IT" i="1" dirty="0" err="1" smtClean="0"/>
              <a:t>nisu</a:t>
            </a:r>
            <a:r>
              <a:rPr lang="it-IT" i="1" dirty="0" smtClean="0"/>
              <a:t>’in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smtClean="0"/>
              <a:t>Dopo circa un anno dal consenso, la ragazza andava ad abitare con il marito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Il matrimonio legale si ‘concretizzava’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Lui doveva sostenerla economicamente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latin typeface="Algerian" pitchFamily="82" charset="0"/>
              </a:rPr>
              <a:t>Della Casa di David </a:t>
            </a:r>
            <a:endParaRPr lang="it-IT" b="1" i="1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2,4 </a:t>
            </a:r>
            <a:r>
              <a:rPr lang="it-IT" b="1" i="1" dirty="0" smtClean="0">
                <a:solidFill>
                  <a:srgbClr val="0070C0"/>
                </a:solidFill>
              </a:rPr>
              <a:t>Giuseppe andò a </a:t>
            </a:r>
            <a:r>
              <a:rPr lang="it-IT" b="1" i="1" dirty="0" err="1" smtClean="0">
                <a:solidFill>
                  <a:srgbClr val="0070C0"/>
                </a:solidFill>
              </a:rPr>
              <a:t>Betlem</a:t>
            </a:r>
            <a:r>
              <a:rPr lang="it-IT" b="1" i="1" dirty="0" smtClean="0">
                <a:solidFill>
                  <a:srgbClr val="0070C0"/>
                </a:solidFill>
              </a:rPr>
              <a:t> perché era della casa e della famiglia di David.</a:t>
            </a:r>
          </a:p>
          <a:p>
            <a:pPr>
              <a:buNone/>
            </a:pPr>
            <a:r>
              <a:rPr lang="it-IT" b="1" dirty="0" smtClean="0"/>
              <a:t>Così le genealogie 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Giacobbe generò Giuseppe, lo sposo di Maria, dalla quale è nato Gesù, chiamato Cristo. </a:t>
            </a:r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962</Words>
  <Application>Microsoft Office PowerPoint</Application>
  <PresentationFormat>Presentazione su schermo (4:3)</PresentationFormat>
  <Paragraphs>126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… l’annuncio</vt:lpstr>
      <vt:lpstr>L’Annuncio dell’Arcangelo</vt:lpstr>
      <vt:lpstr>La risposta di Maria</vt:lpstr>
      <vt:lpstr>Sesto mese </vt:lpstr>
      <vt:lpstr>In una città della Galilea</vt:lpstr>
      <vt:lpstr>Vergine … promessa sposa</vt:lpstr>
      <vt:lpstr>Consenso (’erusin)</vt:lpstr>
      <vt:lpstr>Coabitazione (nisu’in)</vt:lpstr>
      <vt:lpstr>Della Casa di David </vt:lpstr>
      <vt:lpstr>Il saluto</vt:lpstr>
      <vt:lpstr>Diapositiva 11</vt:lpstr>
      <vt:lpstr>Si turbò</vt:lpstr>
      <vt:lpstr>Hai trovato grazia</vt:lpstr>
      <vt:lpstr>Tu concepirai</vt:lpstr>
      <vt:lpstr>Lo chiamerai con il nome di</vt:lpstr>
      <vt:lpstr>Gesù </vt:lpstr>
      <vt:lpstr>Altissimo </vt:lpstr>
      <vt:lpstr>Come avverrà questo</vt:lpstr>
      <vt:lpstr>Non conosco uomo </vt:lpstr>
      <vt:lpstr>Lo Spirito Santo … </vt:lpstr>
      <vt:lpstr>… la potenza</vt:lpstr>
      <vt:lpstr>Ti coprirà con la sua ombra</vt:lpstr>
      <vt:lpstr>Sarà chiamato Santo</vt:lpstr>
      <vt:lpstr>Nulla è impossibile a Dio</vt:lpstr>
      <vt:lpstr>E tu?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 l’annuncio</dc:title>
  <dc:creator>Giusy</dc:creator>
  <cp:lastModifiedBy>Giusy</cp:lastModifiedBy>
  <cp:revision>12</cp:revision>
  <dcterms:created xsi:type="dcterms:W3CDTF">2015-11-22T07:06:59Z</dcterms:created>
  <dcterms:modified xsi:type="dcterms:W3CDTF">2015-11-22T14:38:28Z</dcterms:modified>
</cp:coreProperties>
</file>